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144"/>
  </p:notesMasterIdLst>
  <p:handoutMasterIdLst>
    <p:handoutMasterId r:id="rId145"/>
  </p:handoutMasterIdLst>
  <p:sldIdLst>
    <p:sldId id="274" r:id="rId2"/>
    <p:sldId id="257" r:id="rId3"/>
    <p:sldId id="645" r:id="rId4"/>
    <p:sldId id="708" r:id="rId5"/>
    <p:sldId id="709" r:id="rId6"/>
    <p:sldId id="520" r:id="rId7"/>
    <p:sldId id="353" r:id="rId8"/>
    <p:sldId id="523" r:id="rId9"/>
    <p:sldId id="521" r:id="rId10"/>
    <p:sldId id="525" r:id="rId11"/>
    <p:sldId id="526" r:id="rId12"/>
    <p:sldId id="527" r:id="rId13"/>
    <p:sldId id="505" r:id="rId14"/>
    <p:sldId id="584" r:id="rId15"/>
    <p:sldId id="636" r:id="rId16"/>
    <p:sldId id="625" r:id="rId17"/>
    <p:sldId id="547" r:id="rId18"/>
    <p:sldId id="590" r:id="rId19"/>
    <p:sldId id="601" r:id="rId20"/>
    <p:sldId id="637" r:id="rId21"/>
    <p:sldId id="624" r:id="rId22"/>
    <p:sldId id="638" r:id="rId23"/>
    <p:sldId id="721" r:id="rId24"/>
    <p:sldId id="722" r:id="rId25"/>
    <p:sldId id="723" r:id="rId26"/>
    <p:sldId id="724" r:id="rId27"/>
    <p:sldId id="725" r:id="rId28"/>
    <p:sldId id="726" r:id="rId29"/>
    <p:sldId id="727" r:id="rId30"/>
    <p:sldId id="728" r:id="rId31"/>
    <p:sldId id="729" r:id="rId32"/>
    <p:sldId id="730" r:id="rId33"/>
    <p:sldId id="731" r:id="rId34"/>
    <p:sldId id="732" r:id="rId35"/>
    <p:sldId id="733" r:id="rId36"/>
    <p:sldId id="734" r:id="rId37"/>
    <p:sldId id="735" r:id="rId38"/>
    <p:sldId id="736" r:id="rId39"/>
    <p:sldId id="737" r:id="rId40"/>
    <p:sldId id="738" r:id="rId41"/>
    <p:sldId id="739" r:id="rId42"/>
    <p:sldId id="740" r:id="rId43"/>
    <p:sldId id="741" r:id="rId44"/>
    <p:sldId id="742" r:id="rId45"/>
    <p:sldId id="743" r:id="rId46"/>
    <p:sldId id="744" r:id="rId47"/>
    <p:sldId id="745" r:id="rId48"/>
    <p:sldId id="746" r:id="rId49"/>
    <p:sldId id="747" r:id="rId50"/>
    <p:sldId id="748" r:id="rId51"/>
    <p:sldId id="749" r:id="rId52"/>
    <p:sldId id="750" r:id="rId53"/>
    <p:sldId id="751" r:id="rId54"/>
    <p:sldId id="752" r:id="rId55"/>
    <p:sldId id="753" r:id="rId56"/>
    <p:sldId id="754" r:id="rId57"/>
    <p:sldId id="715" r:id="rId58"/>
    <p:sldId id="628" r:id="rId59"/>
    <p:sldId id="655" r:id="rId60"/>
    <p:sldId id="654" r:id="rId61"/>
    <p:sldId id="659" r:id="rId62"/>
    <p:sldId id="632" r:id="rId63"/>
    <p:sldId id="656" r:id="rId64"/>
    <p:sldId id="657" r:id="rId65"/>
    <p:sldId id="658" r:id="rId66"/>
    <p:sldId id="755" r:id="rId67"/>
    <p:sldId id="716" r:id="rId68"/>
    <p:sldId id="581" r:id="rId69"/>
    <p:sldId id="629" r:id="rId70"/>
    <p:sldId id="598" r:id="rId71"/>
    <p:sldId id="623" r:id="rId72"/>
    <p:sldId id="661" r:id="rId73"/>
    <p:sldId id="662" r:id="rId74"/>
    <p:sldId id="664" r:id="rId75"/>
    <p:sldId id="663" r:id="rId76"/>
    <p:sldId id="619" r:id="rId77"/>
    <p:sldId id="606" r:id="rId78"/>
    <p:sldId id="667" r:id="rId79"/>
    <p:sldId id="665" r:id="rId80"/>
    <p:sldId id="666" r:id="rId81"/>
    <p:sldId id="621" r:id="rId82"/>
    <p:sldId id="669" r:id="rId83"/>
    <p:sldId id="713" r:id="rId84"/>
    <p:sldId id="670" r:id="rId85"/>
    <p:sldId id="671" r:id="rId86"/>
    <p:sldId id="634" r:id="rId87"/>
    <p:sldId id="615" r:id="rId88"/>
    <p:sldId id="672" r:id="rId89"/>
    <p:sldId id="673" r:id="rId90"/>
    <p:sldId id="674" r:id="rId91"/>
    <p:sldId id="616" r:id="rId92"/>
    <p:sldId id="675" r:id="rId93"/>
    <p:sldId id="676" r:id="rId94"/>
    <p:sldId id="617" r:id="rId95"/>
    <p:sldId id="587" r:id="rId96"/>
    <p:sldId id="697" r:id="rId97"/>
    <p:sldId id="612" r:id="rId98"/>
    <p:sldId id="717" r:id="rId99"/>
    <p:sldId id="599" r:id="rId100"/>
    <p:sldId id="595" r:id="rId101"/>
    <p:sldId id="677" r:id="rId102"/>
    <p:sldId id="622" r:id="rId103"/>
    <p:sldId id="602" r:id="rId104"/>
    <p:sldId id="678" r:id="rId105"/>
    <p:sldId id="679" r:id="rId106"/>
    <p:sldId id="618" r:id="rId107"/>
    <p:sldId id="620" r:id="rId108"/>
    <p:sldId id="690" r:id="rId109"/>
    <p:sldId id="689" r:id="rId110"/>
    <p:sldId id="691" r:id="rId111"/>
    <p:sldId id="693" r:id="rId112"/>
    <p:sldId id="695" r:id="rId113"/>
    <p:sldId id="600" r:id="rId114"/>
    <p:sldId id="611" r:id="rId115"/>
    <p:sldId id="701" r:id="rId116"/>
    <p:sldId id="702" r:id="rId117"/>
    <p:sldId id="698" r:id="rId118"/>
    <p:sldId id="613" r:id="rId119"/>
    <p:sldId id="635" r:id="rId120"/>
    <p:sldId id="720" r:id="rId121"/>
    <p:sldId id="586" r:id="rId122"/>
    <p:sldId id="696" r:id="rId123"/>
    <p:sldId id="699" r:id="rId124"/>
    <p:sldId id="700" r:id="rId125"/>
    <p:sldId id="719" r:id="rId126"/>
    <p:sldId id="703" r:id="rId127"/>
    <p:sldId id="704" r:id="rId128"/>
    <p:sldId id="705" r:id="rId129"/>
    <p:sldId id="609" r:id="rId130"/>
    <p:sldId id="706" r:id="rId131"/>
    <p:sldId id="610" r:id="rId132"/>
    <p:sldId id="583" r:id="rId133"/>
    <p:sldId id="707" r:id="rId134"/>
    <p:sldId id="603" r:id="rId135"/>
    <p:sldId id="604" r:id="rId136"/>
    <p:sldId id="605" r:id="rId137"/>
    <p:sldId id="549" r:id="rId138"/>
    <p:sldId id="401" r:id="rId139"/>
    <p:sldId id="578" r:id="rId140"/>
    <p:sldId id="576" r:id="rId141"/>
    <p:sldId id="405" r:id="rId142"/>
    <p:sldId id="493"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7442939-A2E6-46E3-8DA6-A14BFBAFC62B}">
          <p14:sldIdLst>
            <p14:sldId id="274"/>
            <p14:sldId id="257"/>
            <p14:sldId id="645"/>
            <p14:sldId id="708"/>
            <p14:sldId id="709"/>
            <p14:sldId id="520"/>
          </p14:sldIdLst>
        </p14:section>
        <p14:section name="The 4 Skills of Software Engineers" id="{333990FA-6551-4DE2-B502-200119ECF2ED}">
          <p14:sldIdLst>
            <p14:sldId id="353"/>
            <p14:sldId id="523"/>
            <p14:sldId id="521"/>
            <p14:sldId id="525"/>
            <p14:sldId id="526"/>
            <p14:sldId id="527"/>
          </p14:sldIdLst>
        </p14:section>
        <p14:section name="Software Engineering Concepts" id="{A01A3F00-8CB1-45B2-8022-35D16F24A5DD}">
          <p14:sldIdLst>
            <p14:sldId id="505"/>
            <p14:sldId id="584"/>
            <p14:sldId id="636"/>
            <p14:sldId id="625"/>
            <p14:sldId id="547"/>
            <p14:sldId id="590"/>
            <p14:sldId id="601"/>
            <p14:sldId id="637"/>
            <p14:sldId id="624"/>
            <p14:sldId id="638"/>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Lst>
        </p14:section>
        <p14:section name="Software Architectures" id="{A6850FA4-62C8-42D1-8102-684F194FD756}">
          <p14:sldIdLst>
            <p14:sldId id="715"/>
            <p14:sldId id="628"/>
            <p14:sldId id="655"/>
            <p14:sldId id="654"/>
            <p14:sldId id="659"/>
            <p14:sldId id="632"/>
            <p14:sldId id="656"/>
            <p14:sldId id="657"/>
            <p14:sldId id="658"/>
            <p14:sldId id="755"/>
          </p14:sldIdLst>
        </p14:section>
        <p14:section name="Front-End" id="{9973C9EE-E360-47E5-83D3-EB4610DF212A}">
          <p14:sldIdLst>
            <p14:sldId id="716"/>
            <p14:sldId id="581"/>
            <p14:sldId id="629"/>
            <p14:sldId id="598"/>
            <p14:sldId id="623"/>
            <p14:sldId id="661"/>
            <p14:sldId id="662"/>
            <p14:sldId id="664"/>
            <p14:sldId id="663"/>
            <p14:sldId id="619"/>
            <p14:sldId id="606"/>
            <p14:sldId id="667"/>
            <p14:sldId id="665"/>
            <p14:sldId id="666"/>
            <p14:sldId id="621"/>
            <p14:sldId id="669"/>
            <p14:sldId id="713"/>
            <p14:sldId id="670"/>
            <p14:sldId id="671"/>
            <p14:sldId id="634"/>
            <p14:sldId id="615"/>
            <p14:sldId id="672"/>
            <p14:sldId id="673"/>
            <p14:sldId id="674"/>
            <p14:sldId id="616"/>
            <p14:sldId id="675"/>
            <p14:sldId id="676"/>
            <p14:sldId id="617"/>
            <p14:sldId id="587"/>
            <p14:sldId id="697"/>
            <p14:sldId id="612"/>
          </p14:sldIdLst>
        </p14:section>
        <p14:section name="Back-End" id="{689B38C5-413E-4F88-90E0-7350F216725A}">
          <p14:sldIdLst>
            <p14:sldId id="717"/>
            <p14:sldId id="599"/>
            <p14:sldId id="595"/>
            <p14:sldId id="677"/>
            <p14:sldId id="622"/>
            <p14:sldId id="602"/>
            <p14:sldId id="678"/>
            <p14:sldId id="679"/>
            <p14:sldId id="618"/>
            <p14:sldId id="620"/>
            <p14:sldId id="690"/>
            <p14:sldId id="689"/>
            <p14:sldId id="691"/>
            <p14:sldId id="693"/>
            <p14:sldId id="695"/>
            <p14:sldId id="600"/>
            <p14:sldId id="611"/>
            <p14:sldId id="701"/>
            <p14:sldId id="702"/>
            <p14:sldId id="698"/>
            <p14:sldId id="613"/>
            <p14:sldId id="635"/>
          </p14:sldIdLst>
        </p14:section>
        <p14:section name="Internet of Things (IoT)" id="{74F22384-C978-471A-9494-4A25564F1C84}">
          <p14:sldIdLst>
            <p14:sldId id="720"/>
            <p14:sldId id="586"/>
            <p14:sldId id="696"/>
            <p14:sldId id="699"/>
            <p14:sldId id="700"/>
          </p14:sldIdLst>
        </p14:section>
        <p14:section name="Software Engineering" id="{686D4C98-1329-4AF4-BDB2-F609B0862BC4}">
          <p14:sldIdLst>
            <p14:sldId id="719"/>
            <p14:sldId id="703"/>
            <p14:sldId id="704"/>
            <p14:sldId id="705"/>
            <p14:sldId id="609"/>
            <p14:sldId id="706"/>
            <p14:sldId id="610"/>
            <p14:sldId id="583"/>
            <p14:sldId id="707"/>
            <p14:sldId id="603"/>
            <p14:sldId id="604"/>
            <p14:sldId id="605"/>
          </p14:sldIdLst>
        </p14:section>
        <p14:section name="Conclusion" id="{2B3D34B5-FDA6-4CAC-9AB8-A186C17906C2}">
          <p14:sldIdLst>
            <p14:sldId id="549"/>
            <p14:sldId id="401"/>
            <p14:sldId id="578"/>
            <p14:sldId id="576"/>
            <p14:sldId id="405"/>
            <p14:sldId id="493"/>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4C3"/>
    <a:srgbClr val="7A859E"/>
    <a:srgbClr val="0033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51195" autoAdjust="0"/>
  </p:normalViewPr>
  <p:slideViewPr>
    <p:cSldViewPr showGuides="1">
      <p:cViewPr varScale="1">
        <p:scale>
          <a:sx n="40" d="100"/>
          <a:sy n="40" d="100"/>
        </p:scale>
        <p:origin x="2194" y="34"/>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15.7.2020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15-Jul-20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github.com/SoftUni/playground"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investing.com/crypto/"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ebsocket.org/echo.html"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latform.html5.org/"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3schools.com/sql/"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slide" Target="../slides/slide116.xml"/><Relationship Id="rId1" Type="http://schemas.openxmlformats.org/officeDocument/2006/relationships/notesMaster" Target="../notesMasters/notesMaster1.xml"/><Relationship Id="rId5" Type="http://schemas.openxmlformats.org/officeDocument/2006/relationships/hyperlink" Target="https://softuni.org/" TargetMode="External"/><Relationship Id="rId4" Type="http://schemas.openxmlformats.org/officeDocument/2006/relationships/hyperlink" Target="http://localhost:8080/" TargetMode="Externa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Software Development Concepts</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most important</a:t>
            </a:r>
            <a:r>
              <a:rPr lang="bg-BG" dirty="0"/>
              <a:t> </a:t>
            </a:r>
            <a:r>
              <a:rPr lang="en-US" dirty="0"/>
              <a:t>fundamental </a:t>
            </a:r>
            <a:r>
              <a:rPr lang="en-US" b="1" dirty="0"/>
              <a:t>concepts</a:t>
            </a:r>
            <a:r>
              <a:rPr lang="en-US" dirty="0"/>
              <a:t>, </a:t>
            </a:r>
            <a:r>
              <a:rPr lang="en-US" b="1" dirty="0"/>
              <a:t>principles</a:t>
            </a:r>
            <a:r>
              <a:rPr lang="en-US" dirty="0"/>
              <a:t> and </a:t>
            </a:r>
            <a:r>
              <a:rPr lang="en-US" b="1" dirty="0"/>
              <a:t>paradigms</a:t>
            </a:r>
            <a:r>
              <a:rPr lang="en-US" dirty="0"/>
              <a:t> of the "</a:t>
            </a:r>
            <a:r>
              <a:rPr lang="en-US" b="1" dirty="0"/>
              <a:t>software engineering</a:t>
            </a:r>
            <a:r>
              <a:rPr lang="en-US" dirty="0"/>
              <a:t>"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start with the </a:t>
            </a:r>
            <a:r>
              <a:rPr lang="en-US" sz="1200" b="1" dirty="0"/>
              <a:t>4 essential skills of software engineers</a:t>
            </a:r>
            <a:r>
              <a:rPr lang="en-US" sz="1200" dirty="0"/>
              <a:t> and will explain how the main concepts of computer science and software development are related to the software engineering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Then, I will briefly present some of the most important concepts and paradigm of software development like object-oriented and functional programming, component-based and event-driven programming, libraries and frameworks, software architectures, front-end and back-end, databases, Web development concepts, operating systems, virtualization and cloud, software development methodologies, quality assurance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limited time, so I will only mention most of these concepts without a solid explanation</a:t>
            </a:r>
            <a:r>
              <a:rPr lang="bg-BG" dirty="0"/>
              <a:t>, </a:t>
            </a:r>
            <a:r>
              <a:rPr lang="en-US" dirty="0"/>
              <a:t>because it takes years to master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
        <p:nvSpPr>
          <p:cNvPr id="8" name="Footer Placeholder 7">
            <a:extLst>
              <a:ext uri="{FF2B5EF4-FFF2-40B4-BE49-F238E27FC236}">
                <a16:creationId xmlns:a16="http://schemas.microsoft.com/office/drawing/2014/main" id="{712AD983-B21E-4F25-8855-A366622622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2245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of software developers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analyze the problem and break it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That's why good mathematicians, physicists, architectural or mechanical engineers can easily learn programming and software development: they have strong engineering thinking and problem-solving skills.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Others may also learn algorithmic thinking and software development, but they will need more time.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 and develop algorithmic thinking</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b="1" dirty="0"/>
              <a:t>SoftUni </a:t>
            </a:r>
            <a:r>
              <a:rPr lang="en-US" dirty="0"/>
              <a:t>algorithmic thinking and problem solving are mastered during the "</a:t>
            </a:r>
            <a:r>
              <a:rPr lang="en-US" b="1" dirty="0"/>
              <a:t>Programming Basics</a:t>
            </a:r>
            <a:r>
              <a:rPr lang="en-US" dirty="0"/>
              <a:t>"</a:t>
            </a:r>
            <a:r>
              <a:rPr lang="bg-BG" dirty="0"/>
              <a:t> </a:t>
            </a:r>
            <a:r>
              <a:rPr lang="en-US" dirty="0"/>
              <a:t>and the "</a:t>
            </a:r>
            <a:r>
              <a:rPr lang="en-US" b="1" dirty="0"/>
              <a:t>Programming Fundamentals</a:t>
            </a:r>
            <a:r>
              <a:rPr lang="en-US" dirty="0"/>
              <a:t>" courses and in the </a:t>
            </a:r>
            <a:r>
              <a:rPr lang="en-US" b="1" dirty="0"/>
              <a:t>Advanced programming </a:t>
            </a:r>
            <a:r>
              <a:rPr lang="en-US" dirty="0"/>
              <a:t>modules (in the professional tracks) and are later extended in the optional "</a:t>
            </a:r>
            <a:r>
              <a:rPr lang="en-US" b="1" dirty="0"/>
              <a:t>Data Structures and Algorithms</a:t>
            </a:r>
            <a:r>
              <a:rPr lang="en-US" dirty="0"/>
              <a:t>" module.</a:t>
            </a:r>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dirty="0"/>
              <a:t>The </a:t>
            </a:r>
            <a:r>
              <a:rPr lang="en-US" sz="1200" b="1" dirty="0"/>
              <a:t>programming language and software technologies doesn't matter </a:t>
            </a:r>
            <a:r>
              <a:rPr lang="en-US" sz="1200" dirty="0"/>
              <a:t>for the algorithmic thinking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Developers with strong algorithmic thinking will be able to design and implement algorithms in any programming language.</a:t>
            </a:r>
            <a:endParaRPr lang="bg-BG"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are</a:t>
            </a:r>
            <a:r>
              <a:rPr lang="bg-BG" sz="1200" dirty="0"/>
              <a:t> </a:t>
            </a:r>
            <a:r>
              <a:rPr lang="en-US" sz="1200" dirty="0"/>
              <a:t>essential skills that </a:t>
            </a:r>
            <a:r>
              <a:rPr lang="en-US" sz="1200" b="1" dirty="0"/>
              <a:t>once learned will help you throughout your life</a:t>
            </a:r>
            <a:r>
              <a:rPr lang="en-US" sz="1200" dirty="0"/>
              <a:t>. They do not age over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200"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193686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Software engineering</a:t>
            </a:r>
            <a:r>
              <a:rPr lang="en-US" dirty="0"/>
              <a:t> is not just coding!</a:t>
            </a:r>
          </a:p>
          <a:p>
            <a:pPr marL="171450" indent="-171450">
              <a:buFont typeface="Arial" panose="020B0604020202020204" pitchFamily="34" charset="0"/>
              <a:buChar char="•"/>
            </a:pPr>
            <a:r>
              <a:rPr lang="en-US" dirty="0"/>
              <a:t>Software engineers deal with </a:t>
            </a:r>
            <a:r>
              <a:rPr lang="en-US" b="1" dirty="0"/>
              <a:t>many other aspects of software production and maintenance</a:t>
            </a:r>
            <a:r>
              <a:rPr lang="en-US" dirty="0"/>
              <a:t>,</a:t>
            </a:r>
          </a:p>
          <a:p>
            <a:pPr marL="171450" indent="-171450">
              <a:buFont typeface="Arial" panose="020B0604020202020204" pitchFamily="34" charset="0"/>
              <a:buChar char="•"/>
            </a:pPr>
            <a:r>
              <a:rPr lang="en-US" dirty="0"/>
              <a:t>which are far beyond coding and debugging.</a:t>
            </a:r>
          </a:p>
          <a:p>
            <a:pPr marL="0" indent="0">
              <a:buFont typeface="Arial" panose="020B0604020202020204" pitchFamily="34" charset="0"/>
              <a:buNone/>
            </a:pPr>
            <a:r>
              <a:rPr lang="en-US" b="1" dirty="0"/>
              <a:t>Software engineering </a:t>
            </a:r>
            <a:r>
              <a:rPr lang="en-US" dirty="0"/>
              <a:t>provides methodologies, concepts, principles, technologies, patterns, practices and tools for:</a:t>
            </a:r>
          </a:p>
          <a:p>
            <a:pPr marL="171450" indent="-171450">
              <a:buFont typeface="Arial" panose="020B0604020202020204" pitchFamily="34" charset="0"/>
              <a:buChar char="•"/>
            </a:pPr>
            <a:r>
              <a:rPr lang="en-US" b="1" dirty="0"/>
              <a:t>requirements</a:t>
            </a:r>
            <a:r>
              <a:rPr lang="en-US" dirty="0"/>
              <a:t> analysis, software </a:t>
            </a:r>
            <a:r>
              <a:rPr lang="en-US" b="1" dirty="0"/>
              <a:t>architecture</a:t>
            </a:r>
            <a:r>
              <a:rPr lang="en-US" dirty="0"/>
              <a:t> and </a:t>
            </a:r>
            <a:r>
              <a:rPr lang="en-US" b="1" dirty="0"/>
              <a:t>design</a:t>
            </a:r>
            <a:r>
              <a:rPr lang="en-US" b="0" dirty="0"/>
              <a:t>, software </a:t>
            </a:r>
            <a:r>
              <a:rPr lang="en-US" b="1" dirty="0"/>
              <a:t>construction</a:t>
            </a:r>
            <a:r>
              <a:rPr lang="en-US" b="0" dirty="0"/>
              <a:t> and </a:t>
            </a:r>
            <a:r>
              <a:rPr lang="en-US" b="1" dirty="0"/>
              <a:t>implementation</a:t>
            </a:r>
            <a:r>
              <a:rPr lang="en-US" b="0" dirty="0"/>
              <a:t>, software </a:t>
            </a:r>
            <a:r>
              <a:rPr lang="en-US" b="1" dirty="0"/>
              <a:t>testing</a:t>
            </a:r>
            <a:r>
              <a:rPr lang="en-US" b="0" dirty="0"/>
              <a:t> and </a:t>
            </a:r>
            <a:r>
              <a:rPr lang="en-US" b="1" dirty="0"/>
              <a:t>quality assurance</a:t>
            </a:r>
            <a:r>
              <a:rPr lang="en-US" b="0" dirty="0"/>
              <a:t>, </a:t>
            </a:r>
            <a:r>
              <a:rPr lang="en-US" b="1" dirty="0"/>
              <a:t>deployment </a:t>
            </a:r>
            <a:r>
              <a:rPr lang="en-US" b="0" dirty="0"/>
              <a:t>and </a:t>
            </a:r>
            <a:r>
              <a:rPr lang="en-US" b="1" dirty="0"/>
              <a:t>maintenance</a:t>
            </a:r>
            <a:r>
              <a:rPr lang="en-US" b="0" dirty="0"/>
              <a:t>, together with software </a:t>
            </a:r>
            <a:r>
              <a:rPr lang="en-US" b="1" dirty="0"/>
              <a:t>project management</a:t>
            </a:r>
            <a:r>
              <a:rPr lang="en-US" b="0" dirty="0"/>
              <a:t>.</a:t>
            </a:r>
            <a:endParaRPr lang="en-US" dirty="0"/>
          </a:p>
          <a:p>
            <a:pPr marL="0" indent="0">
              <a:buFont typeface="Arial" panose="020B0604020202020204" pitchFamily="34" charset="0"/>
              <a:buNone/>
            </a:pPr>
            <a:r>
              <a:rPr lang="en-US" dirty="0"/>
              <a:t>Let's talk about all these </a:t>
            </a:r>
            <a:r>
              <a:rPr lang="en-US" b="1" dirty="0"/>
              <a:t>concepts and activities from software development</a:t>
            </a:r>
            <a:r>
              <a:rPr lang="en-US" dirty="0"/>
              <a:t>, which are beyond programming.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125</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is not just coding!</a:t>
            </a:r>
          </a:p>
          <a:p>
            <a:r>
              <a:rPr lang="en-US" dirty="0"/>
              <a:t>The </a:t>
            </a:r>
            <a:r>
              <a:rPr lang="en-US" b="1" dirty="0"/>
              <a:t>Software Development Lifecycle</a:t>
            </a:r>
            <a:r>
              <a:rPr lang="en-US" dirty="0"/>
              <a:t> (SLDC) always include the following activities (to some extent)</a:t>
            </a:r>
            <a:r>
              <a:rPr lang="bg-BG" dirty="0"/>
              <a:t>:</a:t>
            </a:r>
            <a:endParaRPr lang="en-US" b="0" dirty="0"/>
          </a:p>
          <a:p>
            <a:pPr marL="171450" indent="-171450">
              <a:buFont typeface="Arial" panose="020B0604020202020204" pitchFamily="34" charset="0"/>
              <a:buChar char="•"/>
            </a:pPr>
            <a:r>
              <a:rPr lang="en-US" b="1" dirty="0"/>
              <a:t>Requirements</a:t>
            </a:r>
            <a:r>
              <a:rPr lang="en-US" dirty="0"/>
              <a:t> analysis, software </a:t>
            </a:r>
            <a:r>
              <a:rPr lang="en-US" b="1" dirty="0"/>
              <a:t>design</a:t>
            </a:r>
            <a:r>
              <a:rPr lang="en-US" b="0" dirty="0"/>
              <a:t>, software </a:t>
            </a:r>
            <a:r>
              <a:rPr lang="en-US" b="1" dirty="0"/>
              <a:t>construction</a:t>
            </a:r>
            <a:r>
              <a:rPr lang="en-US" b="0" dirty="0"/>
              <a:t>, software </a:t>
            </a:r>
            <a:r>
              <a:rPr lang="en-US" b="1" dirty="0"/>
              <a:t>testing</a:t>
            </a:r>
            <a:r>
              <a:rPr lang="en-US" b="0" dirty="0"/>
              <a:t>, </a:t>
            </a:r>
            <a:r>
              <a:rPr lang="en-US" b="1" dirty="0"/>
              <a:t>deployment </a:t>
            </a:r>
            <a:r>
              <a:rPr lang="en-US" b="0" dirty="0"/>
              <a:t>and </a:t>
            </a:r>
            <a:r>
              <a:rPr lang="en-US" b="1" dirty="0"/>
              <a:t>maintenance</a:t>
            </a:r>
            <a:r>
              <a:rPr lang="en-US" b="0" dirty="0"/>
              <a:t>, together with software </a:t>
            </a:r>
            <a:r>
              <a:rPr lang="en-US" b="1" dirty="0"/>
              <a:t>project management</a:t>
            </a:r>
            <a:r>
              <a:rPr lang="en-US" b="0" dirty="0"/>
              <a:t>.</a:t>
            </a:r>
          </a:p>
          <a:p>
            <a:endParaRPr lang="en-US" b="1" i="0" dirty="0">
              <a:solidFill>
                <a:srgbClr val="222222"/>
              </a:solidFill>
              <a:effectLst/>
              <a:latin typeface="arial" panose="020B0604020202020204" pitchFamily="34" charset="0"/>
            </a:endParaRPr>
          </a:p>
          <a:p>
            <a:r>
              <a:rPr lang="en-US" b="1" i="0" dirty="0">
                <a:solidFill>
                  <a:srgbClr val="222222"/>
                </a:solidFill>
                <a:effectLst/>
                <a:latin typeface="arial" panose="020B0604020202020204" pitchFamily="34" charset="0"/>
              </a:rPr>
              <a:t>Requirements analysis</a:t>
            </a:r>
            <a:r>
              <a:rPr lang="en-US" b="0" i="0" dirty="0">
                <a:solidFill>
                  <a:srgbClr val="222222"/>
                </a:solidFill>
                <a:effectLst/>
                <a:latin typeface="arial" panose="020B0604020202020204" pitchFamily="34" charset="0"/>
              </a:rPr>
              <a:t> (also called </a:t>
            </a:r>
            <a:r>
              <a:rPr lang="en-US" b="1" i="0" dirty="0">
                <a:solidFill>
                  <a:srgbClr val="222222"/>
                </a:solidFill>
                <a:effectLst/>
                <a:latin typeface="arial" panose="020B0604020202020204" pitchFamily="34" charset="0"/>
              </a:rPr>
              <a:t>requirements engineering</a:t>
            </a:r>
            <a:r>
              <a:rPr lang="en-US" b="0" i="0" dirty="0">
                <a:solidFill>
                  <a:srgbClr val="222222"/>
                </a:solidFill>
                <a:effectLst/>
                <a:latin typeface="arial" panose="020B0604020202020204" pitchFamily="34" charset="0"/>
              </a:rPr>
              <a:t>)  is the first phase of software projects.</a:t>
            </a: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Requirements analysis</a:t>
            </a:r>
            <a:r>
              <a:rPr lang="en-US" b="0" i="0" dirty="0">
                <a:solidFill>
                  <a:srgbClr val="222222"/>
                </a:solidFill>
                <a:effectLst/>
                <a:latin typeface="arial" panose="020B0604020202020204" pitchFamily="34" charset="0"/>
              </a:rPr>
              <a:t> is the process of determining the </a:t>
            </a:r>
            <a:r>
              <a:rPr lang="en-US" b="1" i="0" dirty="0">
                <a:solidFill>
                  <a:srgbClr val="222222"/>
                </a:solidFill>
                <a:effectLst/>
                <a:latin typeface="arial" panose="020B0604020202020204" pitchFamily="34" charset="0"/>
              </a:rPr>
              <a:t>business expectations, functionalities and constraints</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for a software product, site, app, service or system.</a:t>
            </a:r>
          </a:p>
          <a:p>
            <a:pPr marL="171450" indent="-171450">
              <a:buFont typeface="Arial" panose="020B0604020202020204" pitchFamily="34" charset="0"/>
              <a:buChar char="•"/>
            </a:pPr>
            <a:r>
              <a:rPr lang="en-US" b="1" i="0" dirty="0">
                <a:solidFill>
                  <a:srgbClr val="222222"/>
                </a:solidFill>
                <a:effectLst/>
                <a:latin typeface="arial" panose="020B0604020202020204" pitchFamily="34" charset="0"/>
              </a:rPr>
              <a:t>Software requirements</a:t>
            </a:r>
            <a:r>
              <a:rPr lang="en-US" b="0" i="0" dirty="0">
                <a:solidFill>
                  <a:srgbClr val="222222"/>
                </a:solidFill>
                <a:effectLst/>
                <a:latin typeface="arial" panose="020B0604020202020204" pitchFamily="34" charset="0"/>
              </a:rPr>
              <a:t> define the </a:t>
            </a:r>
            <a:r>
              <a:rPr lang="en-US" b="1" i="0" dirty="0">
                <a:solidFill>
                  <a:srgbClr val="222222"/>
                </a:solidFill>
                <a:effectLst/>
                <a:latin typeface="arial" panose="020B0604020202020204" pitchFamily="34" charset="0"/>
              </a:rPr>
              <a:t>functionality</a:t>
            </a:r>
            <a:r>
              <a:rPr lang="en-US" b="0" i="0" dirty="0">
                <a:solidFill>
                  <a:srgbClr val="222222"/>
                </a:solidFill>
                <a:effectLst/>
                <a:latin typeface="arial" panose="020B0604020202020204" pitchFamily="34" charset="0"/>
              </a:rPr>
              <a:t> of the system.</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They consist of </a:t>
            </a:r>
            <a:r>
              <a:rPr lang="en-US" b="1" i="0" dirty="0">
                <a:solidFill>
                  <a:srgbClr val="222222"/>
                </a:solidFill>
                <a:effectLst/>
                <a:latin typeface="arial" panose="020B0604020202020204" pitchFamily="34" charset="0"/>
              </a:rPr>
              <a:t>functional requirements </a:t>
            </a:r>
            <a:r>
              <a:rPr lang="en-US" b="0" i="0" dirty="0">
                <a:solidFill>
                  <a:srgbClr val="222222"/>
                </a:solidFill>
                <a:effectLst/>
                <a:latin typeface="arial" panose="020B0604020202020204" pitchFamily="34" charset="0"/>
              </a:rPr>
              <a:t>(what the system should do)</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and </a:t>
            </a:r>
            <a:r>
              <a:rPr lang="en-US" b="1" i="0" dirty="0">
                <a:solidFill>
                  <a:srgbClr val="222222"/>
                </a:solidFill>
                <a:effectLst/>
                <a:latin typeface="arial" panose="020B0604020202020204" pitchFamily="34" charset="0"/>
              </a:rPr>
              <a:t>non-functional requirements </a:t>
            </a:r>
            <a:r>
              <a:rPr lang="en-US" b="0" i="0" dirty="0">
                <a:solidFill>
                  <a:srgbClr val="222222"/>
                </a:solidFill>
                <a:effectLst/>
                <a:latin typeface="arial" panose="020B0604020202020204" pitchFamily="34" charset="0"/>
              </a:rPr>
              <a:t>(like performance and technical constraints).</a:t>
            </a:r>
          </a:p>
          <a:p>
            <a:pPr marL="171450" indent="-171450">
              <a:buFont typeface="Arial" panose="020B0604020202020204" pitchFamily="34" charset="0"/>
              <a:buChar char="•"/>
            </a:pPr>
            <a:r>
              <a:rPr lang="en-US" b="0" i="0" dirty="0">
                <a:solidFill>
                  <a:srgbClr val="222222"/>
                </a:solidFill>
                <a:effectLst/>
                <a:latin typeface="arial" panose="020B0604020202020204" pitchFamily="34" charset="0"/>
              </a:rPr>
              <a:t>In software engineering, the </a:t>
            </a:r>
            <a:r>
              <a:rPr lang="en-US" b="1" i="0" dirty="0">
                <a:solidFill>
                  <a:srgbClr val="222222"/>
                </a:solidFill>
                <a:effectLst/>
                <a:latin typeface="arial" panose="020B0604020202020204" pitchFamily="34" charset="0"/>
              </a:rPr>
              <a:t>requirements</a:t>
            </a:r>
            <a:r>
              <a:rPr lang="en-US" b="0" i="0" dirty="0">
                <a:solidFill>
                  <a:srgbClr val="222222"/>
                </a:solidFill>
                <a:effectLst/>
                <a:latin typeface="arial" panose="020B0604020202020204" pitchFamily="34" charset="0"/>
              </a:rPr>
              <a:t> are described as </a:t>
            </a:r>
            <a:r>
              <a:rPr lang="en-US" b="1" i="0" dirty="0">
                <a:solidFill>
                  <a:srgbClr val="222222"/>
                </a:solidFill>
                <a:effectLst/>
                <a:latin typeface="arial" panose="020B0604020202020204" pitchFamily="34" charset="0"/>
              </a:rPr>
              <a:t>formal or informal documentation</a:t>
            </a:r>
            <a:r>
              <a:rPr lang="en-US" b="0" i="0" dirty="0">
                <a:solidFill>
                  <a:srgbClr val="2222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a:t>
            </a:r>
            <a:r>
              <a:rPr lang="en-US" b="1" i="0" dirty="0">
                <a:solidFill>
                  <a:srgbClr val="222222"/>
                </a:solidFill>
                <a:effectLst/>
                <a:latin typeface="arial" panose="020B0604020202020204" pitchFamily="34" charset="0"/>
              </a:rPr>
              <a:t>functional specifications</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user story cards</a:t>
            </a:r>
            <a:r>
              <a:rPr lang="en-US" b="0" i="0" dirty="0">
                <a:solidFill>
                  <a:srgbClr val="222222"/>
                </a:solidFill>
                <a:effectLst/>
                <a:latin typeface="arial" panose="020B0604020202020204" pitchFamily="34" charset="0"/>
              </a:rPr>
              <a:t>" or "</a:t>
            </a:r>
            <a:r>
              <a:rPr lang="en-US" b="1" i="0" dirty="0">
                <a:solidFill>
                  <a:srgbClr val="222222"/>
                </a:solidFill>
                <a:effectLst/>
                <a:latin typeface="arial" panose="020B0604020202020204" pitchFamily="34" charset="0"/>
              </a:rPr>
              <a:t>UI prototypes</a:t>
            </a:r>
            <a:r>
              <a:rPr lang="en-US" b="0" i="0" dirty="0">
                <a:solidFill>
                  <a:srgbClr val="222222"/>
                </a:solidFill>
                <a:effectLst/>
                <a:latin typeface="arial" panose="020B0604020202020204" pitchFamily="34" charset="0"/>
              </a:rPr>
              <a:t>".</a:t>
            </a:r>
          </a:p>
          <a:p>
            <a:pPr marL="171450" indent="-171450">
              <a:buFont typeface="Arial" panose="020B0604020202020204" pitchFamily="34" charset="0"/>
              <a:buChar char="•"/>
            </a:pPr>
            <a:r>
              <a:rPr lang="en-US" b="1" i="0" dirty="0">
                <a:solidFill>
                  <a:srgbClr val="222222"/>
                </a:solidFill>
                <a:effectLst/>
                <a:latin typeface="arial" panose="020B0604020202020204" pitchFamily="34" charset="0"/>
              </a:rPr>
              <a:t>Gathering and describing the requirements </a:t>
            </a:r>
            <a:r>
              <a:rPr lang="en-US" b="0" i="0" dirty="0">
                <a:solidFill>
                  <a:srgbClr val="222222"/>
                </a:solidFill>
                <a:effectLst/>
                <a:latin typeface="arial" panose="020B0604020202020204" pitchFamily="34" charset="0"/>
              </a:rPr>
              <a:t>is the job of the </a:t>
            </a:r>
            <a:r>
              <a:rPr lang="en-US" b="1" i="0" dirty="0">
                <a:solidFill>
                  <a:srgbClr val="222222"/>
                </a:solidFill>
                <a:effectLst/>
                <a:latin typeface="arial" panose="020B0604020202020204" pitchFamily="34" charset="0"/>
              </a:rPr>
              <a:t>business analysts</a:t>
            </a:r>
            <a:r>
              <a:rPr lang="en-US" b="0" i="0" dirty="0">
                <a:solidFill>
                  <a:srgbClr val="2222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They are the people who talk with the users and project stakeholders</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and describe the processes, data flows, and </a:t>
            </a:r>
            <a:r>
              <a:rPr lang="en-US" b="1" i="0" dirty="0">
                <a:solidFill>
                  <a:srgbClr val="222222"/>
                </a:solidFill>
                <a:effectLst/>
                <a:latin typeface="arial" panose="020B0604020202020204" pitchFamily="34" charset="0"/>
              </a:rPr>
              <a:t>software requirements </a:t>
            </a:r>
            <a:r>
              <a:rPr lang="en-US" b="0" i="0" dirty="0">
                <a:solidFill>
                  <a:srgbClr val="222222"/>
                </a:solidFill>
                <a:effectLst/>
                <a:latin typeface="arial" panose="020B0604020202020204" pitchFamily="34" charset="0"/>
              </a:rPr>
              <a:t>in a way,</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understandable for software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22222"/>
                </a:solidFill>
                <a:effectLst/>
                <a:latin typeface="arial" panose="020B0604020202020204" pitchFamily="34" charset="0"/>
              </a:rPr>
              <a:t>Without </a:t>
            </a:r>
            <a:r>
              <a:rPr lang="en-US" b="1" i="0" dirty="0">
                <a:solidFill>
                  <a:srgbClr val="222222"/>
                </a:solidFill>
                <a:effectLst/>
                <a:latin typeface="arial" panose="020B0604020202020204" pitchFamily="34" charset="0"/>
              </a:rPr>
              <a:t>clear requirements</a:t>
            </a:r>
            <a:r>
              <a:rPr lang="en-US" b="0" i="0" dirty="0">
                <a:solidFill>
                  <a:srgbClr val="222222"/>
                </a:solidFill>
                <a:effectLst/>
                <a:latin typeface="arial" panose="020B0604020202020204" pitchFamily="34" charset="0"/>
              </a:rPr>
              <a:t>, writing software is messy and unproductive.</a:t>
            </a:r>
            <a:endParaRPr lang="bg-BG" b="0" i="0" dirty="0">
              <a:solidFill>
                <a:srgbClr val="222222"/>
              </a:solidFill>
              <a:effectLst/>
              <a:latin typeface="arial" panose="020B0604020202020204" pitchFamily="34" charset="0"/>
            </a:endParaRP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Gathering clear requirements </a:t>
            </a:r>
            <a:r>
              <a:rPr lang="en-US" b="0" i="0" dirty="0">
                <a:solidFill>
                  <a:srgbClr val="222222"/>
                </a:solidFill>
                <a:effectLst/>
                <a:latin typeface="arial" panose="020B0604020202020204" pitchFamily="34" charset="0"/>
              </a:rPr>
              <a:t>is an important step at the start of any software project,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but it usually lasts to some extent throughout the whole life of the project.</a:t>
            </a:r>
            <a:endParaRPr lang="bg-BG" b="0" i="0" dirty="0">
              <a:solidFill>
                <a:srgbClr val="222222"/>
              </a:solidFill>
              <a:effectLst/>
              <a:latin typeface="arial" panose="020B0604020202020204" pitchFamily="34" charset="0"/>
            </a:endParaRPr>
          </a:p>
          <a:p>
            <a:pPr marL="0" lvl="0" indent="0">
              <a:buFont typeface="Arial" panose="020B0604020202020204" pitchFamily="34" charset="0"/>
              <a:buNone/>
            </a:pPr>
            <a:endParaRPr lang="bg-BG" b="1" dirty="0"/>
          </a:p>
          <a:p>
            <a:pPr lvl="0"/>
            <a:r>
              <a:rPr lang="en-US" b="1" dirty="0"/>
              <a:t>Software architecture and design</a:t>
            </a:r>
            <a:r>
              <a:rPr lang="en-US" b="0" dirty="0"/>
              <a:t> are the </a:t>
            </a:r>
            <a:r>
              <a:rPr lang="en-US" b="1" dirty="0"/>
              <a:t>technical plans and blueprints </a:t>
            </a:r>
            <a:r>
              <a:rPr lang="en-US" b="0" dirty="0"/>
              <a:t>how to implement the software requirements.</a:t>
            </a:r>
          </a:p>
          <a:p>
            <a:pPr marL="171450" lvl="0" indent="-171450">
              <a:buFont typeface="Arial" panose="020B0604020202020204" pitchFamily="34" charset="0"/>
              <a:buChar char="•"/>
            </a:pPr>
            <a:r>
              <a:rPr lang="en-US" b="0" dirty="0"/>
              <a:t>The </a:t>
            </a:r>
            <a:r>
              <a:rPr lang="en-US" b="1" dirty="0"/>
              <a:t>system architecture </a:t>
            </a:r>
            <a:r>
              <a:rPr lang="en-US" b="0" dirty="0"/>
              <a:t>describes how the system will be decomposed to </a:t>
            </a:r>
            <a:r>
              <a:rPr lang="en-US" b="1" dirty="0"/>
              <a:t>subsystems</a:t>
            </a:r>
            <a:r>
              <a:rPr lang="en-US" b="0" dirty="0"/>
              <a:t> (tiers, modules, components</a:t>
            </a:r>
            <a:r>
              <a:rPr lang="bg-BG" b="0" dirty="0"/>
              <a:t>, </a:t>
            </a:r>
            <a:r>
              <a:rPr lang="en-US" b="0" dirty="0"/>
              <a:t>etc.)</a:t>
            </a:r>
          </a:p>
          <a:p>
            <a:pPr marL="628650" lvl="1" indent="-171450">
              <a:buFont typeface="Arial" panose="020B0604020202020204" pitchFamily="34" charset="0"/>
              <a:buChar char="•"/>
            </a:pPr>
            <a:r>
              <a:rPr lang="en-US" b="0" dirty="0"/>
              <a:t>and the interaction between these subsystems.</a:t>
            </a:r>
          </a:p>
          <a:p>
            <a:pPr marL="171450" lvl="0" indent="-171450">
              <a:buFont typeface="Arial" panose="020B0604020202020204" pitchFamily="34" charset="0"/>
              <a:buChar char="•"/>
            </a:pPr>
            <a:r>
              <a:rPr lang="en-US" b="0" dirty="0"/>
              <a:t>This phase also includes the initial </a:t>
            </a:r>
            <a:r>
              <a:rPr lang="en-US" b="1" dirty="0"/>
              <a:t>design of the data model</a:t>
            </a:r>
            <a:r>
              <a:rPr lang="en-US" b="0" dirty="0"/>
              <a:t> (database design).</a:t>
            </a:r>
          </a:p>
          <a:p>
            <a:pPr marL="171450" lvl="0" indent="-171450">
              <a:buFont typeface="Arial" panose="020B0604020202020204" pitchFamily="34" charset="0"/>
              <a:buChar char="•"/>
            </a:pPr>
            <a:r>
              <a:rPr lang="en-US" b="0" dirty="0"/>
              <a:t>During the "architecture and design"</a:t>
            </a:r>
            <a:r>
              <a:rPr lang="en-US" b="1" dirty="0"/>
              <a:t> </a:t>
            </a:r>
            <a:r>
              <a:rPr lang="en-US" b="0" dirty="0"/>
              <a:t>phase the </a:t>
            </a:r>
            <a:r>
              <a:rPr lang="en-US" b="1" dirty="0"/>
              <a:t>software architects </a:t>
            </a:r>
            <a:r>
              <a:rPr lang="en-US" b="0" dirty="0"/>
              <a:t>(or senior developers)</a:t>
            </a:r>
          </a:p>
          <a:p>
            <a:pPr marL="628650" lvl="1" indent="-171450">
              <a:buFont typeface="Arial" panose="020B0604020202020204" pitchFamily="34" charset="0"/>
              <a:buChar char="•"/>
            </a:pPr>
            <a:r>
              <a:rPr lang="en-US" b="0" dirty="0"/>
              <a:t>decide on </a:t>
            </a:r>
            <a:r>
              <a:rPr lang="en-US" b="1" dirty="0"/>
              <a:t>the development stack</a:t>
            </a:r>
            <a:r>
              <a:rPr lang="bg-BG" b="0" dirty="0"/>
              <a:t>, </a:t>
            </a:r>
            <a:r>
              <a:rPr lang="en-US" b="0" dirty="0"/>
              <a:t>platforms, technologies, and tools to be used for development.</a:t>
            </a:r>
          </a:p>
          <a:p>
            <a:pPr marL="171450" lvl="0" indent="-171450">
              <a:buFont typeface="Arial" panose="020B0604020202020204" pitchFamily="34" charset="0"/>
              <a:buChar char="•"/>
            </a:pPr>
            <a:r>
              <a:rPr lang="en-US" b="0" dirty="0"/>
              <a:t>The </a:t>
            </a:r>
            <a:r>
              <a:rPr lang="en-US" b="1" dirty="0"/>
              <a:t>technical design </a:t>
            </a:r>
            <a:r>
              <a:rPr lang="en-US" b="0" dirty="0"/>
              <a:t>typically gives only the big picture for the system and its structure.</a:t>
            </a:r>
          </a:p>
          <a:p>
            <a:pPr marL="628650" lvl="1" indent="-171450">
              <a:buFont typeface="Arial" panose="020B0604020202020204" pitchFamily="34" charset="0"/>
              <a:buChar char="•"/>
            </a:pPr>
            <a:r>
              <a:rPr lang="en-US" b="0" dirty="0"/>
              <a:t>The </a:t>
            </a:r>
            <a:r>
              <a:rPr lang="en-US" b="1" dirty="0"/>
              <a:t>detailed design </a:t>
            </a:r>
            <a:r>
              <a:rPr lang="en-US" b="0" dirty="0"/>
              <a:t>is usually created during the software construction, when developers implement the system.</a:t>
            </a:r>
          </a:p>
          <a:p>
            <a:pPr lvl="0"/>
            <a:endParaRPr lang="en-US" b="1" dirty="0"/>
          </a:p>
          <a:p>
            <a:pPr lvl="0"/>
            <a:r>
              <a:rPr lang="en-US" b="1" dirty="0"/>
              <a:t>Software construction</a:t>
            </a:r>
            <a:r>
              <a:rPr lang="bg-BG" b="0" dirty="0"/>
              <a:t> </a:t>
            </a:r>
            <a:r>
              <a:rPr lang="en-US" b="0" dirty="0"/>
              <a:t>is the phase in which developers </a:t>
            </a:r>
            <a:r>
              <a:rPr lang="en-US" b="1" dirty="0"/>
              <a:t>create the software</a:t>
            </a:r>
            <a:r>
              <a:rPr lang="en-US" b="0" dirty="0"/>
              <a:t>.</a:t>
            </a:r>
          </a:p>
          <a:p>
            <a:pPr marL="171450" lvl="0" indent="-171450">
              <a:buFont typeface="Arial" panose="020B0604020202020204" pitchFamily="34" charset="0"/>
              <a:buChar char="•"/>
            </a:pPr>
            <a:r>
              <a:rPr lang="en-US" b="0" dirty="0"/>
              <a:t>It is also called the "</a:t>
            </a:r>
            <a:r>
              <a:rPr lang="en-US" b="1" i="1" dirty="0"/>
              <a:t>implementation phase</a:t>
            </a:r>
            <a:r>
              <a:rPr lang="en-US" b="0" dirty="0"/>
              <a:t>", because developers </a:t>
            </a:r>
            <a:r>
              <a:rPr lang="en-US" b="1" dirty="0"/>
              <a:t>write the code </a:t>
            </a:r>
            <a:r>
              <a:rPr lang="en-US" b="0" dirty="0"/>
              <a:t>to implement the planned functionality.</a:t>
            </a:r>
          </a:p>
          <a:p>
            <a:pPr marL="171450" lvl="0" indent="-171450">
              <a:buFont typeface="Arial" panose="020B0604020202020204" pitchFamily="34" charset="0"/>
              <a:buChar char="•"/>
            </a:pPr>
            <a:r>
              <a:rPr lang="en-US" b="0" dirty="0"/>
              <a:t>During the implementation developers not only </a:t>
            </a:r>
            <a:r>
              <a:rPr lang="en-US" b="1" dirty="0"/>
              <a:t>write code</a:t>
            </a:r>
            <a:r>
              <a:rPr lang="en-US" b="0" dirty="0"/>
              <a:t>, </a:t>
            </a:r>
          </a:p>
          <a:p>
            <a:pPr marL="628650" lvl="1" indent="-171450">
              <a:buFont typeface="Arial" panose="020B0604020202020204" pitchFamily="34" charset="0"/>
              <a:buChar char="•"/>
            </a:pPr>
            <a:r>
              <a:rPr lang="en-US" b="0" dirty="0"/>
              <a:t>but they also </a:t>
            </a:r>
            <a:r>
              <a:rPr lang="en-US" b="1" dirty="0"/>
              <a:t>debug and test the code</a:t>
            </a:r>
            <a:r>
              <a:rPr lang="en-US" b="0" dirty="0"/>
              <a:t>, and </a:t>
            </a:r>
            <a:r>
              <a:rPr lang="en-US" b="1" dirty="0"/>
              <a:t>fix bugs</a:t>
            </a:r>
            <a:r>
              <a:rPr lang="en-US" b="0" dirty="0"/>
              <a:t>,</a:t>
            </a:r>
          </a:p>
          <a:p>
            <a:pPr marL="628650" lvl="1" indent="-171450">
              <a:buFont typeface="Arial" panose="020B0604020202020204" pitchFamily="34" charset="0"/>
              <a:buChar char="•"/>
            </a:pPr>
            <a:r>
              <a:rPr lang="en-US" b="0" dirty="0"/>
              <a:t>take decisions how to implement certain functionalities,</a:t>
            </a:r>
          </a:p>
          <a:p>
            <a:pPr marL="628650" lvl="1" indent="-171450">
              <a:buFont typeface="Arial" panose="020B0604020202020204" pitchFamily="34" charset="0"/>
              <a:buChar char="•"/>
            </a:pPr>
            <a:r>
              <a:rPr lang="en-US" b="0" dirty="0"/>
              <a:t>search for </a:t>
            </a:r>
            <a:r>
              <a:rPr lang="en-US" b="1" dirty="0"/>
              <a:t>libraries and tools </a:t>
            </a:r>
            <a:r>
              <a:rPr lang="en-US" b="0" dirty="0"/>
              <a:t>for certain functionalities,</a:t>
            </a:r>
          </a:p>
          <a:p>
            <a:pPr marL="628650" lvl="1" indent="-171450">
              <a:buFont typeface="Arial" panose="020B0604020202020204" pitchFamily="34" charset="0"/>
              <a:buChar char="•"/>
            </a:pPr>
            <a:r>
              <a:rPr lang="en-US" b="0" dirty="0"/>
              <a:t>design and implement the </a:t>
            </a:r>
            <a:r>
              <a:rPr lang="en-US" b="1" dirty="0"/>
              <a:t>back-end APIs</a:t>
            </a:r>
            <a:r>
              <a:rPr lang="en-US" b="0" dirty="0"/>
              <a:t>,</a:t>
            </a:r>
          </a:p>
          <a:p>
            <a:pPr marL="628650" lvl="1" indent="-171450">
              <a:buFont typeface="Arial" panose="020B0604020202020204" pitchFamily="34" charset="0"/>
              <a:buChar char="•"/>
            </a:pPr>
            <a:r>
              <a:rPr lang="en-US" b="0" dirty="0"/>
              <a:t>implement the </a:t>
            </a:r>
            <a:r>
              <a:rPr lang="en-US" b="1" dirty="0"/>
              <a:t>user interfaces</a:t>
            </a:r>
            <a:r>
              <a:rPr lang="en-US" b="0" dirty="0"/>
              <a:t> of the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write </a:t>
            </a:r>
            <a:r>
              <a:rPr lang="en-US" b="1" dirty="0"/>
              <a:t>automated tests</a:t>
            </a:r>
            <a:r>
              <a:rPr lang="en-US" b="0" dirty="0"/>
              <a:t> (such as unit tests and integration tests),</a:t>
            </a:r>
          </a:p>
          <a:p>
            <a:pPr marL="628650" lvl="1" indent="-171450">
              <a:buFont typeface="Arial" panose="020B0604020202020204" pitchFamily="34" charset="0"/>
              <a:buChar char="•"/>
            </a:pPr>
            <a:r>
              <a:rPr lang="en-US" b="0" dirty="0"/>
              <a:t>and </a:t>
            </a:r>
            <a:r>
              <a:rPr lang="en-US" b="1" dirty="0"/>
              <a:t>integrate </a:t>
            </a:r>
            <a:r>
              <a:rPr lang="en-US" b="0" dirty="0"/>
              <a:t>different system components.</a:t>
            </a:r>
          </a:p>
          <a:p>
            <a:pPr marL="171450" lvl="0" indent="-171450">
              <a:buFont typeface="Arial" panose="020B0604020202020204" pitchFamily="34" charset="0"/>
              <a:buChar char="•"/>
            </a:pPr>
            <a:r>
              <a:rPr lang="en-US" b="0" dirty="0"/>
              <a:t>The </a:t>
            </a:r>
            <a:r>
              <a:rPr lang="en-US" b="1" dirty="0"/>
              <a:t>construction </a:t>
            </a:r>
            <a:r>
              <a:rPr lang="en-US" b="0" dirty="0"/>
              <a:t>takes most of the time and resources during the development.</a:t>
            </a:r>
          </a:p>
          <a:p>
            <a:pPr lvl="0"/>
            <a:endParaRPr lang="en-US" b="1" dirty="0"/>
          </a:p>
          <a:p>
            <a:pPr lvl="0"/>
            <a:r>
              <a:rPr lang="en-US" b="1" dirty="0"/>
              <a:t>Software testing</a:t>
            </a:r>
            <a:r>
              <a:rPr lang="en-US" b="0" dirty="0"/>
              <a:t> and </a:t>
            </a:r>
            <a:r>
              <a:rPr lang="en-US" b="1" dirty="0"/>
              <a:t>quality assurance </a:t>
            </a:r>
            <a:r>
              <a:rPr lang="en-US" b="0" dirty="0"/>
              <a:t>confirms that the developed software </a:t>
            </a:r>
            <a:r>
              <a:rPr lang="en-US" b="1" dirty="0"/>
              <a:t>conforms to the requirements</a:t>
            </a:r>
            <a:r>
              <a:rPr lang="en-US" b="0" dirty="0"/>
              <a:t>.</a:t>
            </a:r>
          </a:p>
          <a:p>
            <a:pPr marL="171450" lvl="0" indent="-171450">
              <a:buFont typeface="Arial" panose="020B0604020202020204" pitchFamily="34" charset="0"/>
              <a:buChar char="•"/>
            </a:pPr>
            <a:r>
              <a:rPr lang="en-US" b="0" dirty="0"/>
              <a:t>Software testing and verification is performed by the </a:t>
            </a:r>
            <a:r>
              <a:rPr lang="en-US" b="1" dirty="0"/>
              <a:t>quality assurance (QA) engineers</a:t>
            </a:r>
            <a:r>
              <a:rPr lang="en-US" b="0" dirty="0"/>
              <a:t>.</a:t>
            </a:r>
          </a:p>
          <a:p>
            <a:pPr marL="171450" lvl="0" indent="-171450">
              <a:buFont typeface="Arial" panose="020B0604020202020204" pitchFamily="34" charset="0"/>
              <a:buChar char="•"/>
            </a:pPr>
            <a:r>
              <a:rPr lang="en-US" b="0" dirty="0"/>
              <a:t>QA engineers test the code by performing </a:t>
            </a:r>
            <a:r>
              <a:rPr lang="en-US" b="1" dirty="0"/>
              <a:t>manual and automated testing</a:t>
            </a:r>
            <a:endParaRPr lang="en-US" b="0" dirty="0"/>
          </a:p>
          <a:p>
            <a:pPr marL="171450" lvl="0" indent="-171450">
              <a:buFont typeface="Arial" panose="020B0604020202020204" pitchFamily="34" charset="0"/>
              <a:buChar char="•"/>
            </a:pPr>
            <a:r>
              <a:rPr lang="en-US" b="0" dirty="0"/>
              <a:t>and </a:t>
            </a:r>
            <a:r>
              <a:rPr lang="en-US" b="1" dirty="0"/>
              <a:t>report bugs </a:t>
            </a:r>
            <a:r>
              <a:rPr lang="en-US" b="0" dirty="0"/>
              <a:t>in the bug tracking system and track the work on fixing the bugs later.</a:t>
            </a:r>
          </a:p>
          <a:p>
            <a:pPr lvl="0"/>
            <a:endParaRPr lang="en-US" b="1" dirty="0"/>
          </a:p>
          <a:p>
            <a:pPr lvl="0"/>
            <a:r>
              <a:rPr lang="en-US" b="1" dirty="0"/>
              <a:t>Software release and deployment</a:t>
            </a:r>
            <a:r>
              <a:rPr lang="en-US" b="0" dirty="0"/>
              <a:t> is the process of building the software packages from its source code,</a:t>
            </a:r>
          </a:p>
          <a:p>
            <a:pPr marL="171450" lvl="0" indent="-171450">
              <a:buFont typeface="Arial" panose="020B0604020202020204" pitchFamily="34" charset="0"/>
              <a:buChar char="•"/>
            </a:pPr>
            <a:r>
              <a:rPr lang="en-US" b="0" dirty="0"/>
              <a:t>publishing the new versions of the software on a testing environment,</a:t>
            </a:r>
          </a:p>
          <a:p>
            <a:pPr marL="171450" lvl="0" indent="-171450">
              <a:buFont typeface="Arial" panose="020B0604020202020204" pitchFamily="34" charset="0"/>
              <a:buChar char="•"/>
            </a:pPr>
            <a:r>
              <a:rPr lang="en-US" b="0" dirty="0"/>
              <a:t>and after automated and sometimes manual testing, uploading the new version to the </a:t>
            </a:r>
            <a:r>
              <a:rPr lang="en-US" b="1" dirty="0"/>
              <a:t>production environment</a:t>
            </a:r>
            <a:r>
              <a:rPr lang="en-US" b="0" dirty="0"/>
              <a:t>.</a:t>
            </a:r>
          </a:p>
          <a:p>
            <a:pPr marL="0" lvl="0" indent="0">
              <a:buFont typeface="Arial" panose="020B0604020202020204" pitchFamily="34" charset="0"/>
              <a:buNone/>
            </a:pPr>
            <a:r>
              <a:rPr lang="en-US" b="1" dirty="0"/>
              <a:t>Release and deployment</a:t>
            </a:r>
            <a:r>
              <a:rPr lang="en-US" b="0" dirty="0"/>
              <a:t> deals with containers, cloud, servers, builds, installation, configuration and administration of the testing and production environments.</a:t>
            </a:r>
          </a:p>
          <a:p>
            <a:pPr marL="171450" lvl="0" indent="-171450">
              <a:buFont typeface="Arial" panose="020B0604020202020204" pitchFamily="34" charset="0"/>
              <a:buChar char="•"/>
            </a:pPr>
            <a:r>
              <a:rPr lang="en-US" b="1" dirty="0"/>
              <a:t>Deployment </a:t>
            </a:r>
            <a:r>
              <a:rPr lang="en-US" b="0" dirty="0"/>
              <a:t>is usually performed first in a </a:t>
            </a:r>
            <a:r>
              <a:rPr lang="en-US" b="1" dirty="0"/>
              <a:t>testing environment</a:t>
            </a:r>
            <a:r>
              <a:rPr lang="en-US" b="0" dirty="0"/>
              <a:t> (a "staging" server), then the product is </a:t>
            </a:r>
            <a:r>
              <a:rPr lang="en-US" b="1" dirty="0"/>
              <a:t>tested</a:t>
            </a:r>
            <a:r>
              <a:rPr lang="en-US" b="0" dirty="0"/>
              <a:t> and then </a:t>
            </a:r>
            <a:r>
              <a:rPr lang="en-US" b="1" dirty="0"/>
              <a:t>deployed in production</a:t>
            </a:r>
            <a:r>
              <a:rPr lang="en-US" b="0" dirty="0"/>
              <a:t>.</a:t>
            </a:r>
          </a:p>
          <a:p>
            <a:pPr marL="171450" lvl="0" indent="-171450">
              <a:buFont typeface="Arial" panose="020B0604020202020204" pitchFamily="34" charset="0"/>
              <a:buChar char="•"/>
            </a:pPr>
            <a:r>
              <a:rPr lang="en-US" b="0" dirty="0"/>
              <a:t>The entire process is typically </a:t>
            </a:r>
            <a:r>
              <a:rPr lang="en-US" b="1" dirty="0"/>
              <a:t>automated</a:t>
            </a:r>
            <a:r>
              <a:rPr lang="en-US" b="0" dirty="0"/>
              <a:t>, following </a:t>
            </a:r>
            <a:r>
              <a:rPr lang="en-US" b="1" dirty="0"/>
              <a:t>DevOps</a:t>
            </a:r>
            <a:r>
              <a:rPr lang="en-US" b="0" dirty="0"/>
              <a:t> practices and processes.</a:t>
            </a:r>
          </a:p>
          <a:p>
            <a:pPr marL="0" lvl="0" indent="0">
              <a:buFont typeface="Arial" panose="020B0604020202020204" pitchFamily="34" charset="0"/>
              <a:buNone/>
            </a:pPr>
            <a:r>
              <a:rPr lang="en-US" b="0" dirty="0"/>
              <a:t>Software release and deployment is performed by the </a:t>
            </a:r>
            <a:r>
              <a:rPr lang="en-US" b="1" dirty="0"/>
              <a:t>DevOps engineers</a:t>
            </a:r>
            <a:r>
              <a:rPr lang="en-US" b="0" dirty="0"/>
              <a:t> (or senior developers),</a:t>
            </a:r>
          </a:p>
          <a:p>
            <a:pPr marL="171450" lvl="0" indent="-171450">
              <a:buFont typeface="Arial" panose="020B0604020202020204" pitchFamily="34" charset="0"/>
              <a:buChar char="•"/>
            </a:pPr>
            <a:r>
              <a:rPr lang="en-US" b="0" dirty="0"/>
              <a:t>who write scripts to automate this process and implement the so called "</a:t>
            </a:r>
            <a:r>
              <a:rPr lang="en-US" b="1" dirty="0"/>
              <a:t>continuous delivery</a:t>
            </a:r>
            <a:r>
              <a:rPr lang="en-US" b="0" dirty="0"/>
              <a:t>".</a:t>
            </a:r>
          </a:p>
          <a:p>
            <a:pPr lvl="0"/>
            <a:endParaRPr lang="en-US" b="1" dirty="0"/>
          </a:p>
          <a:p>
            <a:pPr lvl="0"/>
            <a:r>
              <a:rPr lang="en-US" b="1" dirty="0"/>
              <a:t>Software maintenance </a:t>
            </a:r>
            <a:r>
              <a:rPr lang="en-US" b="0" dirty="0"/>
              <a:t>is the process of:</a:t>
            </a:r>
          </a:p>
          <a:p>
            <a:pPr marL="171450" lvl="0" indent="-171450">
              <a:buFont typeface="Arial" panose="020B0604020202020204" pitchFamily="34" charset="0"/>
              <a:buChar char="•"/>
            </a:pPr>
            <a:r>
              <a:rPr lang="en-US" b="1" dirty="0"/>
              <a:t>monitoring </a:t>
            </a:r>
            <a:r>
              <a:rPr lang="en-US" b="0" dirty="0"/>
              <a:t>the software and </a:t>
            </a:r>
            <a:r>
              <a:rPr lang="en-US" b="1" dirty="0"/>
              <a:t>maintaining</a:t>
            </a:r>
            <a:r>
              <a:rPr lang="en-US" b="0" dirty="0"/>
              <a:t> its normal 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updating </a:t>
            </a:r>
            <a:r>
              <a:rPr lang="en-US" b="0" dirty="0"/>
              <a:t>the runtime environments, platforms and libraries,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patching security problems,</a:t>
            </a:r>
          </a:p>
          <a:p>
            <a:pPr marL="171450" lvl="0" indent="-171450">
              <a:buFont typeface="Arial" panose="020B0604020202020204" pitchFamily="34" charset="0"/>
              <a:buChar char="•"/>
            </a:pPr>
            <a:r>
              <a:rPr lang="en-US" b="1" dirty="0"/>
              <a:t>bug fixing</a:t>
            </a:r>
            <a:r>
              <a:rPr lang="bg-BG" b="0" dirty="0"/>
              <a:t>,</a:t>
            </a:r>
          </a:p>
          <a:p>
            <a:pPr marL="171450" lvl="0" indent="-171450">
              <a:buFont typeface="Arial" panose="020B0604020202020204" pitchFamily="34" charset="0"/>
              <a:buChar char="•"/>
            </a:pPr>
            <a:r>
              <a:rPr lang="en-US" b="1" dirty="0"/>
              <a:t>enhancing </a:t>
            </a:r>
            <a:r>
              <a:rPr lang="en-US" b="0" dirty="0"/>
              <a:t>existing features,</a:t>
            </a:r>
          </a:p>
          <a:p>
            <a:pPr marL="171450" lvl="0" indent="-171450">
              <a:buFont typeface="Arial" panose="020B0604020202020204" pitchFamily="34" charset="0"/>
              <a:buChar char="•"/>
            </a:pPr>
            <a:r>
              <a:rPr lang="en-US" b="0" dirty="0"/>
              <a:t>and adding new functionalities to address changing requirements.</a:t>
            </a:r>
          </a:p>
          <a:p>
            <a:pPr marL="0" lvl="0" indent="0">
              <a:buFont typeface="Arial" panose="020B0604020202020204" pitchFamily="34" charset="0"/>
              <a:buNone/>
            </a:pPr>
            <a:r>
              <a:rPr lang="en-US" b="0" dirty="0"/>
              <a:t>Software maintenance is usually a </a:t>
            </a:r>
            <a:r>
              <a:rPr lang="en-US" b="1" dirty="0"/>
              <a:t>long-lasting process</a:t>
            </a:r>
            <a:r>
              <a:rPr lang="en-US" b="0" dirty="0"/>
              <a:t>, that is going on for years</a:t>
            </a:r>
          </a:p>
          <a:p>
            <a:pPr marL="171450" lvl="0" indent="-171450">
              <a:buFont typeface="Arial" panose="020B0604020202020204" pitchFamily="34" charset="0"/>
              <a:buChar char="•"/>
            </a:pPr>
            <a:r>
              <a:rPr lang="en-US" b="0" dirty="0"/>
              <a:t>and is sometimes mixed with active development of new features.</a:t>
            </a:r>
          </a:p>
          <a:p>
            <a:pPr marL="0" lvl="0" indent="0">
              <a:buFont typeface="Arial" panose="020B0604020202020204" pitchFamily="34" charset="0"/>
              <a:buNone/>
            </a:pPr>
            <a:endParaRPr lang="en-US" b="1" dirty="0"/>
          </a:p>
          <a:p>
            <a:pPr marL="0" lvl="0" indent="0">
              <a:buFont typeface="Arial" panose="020B0604020202020204" pitchFamily="34" charset="0"/>
              <a:buNone/>
            </a:pPr>
            <a:r>
              <a:rPr lang="en-US" b="1" dirty="0"/>
              <a:t>Software project management </a:t>
            </a:r>
            <a:r>
              <a:rPr lang="en-US" b="0" dirty="0"/>
              <a:t>is responsible for the </a:t>
            </a:r>
            <a:r>
              <a:rPr lang="en-US" b="0" i="0" dirty="0">
                <a:solidFill>
                  <a:srgbClr val="222222"/>
                </a:solidFill>
                <a:effectLst/>
                <a:latin typeface="arial" panose="020B0604020202020204" pitchFamily="34" charset="0"/>
              </a:rPr>
              <a:t>planning, scheduling, resource allocation, execution, tracking and delivery of software projects.</a:t>
            </a: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Project managers </a:t>
            </a:r>
            <a:r>
              <a:rPr lang="en-US" b="0" i="0" dirty="0">
                <a:solidFill>
                  <a:srgbClr val="222222"/>
                </a:solidFill>
                <a:effectLst/>
                <a:latin typeface="arial" panose="020B0604020202020204" pitchFamily="34" charset="0"/>
              </a:rPr>
              <a:t>(or software team leaders) are responsible for defining the </a:t>
            </a:r>
            <a:r>
              <a:rPr lang="en-US" b="1" i="0" dirty="0">
                <a:solidFill>
                  <a:srgbClr val="222222"/>
                </a:solidFill>
                <a:effectLst/>
                <a:latin typeface="arial" panose="020B0604020202020204" pitchFamily="34" charset="0"/>
              </a:rPr>
              <a:t>tasks</a:t>
            </a:r>
            <a:r>
              <a:rPr lang="en-US" b="0" i="0" dirty="0">
                <a:solidFill>
                  <a:srgbClr val="222222"/>
                </a:solidFill>
                <a:effectLst/>
                <a:latin typeface="arial" panose="020B0604020202020204" pitchFamily="34" charset="0"/>
              </a:rPr>
              <a:t>, prioritizing and scheduling them and tracking and controlling the work progress during </a:t>
            </a:r>
            <a:r>
              <a:rPr lang="en-US" b="0" dirty="0"/>
              <a:t>the entire software development lifecycle.</a:t>
            </a:r>
          </a:p>
          <a:p>
            <a:pPr marL="171450" lvl="0" indent="-171450">
              <a:buFont typeface="Arial" panose="020B0604020202020204" pitchFamily="34" charset="0"/>
              <a:buChar char="•"/>
            </a:pPr>
            <a:r>
              <a:rPr lang="en-US" b="1" i="0" dirty="0">
                <a:solidFill>
                  <a:srgbClr val="222222"/>
                </a:solidFill>
                <a:effectLst/>
                <a:latin typeface="arial" panose="020B0604020202020204" pitchFamily="34" charset="0"/>
              </a:rPr>
              <a:t>Project management </a:t>
            </a:r>
            <a:r>
              <a:rPr lang="en-US" b="0" i="0" dirty="0">
                <a:solidFill>
                  <a:srgbClr val="222222"/>
                </a:solidFill>
                <a:effectLst/>
                <a:latin typeface="arial" panose="020B0604020202020204" pitchFamily="34" charset="0"/>
              </a:rPr>
              <a:t>is very important for </a:t>
            </a:r>
            <a:r>
              <a:rPr lang="en-US" b="1" i="0" dirty="0">
                <a:solidFill>
                  <a:srgbClr val="222222"/>
                </a:solidFill>
                <a:effectLst/>
                <a:latin typeface="arial" panose="020B0604020202020204" pitchFamily="34" charset="0"/>
              </a:rPr>
              <a:t>the success </a:t>
            </a:r>
            <a:r>
              <a:rPr lang="en-US" b="0" i="0" dirty="0">
                <a:solidFill>
                  <a:srgbClr val="222222"/>
                </a:solidFill>
                <a:effectLst/>
                <a:latin typeface="arial" panose="020B0604020202020204" pitchFamily="34" charset="0"/>
              </a:rPr>
              <a:t>of any software project,</a:t>
            </a:r>
          </a:p>
          <a:p>
            <a:pPr marL="628650" lvl="1" indent="-171450">
              <a:buFont typeface="Arial" panose="020B0604020202020204" pitchFamily="34" charset="0"/>
              <a:buChar char="•"/>
            </a:pPr>
            <a:r>
              <a:rPr lang="en-US" b="0" i="0" dirty="0">
                <a:solidFill>
                  <a:srgbClr val="222222"/>
                </a:solidFill>
                <a:effectLst/>
                <a:latin typeface="arial" panose="020B0604020202020204" pitchFamily="34" charset="0"/>
              </a:rPr>
              <a:t>so it needs experienced people to handle it responsibly.</a:t>
            </a:r>
            <a:endParaRPr lang="en-US" b="0" dirty="0"/>
          </a:p>
          <a:p>
            <a:pPr marL="0" lvl="0" indent="0">
              <a:buFont typeface="Arial" panose="020B0604020202020204" pitchFamily="34" charset="0"/>
              <a:buNone/>
            </a:pPr>
            <a:endParaRPr lang="bg-BG" b="1" dirty="0"/>
          </a:p>
          <a:p>
            <a:pPr marL="0" lvl="0" indent="0">
              <a:buFont typeface="Arial" panose="020B0604020202020204" pitchFamily="34" charset="0"/>
              <a:buNone/>
            </a:pPr>
            <a:r>
              <a:rPr lang="en-US" b="0" dirty="0"/>
              <a:t>All the above-mentioned activities from the software development lifecycle are organized by</a:t>
            </a:r>
          </a:p>
          <a:p>
            <a:pPr marL="171450" indent="-171450">
              <a:buFont typeface="Arial" panose="020B0604020202020204" pitchFamily="34" charset="0"/>
              <a:buChar char="•"/>
            </a:pPr>
            <a:r>
              <a:rPr lang="en-US" b="1" dirty="0"/>
              <a:t>software development methodologies</a:t>
            </a:r>
            <a:r>
              <a:rPr lang="en-US" b="0" dirty="0"/>
              <a:t>, </a:t>
            </a:r>
            <a:r>
              <a:rPr lang="en-US" b="1" dirty="0"/>
              <a:t>development processes </a:t>
            </a:r>
            <a:r>
              <a:rPr lang="en-US" b="0" dirty="0"/>
              <a:t>or </a:t>
            </a:r>
            <a:r>
              <a:rPr lang="en-US" b="1" dirty="0"/>
              <a:t>process frameworks</a:t>
            </a:r>
            <a:r>
              <a:rPr lang="en-US" b="0" dirty="0"/>
              <a:t>,</a:t>
            </a:r>
          </a:p>
          <a:p>
            <a:pPr marL="171450" indent="-171450">
              <a:buFont typeface="Arial" panose="020B0604020202020204" pitchFamily="34" charset="0"/>
              <a:buChar char="•"/>
            </a:pPr>
            <a:r>
              <a:rPr lang="en-US" b="0" dirty="0"/>
              <a:t>such as </a:t>
            </a:r>
            <a:r>
              <a:rPr lang="en-US" b="1" dirty="0"/>
              <a:t>Waterfall</a:t>
            </a:r>
            <a:r>
              <a:rPr lang="en-US" dirty="0"/>
              <a:t>, </a:t>
            </a:r>
            <a:r>
              <a:rPr lang="en-US" b="1" dirty="0"/>
              <a:t>Scrum</a:t>
            </a:r>
            <a:r>
              <a:rPr lang="en-US" dirty="0"/>
              <a:t> and </a:t>
            </a:r>
            <a:r>
              <a:rPr lang="en-US" b="1" dirty="0"/>
              <a:t>Kanban</a:t>
            </a:r>
            <a:r>
              <a:rPr lang="en-US" dirty="0"/>
              <a:t>.</a:t>
            </a:r>
          </a:p>
          <a:p>
            <a:pPr marL="0" indent="0">
              <a:buFont typeface="Arial" panose="020B0604020202020204" pitchFamily="34" charset="0"/>
              <a:buNone/>
            </a:pPr>
            <a:r>
              <a:rPr lang="en-US" dirty="0"/>
              <a:t>The </a:t>
            </a:r>
            <a:r>
              <a:rPr lang="en-US" b="1" dirty="0"/>
              <a:t>development process</a:t>
            </a:r>
            <a:r>
              <a:rPr lang="en-US" dirty="0"/>
              <a:t> defines the </a:t>
            </a:r>
            <a:r>
              <a:rPr lang="en-US" b="1" dirty="0"/>
              <a:t>project workflow</a:t>
            </a:r>
            <a:r>
              <a:rPr lang="en-US" b="0" dirty="0"/>
              <a:t>, development philosophy,</a:t>
            </a:r>
            <a:endParaRPr lang="en-US" b="1" dirty="0"/>
          </a:p>
          <a:p>
            <a:pPr marL="171450" indent="-171450">
              <a:buFont typeface="Arial" panose="020B0604020202020204" pitchFamily="34" charset="0"/>
              <a:buChar char="•"/>
            </a:pPr>
            <a:r>
              <a:rPr lang="en-US" dirty="0"/>
              <a:t>and </a:t>
            </a:r>
            <a:r>
              <a:rPr lang="en-US" b="1" dirty="0"/>
              <a:t>key management, organizational and engineering practices</a:t>
            </a:r>
            <a:r>
              <a:rPr lang="en-US" b="0" dirty="0"/>
              <a:t>.</a:t>
            </a:r>
            <a:endParaRPr lang="bg-BG" b="0" dirty="0"/>
          </a:p>
          <a:p>
            <a:pPr marL="0" lvl="0" indent="0">
              <a:buFont typeface="Arial" panose="020B0604020202020204" pitchFamily="34" charset="0"/>
              <a:buNone/>
            </a:pPr>
            <a:r>
              <a:rPr lang="en-US" b="0" dirty="0"/>
              <a:t>Most systems in modern software engineering are implemented in the spirit of "</a:t>
            </a:r>
            <a:r>
              <a:rPr lang="en-US" b="1" dirty="0"/>
              <a:t>agile development</a:t>
            </a:r>
            <a:r>
              <a:rPr lang="en-US" b="0" dirty="0"/>
              <a:t>".</a:t>
            </a:r>
          </a:p>
          <a:p>
            <a:pPr marL="171450" lvl="0" indent="-171450">
              <a:buFont typeface="Arial" panose="020B0604020202020204" pitchFamily="34" charset="0"/>
              <a:buChar char="•"/>
            </a:pPr>
            <a:r>
              <a:rPr lang="en-US" b="1" dirty="0"/>
              <a:t>Agile development </a:t>
            </a:r>
            <a:r>
              <a:rPr lang="en-US" b="0" dirty="0"/>
              <a:t>builds software </a:t>
            </a:r>
            <a:r>
              <a:rPr lang="en-US" b="1" dirty="0"/>
              <a:t>feature by feature</a:t>
            </a:r>
            <a:r>
              <a:rPr lang="en-US" b="0" dirty="0"/>
              <a:t>.</a:t>
            </a:r>
          </a:p>
          <a:p>
            <a:pPr marL="171450" lvl="0" indent="-171450">
              <a:buFont typeface="Arial" panose="020B0604020202020204" pitchFamily="34" charset="0"/>
              <a:buChar char="•"/>
            </a:pPr>
            <a:r>
              <a:rPr lang="en-US" b="0" dirty="0"/>
              <a:t>Developers iteratively design and build </a:t>
            </a:r>
            <a:r>
              <a:rPr lang="en-US" b="1" dirty="0"/>
              <a:t>new features</a:t>
            </a:r>
            <a:r>
              <a:rPr lang="en-US" b="0" dirty="0"/>
              <a:t>, integrate them, deploy them, collect feedback,</a:t>
            </a:r>
          </a:p>
          <a:p>
            <a:pPr marL="171450" lvl="0" indent="-171450">
              <a:buFont typeface="Arial" panose="020B0604020202020204" pitchFamily="34" charset="0"/>
              <a:buChar char="•"/>
            </a:pPr>
            <a:r>
              <a:rPr lang="en-US" b="0" dirty="0"/>
              <a:t>fix the problems and proceed with the next feature until the project is completed.</a:t>
            </a:r>
          </a:p>
          <a:p>
            <a:r>
              <a:rPr lang="en-US" b="0" dirty="0"/>
              <a:t>S</a:t>
            </a:r>
            <a:r>
              <a:rPr lang="en-US" dirty="0"/>
              <a:t>oftware development lifecycle, software project management and development methodologies are a </a:t>
            </a:r>
            <a:r>
              <a:rPr lang="en-US" b="1" dirty="0"/>
              <a:t>broad topic in software engineering</a:t>
            </a:r>
            <a:r>
              <a:rPr lang="en-US" dirty="0"/>
              <a:t>,</a:t>
            </a:r>
          </a:p>
          <a:p>
            <a:pPr marL="171450" indent="-171450">
              <a:buFont typeface="Arial" panose="020B0604020202020204" pitchFamily="34" charset="0"/>
              <a:buChar char="•"/>
            </a:pPr>
            <a:r>
              <a:rPr lang="en-US" dirty="0"/>
              <a:t>which </a:t>
            </a:r>
            <a:r>
              <a:rPr lang="en-US" b="1" dirty="0"/>
              <a:t>developers learn for years </a:t>
            </a:r>
            <a:r>
              <a:rPr lang="en-US" dirty="0"/>
              <a:t>during their career growth, as they gain experience.</a:t>
            </a:r>
          </a:p>
          <a:p>
            <a:pPr marL="0" indent="0">
              <a:buFont typeface="Arial" panose="020B0604020202020204" pitchFamily="34" charset="0"/>
              <a:buNone/>
            </a:pPr>
            <a:r>
              <a:rPr lang="en-US" b="1" dirty="0"/>
              <a:t>Junior developers </a:t>
            </a:r>
            <a:r>
              <a:rPr lang="en-US" dirty="0"/>
              <a:t>should be familiar with all these concepts but cannot be experts.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6837088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Software quality assurance </a:t>
            </a:r>
            <a:r>
              <a:rPr lang="en-US" dirty="0"/>
              <a:t>(</a:t>
            </a:r>
            <a:r>
              <a:rPr lang="en-US" b="1" dirty="0"/>
              <a:t>QA</a:t>
            </a:r>
            <a:r>
              <a:rPr lang="en-US" dirty="0"/>
              <a:t>) is an important topic in software development.</a:t>
            </a:r>
          </a:p>
          <a:p>
            <a:endParaRPr lang="bg-BG" dirty="0"/>
          </a:p>
          <a:p>
            <a:r>
              <a:rPr lang="en-US" dirty="0"/>
              <a:t>What is </a:t>
            </a:r>
            <a:r>
              <a:rPr lang="en-US" b="1" dirty="0"/>
              <a:t>software quality assurance </a:t>
            </a:r>
            <a:r>
              <a:rPr lang="en-US" dirty="0"/>
              <a:t>(</a:t>
            </a:r>
            <a:r>
              <a:rPr lang="en-US" b="1" dirty="0"/>
              <a:t>QA</a:t>
            </a:r>
            <a:r>
              <a:rPr lang="en-US" dirty="0"/>
              <a:t>)?</a:t>
            </a:r>
          </a:p>
          <a:p>
            <a:pPr marL="171450" lvl="0" indent="-171450">
              <a:buFont typeface="Arial" panose="020B0604020202020204" pitchFamily="34" charset="0"/>
              <a:buChar char="•"/>
            </a:pPr>
            <a:r>
              <a:rPr lang="en-US" b="1" dirty="0"/>
              <a:t>Software quality </a:t>
            </a:r>
            <a:r>
              <a:rPr lang="en-US" b="0" dirty="0"/>
              <a:t>assurance</a:t>
            </a:r>
            <a:r>
              <a:rPr lang="bg-BG" b="0" dirty="0"/>
              <a:t> </a:t>
            </a:r>
            <a:r>
              <a:rPr lang="en-US" b="0" dirty="0"/>
              <a:t>provides methodologies, practices and tools for ensuring</a:t>
            </a:r>
          </a:p>
          <a:p>
            <a:pPr marL="628650" lvl="1" indent="-171450">
              <a:buFont typeface="Arial" panose="020B0604020202020204" pitchFamily="34" charset="0"/>
              <a:buChar char="•"/>
            </a:pPr>
            <a:r>
              <a:rPr lang="en-US" dirty="0"/>
              <a:t>the </a:t>
            </a:r>
            <a:r>
              <a:rPr lang="en-US" b="1" dirty="0"/>
              <a:t>quality</a:t>
            </a:r>
            <a:r>
              <a:rPr lang="en-US" b="0" dirty="0"/>
              <a:t> of the software products and systems and the development process.</a:t>
            </a:r>
          </a:p>
          <a:p>
            <a:pPr marL="171450" lvl="0" indent="-171450">
              <a:buFont typeface="Arial" panose="020B0604020202020204" pitchFamily="34" charset="0"/>
              <a:buChar char="•"/>
            </a:pPr>
            <a:r>
              <a:rPr lang="en-US" b="1" i="0" dirty="0">
                <a:solidFill>
                  <a:srgbClr val="454545"/>
                </a:solidFill>
                <a:effectLst/>
                <a:latin typeface="Roboto" panose="02000000000000000000" pitchFamily="2" charset="0"/>
              </a:rPr>
              <a:t>Software quality assurance </a:t>
            </a:r>
            <a:r>
              <a:rPr lang="en-US" b="0" i="0" dirty="0">
                <a:solidFill>
                  <a:srgbClr val="454545"/>
                </a:solidFill>
                <a:effectLst/>
                <a:latin typeface="Roboto" panose="02000000000000000000" pitchFamily="2" charset="0"/>
              </a:rPr>
              <a:t>goes beyond the </a:t>
            </a:r>
            <a:r>
              <a:rPr lang="en-US" b="1" i="0" dirty="0">
                <a:solidFill>
                  <a:srgbClr val="454545"/>
                </a:solidFill>
                <a:effectLst/>
                <a:latin typeface="Roboto" panose="02000000000000000000" pitchFamily="2" charset="0"/>
              </a:rPr>
              <a:t>quality of the software</a:t>
            </a:r>
            <a:r>
              <a:rPr lang="en-US" b="0" i="0" dirty="0">
                <a:solidFill>
                  <a:srgbClr val="454545"/>
                </a:solidFill>
                <a:effectLst/>
                <a:latin typeface="Roboto" panose="02000000000000000000" pitchFamily="2" charset="0"/>
              </a:rPr>
              <a:t>,</a:t>
            </a:r>
          </a:p>
          <a:p>
            <a:pPr marL="628650" lvl="1" indent="-171450">
              <a:buFont typeface="Arial" panose="020B0604020202020204" pitchFamily="34" charset="0"/>
              <a:buChar char="•"/>
            </a:pPr>
            <a:r>
              <a:rPr lang="en-US" b="0" i="0" dirty="0">
                <a:solidFill>
                  <a:srgbClr val="454545"/>
                </a:solidFill>
                <a:effectLst/>
                <a:latin typeface="Roboto" panose="02000000000000000000" pitchFamily="2" charset="0"/>
              </a:rPr>
              <a:t>it also includes the </a:t>
            </a:r>
            <a:r>
              <a:rPr lang="en-US" b="1" i="0" dirty="0">
                <a:solidFill>
                  <a:srgbClr val="454545"/>
                </a:solidFill>
                <a:effectLst/>
                <a:latin typeface="Roboto" panose="02000000000000000000" pitchFamily="2" charset="0"/>
              </a:rPr>
              <a:t>quality of the process</a:t>
            </a:r>
            <a:r>
              <a:rPr lang="en-US" b="0" i="0" dirty="0">
                <a:solidFill>
                  <a:srgbClr val="454545"/>
                </a:solidFill>
                <a:effectLst/>
                <a:latin typeface="Roboto" panose="02000000000000000000" pitchFamily="2" charset="0"/>
              </a:rPr>
              <a:t> used to develop, test and release the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software quality assurance is performed by the </a:t>
            </a:r>
            <a:r>
              <a:rPr lang="en-US" b="1" dirty="0"/>
              <a:t>QA engineers</a:t>
            </a:r>
            <a:r>
              <a:rPr lang="en-US" b="0" dirty="0"/>
              <a:t>.</a:t>
            </a:r>
          </a:p>
          <a:p>
            <a:pPr marL="628650" lvl="1" indent="-171450">
              <a:buFont typeface="Arial" panose="020B0604020202020204" pitchFamily="34" charset="0"/>
              <a:buChar char="•"/>
            </a:pPr>
            <a:r>
              <a:rPr lang="en-US" b="1" dirty="0"/>
              <a:t>QA engineers test the software</a:t>
            </a:r>
            <a:r>
              <a:rPr lang="en-US" b="0" dirty="0"/>
              <a:t>, its functionality</a:t>
            </a:r>
            <a:r>
              <a:rPr lang="bg-BG" b="0" dirty="0"/>
              <a:t>, </a:t>
            </a:r>
            <a:r>
              <a:rPr lang="en-US" b="0" dirty="0"/>
              <a:t>usability, security and other aspects,</a:t>
            </a:r>
          </a:p>
          <a:p>
            <a:pPr marL="628650" lvl="1" indent="-171450">
              <a:buFont typeface="Arial" panose="020B0604020202020204" pitchFamily="34" charset="0"/>
              <a:buChar char="•"/>
            </a:pPr>
            <a:r>
              <a:rPr lang="en-US" b="1" dirty="0"/>
              <a:t>report and track bugs</a:t>
            </a:r>
            <a:r>
              <a:rPr lang="en-US" b="0" dirty="0"/>
              <a:t> and track the development process and its quality.</a:t>
            </a:r>
            <a:endParaRPr lang="en-US" b="1" dirty="0"/>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b="0" dirty="0"/>
              <a:t>In the heart of the QA process is </a:t>
            </a:r>
            <a:r>
              <a:rPr lang="en-US" b="1" dirty="0"/>
              <a:t>software testing</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Software testing </a:t>
            </a:r>
            <a:r>
              <a:rPr lang="en-US" b="0" dirty="0"/>
              <a:t>is the process of checking whether the software conforms to the requirements and </a:t>
            </a:r>
            <a:r>
              <a:rPr lang="en-US" b="1" dirty="0"/>
              <a:t>works as expected</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Software testing </a:t>
            </a:r>
            <a:r>
              <a:rPr lang="en-US" b="0" dirty="0"/>
              <a:t>aims to </a:t>
            </a:r>
            <a:r>
              <a:rPr lang="en-US" b="1" dirty="0"/>
              <a:t>find the bugs </a:t>
            </a:r>
            <a:r>
              <a:rPr lang="en-US" b="0" dirty="0"/>
              <a:t>(or defects) in the software and to </a:t>
            </a:r>
            <a:r>
              <a:rPr lang="en-US" b="1" dirty="0"/>
              <a:t>report them </a:t>
            </a:r>
            <a:r>
              <a:rPr lang="en-US" b="0" dirty="0"/>
              <a:t>for fixing.</a:t>
            </a:r>
          </a:p>
          <a:p>
            <a:pPr marL="171450" lvl="0" indent="-171450">
              <a:buFont typeface="Arial" panose="020B0604020202020204" pitchFamily="34" charset="0"/>
              <a:buChar char="•"/>
            </a:pPr>
            <a:r>
              <a:rPr lang="en-US" b="0" dirty="0"/>
              <a:t>Software testing can be </a:t>
            </a:r>
            <a:r>
              <a:rPr lang="en-US" b="1" dirty="0"/>
              <a:t>manual</a:t>
            </a:r>
            <a:r>
              <a:rPr lang="en-US" b="0" dirty="0"/>
              <a:t> or </a:t>
            </a:r>
            <a:r>
              <a:rPr lang="en-US" b="1" dirty="0"/>
              <a:t>automated</a:t>
            </a:r>
            <a:r>
              <a:rPr lang="en-US" b="0" dirty="0"/>
              <a:t>.</a:t>
            </a:r>
          </a:p>
          <a:p>
            <a:pPr marL="628650" lvl="1" indent="-171450">
              <a:buFont typeface="Arial" panose="020B0604020202020204" pitchFamily="34" charset="0"/>
              <a:buChar char="•"/>
            </a:pPr>
            <a:r>
              <a:rPr lang="en-US" b="1" dirty="0"/>
              <a:t>Manual testing </a:t>
            </a:r>
            <a:r>
              <a:rPr lang="en-US" b="0" dirty="0"/>
              <a:t>is done by hand (using the keyboard and the mouse).</a:t>
            </a:r>
          </a:p>
          <a:p>
            <a:pPr marL="1085850" lvl="2" indent="-171450">
              <a:buFont typeface="Arial" panose="020B0604020202020204" pitchFamily="34" charset="0"/>
              <a:buChar char="•"/>
            </a:pPr>
            <a:r>
              <a:rPr lang="en-US" b="0" dirty="0"/>
              <a:t>The QA engineer </a:t>
            </a:r>
            <a:r>
              <a:rPr lang="en-US" b="1" dirty="0"/>
              <a:t>clicks on the software UI</a:t>
            </a:r>
            <a:r>
              <a:rPr lang="en-US" b="0" dirty="0"/>
              <a:t>, fills and submit forms, interacts with the software UI</a:t>
            </a:r>
          </a:p>
          <a:p>
            <a:pPr marL="1085850" lvl="2" indent="-171450">
              <a:buFont typeface="Arial" panose="020B0604020202020204" pitchFamily="34" charset="0"/>
              <a:buChar char="•"/>
            </a:pPr>
            <a:r>
              <a:rPr lang="en-US" b="0" dirty="0"/>
              <a:t>or invokes back-end operations by hand or by specialized tools,</a:t>
            </a:r>
          </a:p>
          <a:p>
            <a:pPr marL="1085850" lvl="2" indent="-171450">
              <a:buFont typeface="Arial" panose="020B0604020202020204" pitchFamily="34" charset="0"/>
              <a:buChar char="•"/>
            </a:pPr>
            <a:r>
              <a:rPr lang="en-US" b="0" dirty="0"/>
              <a:t>executes certain functionality, validates that it works correctly and </a:t>
            </a:r>
            <a:r>
              <a:rPr lang="en-US" b="1" dirty="0"/>
              <a:t>tries to find defects</a:t>
            </a:r>
            <a:r>
              <a:rPr lang="en-US" b="0" dirty="0"/>
              <a:t>.</a:t>
            </a:r>
          </a:p>
          <a:p>
            <a:pPr marL="1085850" lvl="2" indent="-171450">
              <a:buFont typeface="Arial" panose="020B0604020202020204" pitchFamily="34" charset="0"/>
              <a:buChar char="•"/>
            </a:pPr>
            <a:r>
              <a:rPr lang="en-US" b="1" dirty="0"/>
              <a:t>Manual testing </a:t>
            </a:r>
            <a:r>
              <a:rPr lang="en-US" b="0" dirty="0"/>
              <a:t>also involves testing the </a:t>
            </a:r>
            <a:r>
              <a:rPr lang="en-US" b="1" dirty="0"/>
              <a:t>user experience</a:t>
            </a:r>
            <a:r>
              <a:rPr lang="en-US" b="0" dirty="0"/>
              <a:t> (UX), the user interface</a:t>
            </a:r>
          </a:p>
          <a:p>
            <a:pPr marL="1085850" lvl="2" indent="-171450">
              <a:buFont typeface="Arial" panose="020B0604020202020204" pitchFamily="34" charset="0"/>
              <a:buChar char="•"/>
            </a:pPr>
            <a:r>
              <a:rPr lang="en-US" b="0" dirty="0"/>
              <a:t>and the visual look and feel of the software.</a:t>
            </a:r>
          </a:p>
          <a:p>
            <a:pPr marL="1085850" lvl="2" indent="-171450">
              <a:buFont typeface="Arial" panose="020B0604020202020204" pitchFamily="34" charset="0"/>
              <a:buChar char="•"/>
            </a:pPr>
            <a:r>
              <a:rPr lang="en-US" b="0" dirty="0"/>
              <a:t>It also focuses on testing the UI and the behavior in </a:t>
            </a:r>
            <a:r>
              <a:rPr lang="en-US" b="1" dirty="0"/>
              <a:t>different environments</a:t>
            </a:r>
            <a:r>
              <a:rPr lang="en-US" b="0" dirty="0"/>
              <a:t>, Web browsers</a:t>
            </a:r>
          </a:p>
          <a:p>
            <a:pPr marL="1085850" lvl="2" indent="-171450">
              <a:buFont typeface="Arial" panose="020B0604020202020204" pitchFamily="34" charset="0"/>
              <a:buChar char="•"/>
            </a:pPr>
            <a:r>
              <a:rPr lang="en-US" b="0" dirty="0"/>
              <a:t>and hardware devices, as well as checking security and other aspects.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Automated testing </a:t>
            </a:r>
            <a:r>
              <a:rPr lang="en-US" b="0" dirty="0"/>
              <a:t>is done by scripts and programs, which perform robotic checks of the software.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Instead of clicking at the UI controls, filling and submitting forms by hand,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QA automation engineers </a:t>
            </a:r>
            <a:r>
              <a:rPr lang="en-US" b="0" dirty="0"/>
              <a:t>record scripts and write programs to do automate this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to check whether the software behaves correctly without human innervation.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Thus, QA automation experts are "</a:t>
            </a:r>
            <a:r>
              <a:rPr lang="en-US" b="1" i="0" dirty="0">
                <a:solidFill>
                  <a:srgbClr val="5F6368"/>
                </a:solidFill>
                <a:effectLst/>
                <a:latin typeface="arial" panose="020B0604020202020204" pitchFamily="34" charset="0"/>
              </a:rPr>
              <a:t>software development</a:t>
            </a:r>
            <a:r>
              <a:rPr lang="en-US" b="1" i="0" dirty="0">
                <a:solidFill>
                  <a:srgbClr val="4D5156"/>
                </a:solidFill>
                <a:effectLst/>
                <a:latin typeface="arial" panose="020B0604020202020204" pitchFamily="34" charset="0"/>
              </a:rPr>
              <a:t> engineers in </a:t>
            </a:r>
            <a:r>
              <a:rPr lang="en-US" b="1" i="0" dirty="0">
                <a:solidFill>
                  <a:srgbClr val="5F6368"/>
                </a:solidFill>
                <a:effectLst/>
                <a:latin typeface="arial" panose="020B0604020202020204" pitchFamily="34" charset="0"/>
              </a:rPr>
              <a:t>test</a:t>
            </a:r>
            <a:r>
              <a:rPr lang="en-US" b="0" dirty="0"/>
              <a:t>".</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addition to testing, there are a </a:t>
            </a:r>
            <a:r>
              <a:rPr lang="en-US" b="1" dirty="0"/>
              <a:t>few other approaches in software quality assurance</a:t>
            </a:r>
            <a:r>
              <a:rPr lang="en-US" dirty="0"/>
              <a:t>.</a:t>
            </a:r>
          </a:p>
          <a:p>
            <a:pPr marL="171450" indent="-171450">
              <a:buFont typeface="Arial" panose="020B0604020202020204" pitchFamily="34" charset="0"/>
              <a:buChar char="•"/>
            </a:pPr>
            <a:r>
              <a:rPr lang="en-US" b="1" dirty="0"/>
              <a:t>Code reviews</a:t>
            </a:r>
            <a:r>
              <a:rPr lang="en-US" dirty="0"/>
              <a:t> and </a:t>
            </a:r>
            <a:r>
              <a:rPr lang="en-US" b="1" dirty="0"/>
              <a:t>quality inspections </a:t>
            </a:r>
            <a:r>
              <a:rPr lang="en-US" dirty="0"/>
              <a:t>are proactive approaches to software quality.</a:t>
            </a:r>
          </a:p>
          <a:p>
            <a:pPr marL="628650" lvl="1" indent="-171450">
              <a:buFont typeface="Arial" panose="020B0604020202020204" pitchFamily="34" charset="0"/>
              <a:buChar char="•"/>
            </a:pPr>
            <a:r>
              <a:rPr lang="en-US" dirty="0"/>
              <a:t>They aim to </a:t>
            </a:r>
            <a:r>
              <a:rPr lang="en-US" b="1" dirty="0"/>
              <a:t>catch defects and bad practices early</a:t>
            </a:r>
            <a:r>
              <a:rPr lang="en-US" dirty="0"/>
              <a:t>, before they appear in the functionality.</a:t>
            </a:r>
          </a:p>
          <a:p>
            <a:pPr marL="171450" indent="-171450">
              <a:buFont typeface="Arial" panose="020B0604020202020204" pitchFamily="34" charset="0"/>
              <a:buChar char="•"/>
            </a:pPr>
            <a:r>
              <a:rPr lang="en-US" b="0" dirty="0"/>
              <a:t>Such practices</a:t>
            </a:r>
            <a:r>
              <a:rPr lang="bg-BG" b="0" dirty="0"/>
              <a:t> </a:t>
            </a:r>
            <a:r>
              <a:rPr lang="en-US" dirty="0"/>
              <a:t>are typically done by senior developers or senior QA engineers.</a:t>
            </a:r>
          </a:p>
          <a:p>
            <a:pPr marL="171450" lvl="0" indent="-171450">
              <a:buFont typeface="Arial" panose="020B0604020202020204" pitchFamily="34" charset="0"/>
              <a:buChar char="•"/>
            </a:pPr>
            <a:r>
              <a:rPr lang="en-US" b="1" dirty="0"/>
              <a:t>Code reviews</a:t>
            </a:r>
            <a:r>
              <a:rPr lang="en-US" dirty="0"/>
              <a:t> aim to </a:t>
            </a:r>
            <a:r>
              <a:rPr lang="en-US" b="1" dirty="0"/>
              <a:t>enforce good practices for internal code quality</a:t>
            </a:r>
            <a:r>
              <a:rPr lang="en-US" dirty="0"/>
              <a:t>, such as writing understandable and maintainable code, avoiding repeating code, using clear abstractions, formatting the code correctly, naming identifiers correctly, structuring the code in a clear way and many others.</a:t>
            </a:r>
          </a:p>
          <a:p>
            <a:pPr marL="171450" lvl="0" indent="-171450">
              <a:buFont typeface="Arial" panose="020B0604020202020204" pitchFamily="34" charset="0"/>
              <a:buChar char="•"/>
            </a:pPr>
            <a:r>
              <a:rPr lang="en-US" b="1" dirty="0"/>
              <a:t>Quality inspections </a:t>
            </a:r>
            <a:r>
              <a:rPr lang="en-US" dirty="0"/>
              <a:t>try to find problems in the code, by understanding its program logic and internal design.</a:t>
            </a:r>
            <a:endParaRPr lang="bg-BG" dirty="0"/>
          </a:p>
          <a:p>
            <a:endParaRPr lang="en-US" dirty="0"/>
          </a:p>
          <a:p>
            <a:r>
              <a:rPr lang="en-US" dirty="0"/>
              <a:t>The goal of the testing process is to </a:t>
            </a:r>
            <a:r>
              <a:rPr lang="en-US" b="1" dirty="0"/>
              <a:t>find and report the defects </a:t>
            </a:r>
            <a:r>
              <a:rPr lang="en-US" dirty="0"/>
              <a:t>and issues with the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Reported bugs </a:t>
            </a:r>
            <a:r>
              <a:rPr lang="en-US" b="0" dirty="0"/>
              <a:t>are described, submitted and tracked in </a:t>
            </a:r>
            <a:r>
              <a:rPr lang="en-US" b="1" dirty="0"/>
              <a:t>issue tracking software</a:t>
            </a:r>
            <a:r>
              <a:rPr lang="en-US" b="0" dirty="0"/>
              <a:t> (or simply, </a:t>
            </a:r>
            <a:r>
              <a:rPr lang="en-US" b="1" dirty="0"/>
              <a:t>bug tracker</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issue tracker developers and QA engineers </a:t>
            </a:r>
            <a:r>
              <a:rPr lang="en-US" b="1" dirty="0"/>
              <a:t>discuss the issues</a:t>
            </a:r>
            <a:r>
              <a:rPr lang="en-US" b="0" dirty="0"/>
              <a:t>, prioritize them, assign them to team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track the work on the issues and the changes of their status, confirm when an issue is fixed and finally close it.</a:t>
            </a: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Issue trackers track </a:t>
            </a:r>
            <a:r>
              <a:rPr lang="en-US" b="1" dirty="0"/>
              <a:t>not only the defects</a:t>
            </a:r>
            <a:r>
              <a:rPr lang="en-US" b="0" dirty="0"/>
              <a:t>, but also new feature requests and other issues with the software.</a:t>
            </a:r>
          </a:p>
          <a:p>
            <a:r>
              <a:rPr lang="en-US" b="1" dirty="0"/>
              <a:t>Software quality assurance </a:t>
            </a:r>
            <a:r>
              <a:rPr lang="en-US" b="0" dirty="0"/>
              <a:t>is a broad topic in software engineering,</a:t>
            </a:r>
          </a:p>
          <a:p>
            <a:pPr marL="628650" lvl="1" indent="-171450">
              <a:buFont typeface="Arial" panose="020B0604020202020204" pitchFamily="34" charset="0"/>
              <a:buChar char="•"/>
            </a:pPr>
            <a:r>
              <a:rPr lang="en-US" dirty="0"/>
              <a:t>and is a </a:t>
            </a:r>
            <a:r>
              <a:rPr lang="en-US" b="1" dirty="0"/>
              <a:t>separate profession </a:t>
            </a:r>
            <a:r>
              <a:rPr lang="en-US" dirty="0"/>
              <a:t>in many software companies.</a:t>
            </a:r>
          </a:p>
          <a:p>
            <a:pPr marL="171450" indent="-171450">
              <a:buFont typeface="Arial" panose="020B0604020202020204" pitchFamily="34" charset="0"/>
              <a:buChar char="•"/>
            </a:pPr>
            <a:r>
              <a:rPr lang="en-US" b="1" dirty="0"/>
              <a:t>QA engineers </a:t>
            </a:r>
            <a:r>
              <a:rPr lang="en-US" b="0" dirty="0"/>
              <a:t>should have basic software development and </a:t>
            </a:r>
            <a:r>
              <a:rPr lang="en-US" b="1" dirty="0"/>
              <a:t>technical skills</a:t>
            </a:r>
          </a:p>
          <a:p>
            <a:pPr marL="171450" indent="-171450">
              <a:buFont typeface="Arial" panose="020B0604020202020204" pitchFamily="34" charset="0"/>
              <a:buChar char="•"/>
            </a:pPr>
            <a:r>
              <a:rPr lang="en-US" b="0" dirty="0"/>
              <a:t>and </a:t>
            </a:r>
            <a:r>
              <a:rPr lang="en-US" b="1" dirty="0"/>
              <a:t>strong attention to the details </a:t>
            </a:r>
            <a:r>
              <a:rPr lang="en-US" b="0" dirty="0"/>
              <a:t>and quality, to be diligent and patient,</a:t>
            </a:r>
          </a:p>
          <a:p>
            <a:pPr marL="171450" indent="-171450">
              <a:buFont typeface="Arial" panose="020B0604020202020204" pitchFamily="34" charset="0"/>
              <a:buChar char="•"/>
            </a:pPr>
            <a:r>
              <a:rPr lang="en-US" b="0" dirty="0"/>
              <a:t>and to work persistently on the software quality, testing and test automation.</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755081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t>
            </a:r>
            <a:r>
              <a:rPr lang="en-US" b="1" dirty="0"/>
              <a:t>example of QA engineering work</a:t>
            </a:r>
            <a:r>
              <a:rPr lang="en-US" dirty="0"/>
              <a:t>, let's look at a sample </a:t>
            </a:r>
            <a:r>
              <a:rPr lang="en-US" b="1" dirty="0"/>
              <a:t>issue tracker</a:t>
            </a:r>
            <a:r>
              <a:rPr lang="en-US" dirty="0"/>
              <a:t>.</a:t>
            </a:r>
          </a:p>
          <a:p>
            <a:pPr marL="171450" indent="-171450">
              <a:buFont typeface="Arial" panose="020B0604020202020204" pitchFamily="34" charset="0"/>
              <a:buChar char="•"/>
            </a:pPr>
            <a:r>
              <a:rPr lang="en-US" dirty="0"/>
              <a:t>The link above opens </a:t>
            </a:r>
            <a:r>
              <a:rPr lang="en-US" b="1" dirty="0"/>
              <a:t>the public issue tracker of the "Bootstrap" project</a:t>
            </a:r>
            <a:r>
              <a:rPr lang="en-US" dirty="0"/>
              <a:t>,</a:t>
            </a:r>
          </a:p>
          <a:p>
            <a:pPr marL="628650" lvl="1" indent="-171450">
              <a:buFont typeface="Arial" panose="020B0604020202020204" pitchFamily="34" charset="0"/>
              <a:buChar char="•"/>
            </a:pPr>
            <a:r>
              <a:rPr lang="en-US" dirty="0"/>
              <a:t>which is a popular responsive design framework.</a:t>
            </a:r>
          </a:p>
          <a:p>
            <a:pPr marL="171450" lvl="0" indent="-171450">
              <a:buFont typeface="Arial" panose="020B0604020202020204" pitchFamily="34" charset="0"/>
              <a:buChar char="•"/>
            </a:pPr>
            <a:r>
              <a:rPr lang="en-US" dirty="0"/>
              <a:t>Let's see </a:t>
            </a:r>
            <a:r>
              <a:rPr lang="en-US" b="1" dirty="0"/>
              <a:t>what's inside</a:t>
            </a:r>
            <a:r>
              <a:rPr lang="en-US" dirty="0"/>
              <a:t>.</a:t>
            </a:r>
          </a:p>
          <a:p>
            <a:pPr marL="171450" lvl="0" indent="-171450">
              <a:buFont typeface="Arial" panose="020B0604020202020204" pitchFamily="34" charset="0"/>
              <a:buChar char="•"/>
            </a:pPr>
            <a:r>
              <a:rPr lang="en-US" dirty="0"/>
              <a:t>We have a few hundreds of </a:t>
            </a:r>
            <a:r>
              <a:rPr lang="en-US" b="1" dirty="0"/>
              <a:t>open (unfinished) issues</a:t>
            </a:r>
          </a:p>
          <a:p>
            <a:pPr marL="628650" lvl="1" indent="-171450">
              <a:buFont typeface="Arial" panose="020B0604020202020204" pitchFamily="34" charset="0"/>
              <a:buChar char="•"/>
            </a:pPr>
            <a:r>
              <a:rPr lang="en-US" dirty="0"/>
              <a:t>and a few thousands of </a:t>
            </a:r>
            <a:r>
              <a:rPr lang="en-US" b="1" dirty="0"/>
              <a:t>closed (completed) issues</a:t>
            </a:r>
            <a:r>
              <a:rPr lang="en-US" dirty="0"/>
              <a:t>.</a:t>
            </a:r>
          </a:p>
          <a:p>
            <a:pPr marL="171450" lvl="0" indent="-171450">
              <a:buFont typeface="Arial" panose="020B0604020202020204" pitchFamily="34" charset="0"/>
              <a:buChar char="•"/>
            </a:pPr>
            <a:r>
              <a:rPr lang="en-US" dirty="0"/>
              <a:t>In the GitHub issue tracker, issues have </a:t>
            </a:r>
            <a:r>
              <a:rPr lang="en-US" b="1" dirty="0"/>
              <a:t>title</a:t>
            </a:r>
            <a:r>
              <a:rPr lang="en-US" dirty="0"/>
              <a:t>, </a:t>
            </a:r>
            <a:r>
              <a:rPr lang="en-US" b="1" dirty="0"/>
              <a:t>description</a:t>
            </a:r>
            <a:r>
              <a:rPr lang="en-US" dirty="0"/>
              <a:t>, </a:t>
            </a:r>
            <a:r>
              <a:rPr lang="en-US" b="1" dirty="0"/>
              <a:t>labels</a:t>
            </a:r>
            <a:r>
              <a:rPr lang="en-US" dirty="0"/>
              <a:t> and </a:t>
            </a:r>
            <a:r>
              <a:rPr lang="en-US" b="1" dirty="0"/>
              <a:t>comments</a:t>
            </a:r>
            <a:r>
              <a:rPr lang="en-US" dirty="0"/>
              <a:t>.</a:t>
            </a:r>
          </a:p>
          <a:p>
            <a:pPr marL="628650" lvl="1" indent="-171450">
              <a:buFont typeface="Arial" panose="020B0604020202020204" pitchFamily="34" charset="0"/>
              <a:buChar char="•"/>
            </a:pPr>
            <a:r>
              <a:rPr lang="en-US" dirty="0"/>
              <a:t>Some issues can</a:t>
            </a:r>
            <a:r>
              <a:rPr lang="bg-BG" dirty="0"/>
              <a:t> </a:t>
            </a:r>
            <a:r>
              <a:rPr lang="en-US" dirty="0"/>
              <a:t>have also assigned developer, attachments, project and milestone,</a:t>
            </a:r>
          </a:p>
          <a:p>
            <a:pPr marL="628650" lvl="1" indent="-171450">
              <a:buFont typeface="Arial" panose="020B0604020202020204" pitchFamily="34" charset="0"/>
              <a:buChar char="•"/>
            </a:pPr>
            <a:r>
              <a:rPr lang="en-US" dirty="0"/>
              <a:t>but let's focus on </a:t>
            </a:r>
            <a:r>
              <a:rPr lang="en-US" b="1" dirty="0"/>
              <a:t>the concept of "issue tracking"</a:t>
            </a:r>
            <a:r>
              <a:rPr lang="en-US" dirty="0"/>
              <a:t>, not on the technical details.</a:t>
            </a:r>
          </a:p>
          <a:p>
            <a:pPr marL="171450" lvl="0" indent="-171450">
              <a:buFont typeface="Arial" panose="020B0604020202020204" pitchFamily="34" charset="0"/>
              <a:buChar char="•"/>
            </a:pPr>
            <a:r>
              <a:rPr lang="en-US" dirty="0"/>
              <a:t>Let's view what's inside an </a:t>
            </a:r>
            <a:r>
              <a:rPr lang="en-US" b="1" dirty="0"/>
              <a:t>open issue</a:t>
            </a:r>
            <a:r>
              <a:rPr lang="en-US" dirty="0"/>
              <a:t>.</a:t>
            </a:r>
          </a:p>
          <a:p>
            <a:pPr marL="628650" lvl="1" indent="-171450">
              <a:buFont typeface="Arial" panose="020B0604020202020204" pitchFamily="34" charset="0"/>
              <a:buChar char="•"/>
            </a:pPr>
            <a:r>
              <a:rPr lang="en-US" dirty="0"/>
              <a:t>This is a </a:t>
            </a:r>
            <a:r>
              <a:rPr lang="en-US" b="1" dirty="0"/>
              <a:t>discussion </a:t>
            </a:r>
            <a:r>
              <a:rPr lang="en-US" dirty="0"/>
              <a:t>that begins with a description of the problem and then comments follow.</a:t>
            </a:r>
          </a:p>
          <a:p>
            <a:pPr marL="171450" lvl="0" indent="-171450">
              <a:buFont typeface="Arial" panose="020B0604020202020204" pitchFamily="34" charset="0"/>
              <a:buChar char="•"/>
            </a:pPr>
            <a:r>
              <a:rPr lang="en-US" b="1" dirty="0"/>
              <a:t>Closed issues </a:t>
            </a:r>
            <a:r>
              <a:rPr lang="en-US" dirty="0"/>
              <a:t>are similar, but they are either </a:t>
            </a:r>
            <a:r>
              <a:rPr lang="en-US" b="1" i="1" dirty="0"/>
              <a:t>fixed</a:t>
            </a:r>
            <a:r>
              <a:rPr lang="en-US" dirty="0"/>
              <a:t> or </a:t>
            </a:r>
            <a:r>
              <a:rPr lang="en-US" b="1" i="1" dirty="0"/>
              <a:t>refused to be fixed </a:t>
            </a:r>
            <a:r>
              <a:rPr lang="en-US" dirty="0"/>
              <a:t>for some reason.</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128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337095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Unit testing </a:t>
            </a:r>
            <a:r>
              <a:rPr lang="en-US" dirty="0"/>
              <a:t>is an important concept and practice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Unit tests </a:t>
            </a:r>
            <a:r>
              <a:rPr lang="en-US" dirty="0"/>
              <a:t>are pieces of code that </a:t>
            </a:r>
            <a:r>
              <a:rPr lang="en-US" b="1" dirty="0"/>
              <a:t>test specific functionality </a:t>
            </a:r>
            <a:r>
              <a:rPr lang="en-US" dirty="0"/>
              <a:t>in certain software component (called "</a:t>
            </a:r>
            <a:r>
              <a:rPr lang="en-US" b="1" i="1" dirty="0"/>
              <a:t>unit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tests are</a:t>
            </a:r>
            <a:r>
              <a:rPr lang="en-US" b="1" dirty="0"/>
              <a:t> written by developers</a:t>
            </a:r>
            <a:r>
              <a:rPr lang="en-US" b="0" dirty="0"/>
              <a:t> (not by QA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Unit tests are</a:t>
            </a:r>
            <a:r>
              <a:rPr lang="en-US" dirty="0"/>
              <a:t> part of the product </a:t>
            </a:r>
            <a:r>
              <a:rPr lang="en-US" b="1" dirty="0"/>
              <a:t>source code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aim to improve the </a:t>
            </a:r>
            <a:r>
              <a:rPr lang="en-US" b="1" dirty="0"/>
              <a:t>code quality</a:t>
            </a:r>
            <a:r>
              <a:rPr lang="en-US" dirty="0"/>
              <a:t>, </a:t>
            </a:r>
            <a:r>
              <a:rPr lang="en-US" b="1" dirty="0"/>
              <a:t>reliability</a:t>
            </a:r>
            <a:r>
              <a:rPr lang="en-US" dirty="0"/>
              <a:t> and </a:t>
            </a:r>
            <a:r>
              <a:rPr lang="en-US" b="1" dirty="0"/>
              <a:t>maintainability</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 simple example to </a:t>
            </a:r>
            <a:r>
              <a:rPr lang="en-US" b="1" dirty="0"/>
              <a:t>illustrate the idea of "unit testing"</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a </a:t>
            </a:r>
            <a:r>
              <a:rPr lang="en-US" b="1" dirty="0"/>
              <a:t>function, which sums the elements </a:t>
            </a:r>
            <a:r>
              <a:rPr lang="en-US" dirty="0"/>
              <a:t>of given array of numbers.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want to </a:t>
            </a:r>
            <a:r>
              <a:rPr lang="en-US" b="1" dirty="0"/>
              <a:t>test this function</a:t>
            </a:r>
            <a:r>
              <a:rPr lang="en-US" dirty="0"/>
              <a:t>, but not by hand.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want to </a:t>
            </a:r>
            <a:r>
              <a:rPr lang="en-US" b="1" dirty="0"/>
              <a:t>write code</a:t>
            </a:r>
            <a:r>
              <a:rPr lang="en-US" dirty="0"/>
              <a:t>, which confirms that this function works correctly.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a:t>
            </a:r>
            <a:r>
              <a:rPr lang="en-US" b="1" dirty="0"/>
              <a:t>example </a:t>
            </a:r>
            <a:r>
              <a:rPr lang="en-US" b="0" dirty="0"/>
              <a:t>of </a:t>
            </a:r>
            <a:r>
              <a:rPr lang="en-US" dirty="0"/>
              <a:t>how we can </a:t>
            </a:r>
            <a:r>
              <a:rPr lang="en-US" b="1" dirty="0"/>
              <a:t>test the "sum" function</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write a function </a:t>
            </a:r>
            <a:r>
              <a:rPr lang="en-US" b="0" dirty="0"/>
              <a:t>to hold the test cases</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a:t>
            </a:r>
            <a:r>
              <a:rPr lang="en-US" b="1" dirty="0"/>
              <a:t>first test</a:t>
            </a:r>
            <a:r>
              <a:rPr lang="en-US" dirty="0"/>
              <a:t> case, the first check.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checks whether the sum of the array of two elements </a:t>
            </a:r>
            <a:r>
              <a:rPr lang="en-US" b="1" dirty="0"/>
              <a:t>[1, 2]</a:t>
            </a:r>
            <a:r>
              <a:rPr lang="en-US" dirty="0"/>
              <a:t>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execution result is not as expected, the </a:t>
            </a:r>
            <a:r>
              <a:rPr lang="en-US" b="1" dirty="0"/>
              <a:t>function will fail with an error</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second test</a:t>
            </a:r>
            <a:r>
              <a:rPr lang="en-US" dirty="0"/>
              <a:t> checks whether the sum of the array, holding a single element </a:t>
            </a:r>
            <a:r>
              <a:rPr lang="en-US" b="1" dirty="0"/>
              <a:t>[-2]</a:t>
            </a:r>
            <a:r>
              <a:rPr lang="en-US" dirty="0"/>
              <a:t> is </a:t>
            </a:r>
            <a:r>
              <a:rPr lang="en-US" b="1" dirty="0"/>
              <a:t>-2</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third test</a:t>
            </a:r>
            <a:r>
              <a:rPr lang="en-US" dirty="0"/>
              <a:t> checks whether the sum of an </a:t>
            </a:r>
            <a:r>
              <a:rPr lang="en-US" b="1" dirty="0"/>
              <a:t>empty array</a:t>
            </a:r>
            <a:r>
              <a:rPr lang="en-US" dirty="0"/>
              <a:t> is </a:t>
            </a:r>
            <a:r>
              <a:rPr lang="en-US" b="1" dirty="0"/>
              <a:t>0</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example is just a simple way to illustrate </a:t>
            </a:r>
            <a:r>
              <a:rPr lang="en-US" b="1" dirty="0"/>
              <a:t>the concept of "unit testing"</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Don't follow it as best practice. </a:t>
            </a:r>
            <a:r>
              <a:rPr lang="en-US" b="0" dirty="0"/>
              <a:t>It is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combines multiple test cases in a single test function, and this is a bad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a:t>
            </a:r>
            <a:r>
              <a:rPr lang="en-US" b="1" dirty="0"/>
              <a:t>the idea of unit testing is clear</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tests execute the code with sample input data and entrance conditions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a:t>
            </a:r>
            <a:r>
              <a:rPr lang="en-US" b="1" dirty="0"/>
              <a:t>check whether the returned result, exit conditions and behavior are correct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testing usually is performed within a </a:t>
            </a:r>
            <a:r>
              <a:rPr lang="en-US" b="1" dirty="0"/>
              <a:t>unit testing framework</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organizes and structures the tests consistently.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129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962721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Unit testing frameworks </a:t>
            </a:r>
            <a:r>
              <a:rPr lang="en-US" dirty="0"/>
              <a:t>simplify, structure and organize the </a:t>
            </a:r>
            <a:r>
              <a:rPr lang="en-US" b="1" dirty="0"/>
              <a:t>unit testing process</a:t>
            </a:r>
            <a:r>
              <a:rPr lang="en-US" b="0" dirty="0"/>
              <a:t>.</a:t>
            </a:r>
          </a:p>
          <a:p>
            <a:pPr marL="171450" indent="-171450">
              <a:buFont typeface="Arial" panose="020B0604020202020204" pitchFamily="34" charset="0"/>
              <a:buChar char="•"/>
            </a:pPr>
            <a:r>
              <a:rPr lang="en-US" b="0" dirty="0"/>
              <a:t>Unit testing frameworks </a:t>
            </a:r>
            <a:r>
              <a:rPr lang="en-US" b="1" dirty="0"/>
              <a:t>execute the tests </a:t>
            </a:r>
            <a:r>
              <a:rPr lang="en-US" b="0" dirty="0"/>
              <a:t>and </a:t>
            </a:r>
            <a:r>
              <a:rPr lang="en-US" b="1" dirty="0"/>
              <a:t>generate reports</a:t>
            </a:r>
            <a:r>
              <a:rPr lang="en-US" b="0" dirty="0"/>
              <a:t>.</a:t>
            </a:r>
          </a:p>
          <a:p>
            <a:pPr marL="171450" indent="-171450">
              <a:buFont typeface="Arial" panose="020B0604020202020204" pitchFamily="34" charset="0"/>
              <a:buChar char="•"/>
            </a:pPr>
            <a:r>
              <a:rPr lang="en-US" b="0" dirty="0"/>
              <a:t>Developers use the framework to </a:t>
            </a:r>
            <a:r>
              <a:rPr lang="en-US" b="1" dirty="0"/>
              <a:t>structure the tests</a:t>
            </a:r>
            <a:r>
              <a:rPr lang="en-US" b="0" dirty="0"/>
              <a:t>,</a:t>
            </a:r>
          </a:p>
          <a:p>
            <a:pPr marL="628650" lvl="1" indent="-171450">
              <a:buFont typeface="Arial" panose="020B0604020202020204" pitchFamily="34" charset="0"/>
              <a:buChar char="•"/>
            </a:pPr>
            <a:r>
              <a:rPr lang="en-US" b="0" dirty="0"/>
              <a:t>to </a:t>
            </a:r>
            <a:r>
              <a:rPr lang="en-US" b="1" dirty="0"/>
              <a:t>organize </a:t>
            </a:r>
            <a:r>
              <a:rPr lang="en-US" b="0" dirty="0"/>
              <a:t>them in a hierarchy using classes and functions,</a:t>
            </a:r>
          </a:p>
          <a:p>
            <a:pPr marL="628650" lvl="1" indent="-171450">
              <a:buFont typeface="Arial" panose="020B0604020202020204" pitchFamily="34" charset="0"/>
              <a:buChar char="•"/>
            </a:pPr>
            <a:r>
              <a:rPr lang="en-US" b="0" dirty="0"/>
              <a:t>to </a:t>
            </a:r>
            <a:r>
              <a:rPr lang="en-US" b="1" dirty="0"/>
              <a:t>assert</a:t>
            </a:r>
            <a:r>
              <a:rPr lang="en-US" b="0" dirty="0"/>
              <a:t> the execution results and exit conditions for correctness,</a:t>
            </a:r>
          </a:p>
          <a:p>
            <a:pPr marL="628650" lvl="1" indent="-171450">
              <a:buFont typeface="Arial" panose="020B0604020202020204" pitchFamily="34" charset="0"/>
              <a:buChar char="•"/>
            </a:pPr>
            <a:r>
              <a:rPr lang="en-US" b="0" dirty="0"/>
              <a:t>to handle some specific situations (like "</a:t>
            </a:r>
            <a:r>
              <a:rPr lang="en-US" b="1" i="1" dirty="0"/>
              <a:t>expected error</a:t>
            </a:r>
            <a:r>
              <a:rPr lang="en-US" b="0" dirty="0"/>
              <a:t>" or "</a:t>
            </a:r>
            <a:r>
              <a:rPr lang="en-US" b="1" i="1" dirty="0"/>
              <a:t>expected timeout</a:t>
            </a:r>
            <a:r>
              <a:rPr lang="en-US" b="0" dirty="0"/>
              <a:t>") </a:t>
            </a:r>
          </a:p>
          <a:p>
            <a:pPr marL="628650" lvl="1" indent="-171450">
              <a:buFont typeface="Arial" panose="020B0604020202020204" pitchFamily="34" charset="0"/>
              <a:buChar char="•"/>
            </a:pPr>
            <a:r>
              <a:rPr lang="en-US" b="0" dirty="0"/>
              <a:t>and to </a:t>
            </a:r>
            <a:r>
              <a:rPr lang="en-US" b="1" dirty="0"/>
              <a:t>automate</a:t>
            </a:r>
            <a:r>
              <a:rPr lang="en-US" b="0" dirty="0"/>
              <a:t> some aspects of the testing process</a:t>
            </a:r>
          </a:p>
          <a:p>
            <a:pPr marL="628650" lvl="1" indent="-171450">
              <a:buFont typeface="Arial" panose="020B0604020202020204" pitchFamily="34" charset="0"/>
              <a:buChar char="•"/>
            </a:pPr>
            <a:r>
              <a:rPr lang="en-US" b="0" dirty="0"/>
              <a:t>(like initializing the testing environment at startup and cleaning it up at shutdown).</a:t>
            </a:r>
          </a:p>
          <a:p>
            <a:pPr marL="171450" lvl="0" indent="-171450">
              <a:buFont typeface="Arial" panose="020B0604020202020204" pitchFamily="34" charset="0"/>
              <a:buChar char="•"/>
            </a:pPr>
            <a:r>
              <a:rPr lang="en-US" b="1" dirty="0"/>
              <a:t>Examples </a:t>
            </a:r>
            <a:r>
              <a:rPr lang="en-US" dirty="0"/>
              <a:t>of unit testing frameworks are:</a:t>
            </a:r>
          </a:p>
          <a:p>
            <a:pPr marL="628650" lvl="1" indent="-171450">
              <a:buFont typeface="Arial" panose="020B0604020202020204" pitchFamily="34" charset="0"/>
              <a:buChar char="•"/>
            </a:pPr>
            <a:r>
              <a:rPr lang="en-US" dirty="0"/>
              <a:t>The "</a:t>
            </a:r>
            <a:r>
              <a:rPr lang="en-US" b="1" dirty="0"/>
              <a:t>Mocha</a:t>
            </a:r>
            <a:r>
              <a:rPr lang="en-US" dirty="0"/>
              <a:t>" testing framework for JavaScript</a:t>
            </a:r>
          </a:p>
          <a:p>
            <a:pPr marL="628650" lvl="1" indent="-171450">
              <a:buFont typeface="Arial" panose="020B0604020202020204" pitchFamily="34" charset="0"/>
              <a:buChar char="•"/>
            </a:pPr>
            <a:r>
              <a:rPr lang="en-US" dirty="0"/>
              <a:t>and the </a:t>
            </a:r>
            <a:r>
              <a:rPr lang="en-US" b="1" dirty="0"/>
              <a:t>JUnit </a:t>
            </a:r>
            <a:r>
              <a:rPr lang="en-US" dirty="0"/>
              <a:t>framework for Java.</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an </a:t>
            </a:r>
            <a:r>
              <a:rPr lang="en-US" b="1" dirty="0"/>
              <a:t>example </a:t>
            </a:r>
            <a:r>
              <a:rPr lang="en-US" b="0" dirty="0"/>
              <a:t>of </a:t>
            </a:r>
            <a:r>
              <a:rPr lang="en-US" dirty="0"/>
              <a:t>how the test cases from the previous example can be </a:t>
            </a:r>
            <a:r>
              <a:rPr lang="en-US" b="1" dirty="0"/>
              <a:t>structured </a:t>
            </a:r>
            <a:r>
              <a:rPr lang="en-US" dirty="0"/>
              <a:t>within the </a:t>
            </a:r>
            <a:r>
              <a:rPr lang="en-US" b="1" dirty="0"/>
              <a:t>Mocha framework</a:t>
            </a:r>
            <a:r>
              <a:rPr lang="en-US" dirty="0"/>
              <a:t> for JavaScript.</a:t>
            </a:r>
          </a:p>
          <a:p>
            <a:pPr marL="171450" lvl="0" indent="-171450">
              <a:buFont typeface="Arial" panose="020B0604020202020204" pitchFamily="34" charset="0"/>
              <a:buChar char="•"/>
            </a:pPr>
            <a:r>
              <a:rPr lang="en-US" dirty="0"/>
              <a:t>We first include the required </a:t>
            </a:r>
            <a:r>
              <a:rPr lang="en-US" b="1" dirty="0"/>
              <a:t>libraries</a:t>
            </a:r>
            <a:r>
              <a:rPr lang="en-US" dirty="0"/>
              <a:t>.</a:t>
            </a:r>
          </a:p>
          <a:p>
            <a:pPr marL="171450" lvl="0" indent="-171450">
              <a:buFont typeface="Arial" panose="020B0604020202020204" pitchFamily="34" charset="0"/>
              <a:buChar char="•"/>
            </a:pPr>
            <a:r>
              <a:rPr lang="en-US" dirty="0"/>
              <a:t>Then we define a "</a:t>
            </a:r>
            <a:r>
              <a:rPr lang="en-US" b="1" dirty="0"/>
              <a:t>test suite</a:t>
            </a:r>
            <a:r>
              <a:rPr lang="en-US" dirty="0"/>
              <a:t>".</a:t>
            </a:r>
          </a:p>
          <a:p>
            <a:pPr marL="628650" lvl="1" indent="-171450">
              <a:buFont typeface="Arial" panose="020B0604020202020204" pitchFamily="34" charset="0"/>
              <a:buChar char="•"/>
            </a:pPr>
            <a:r>
              <a:rPr lang="en-US" dirty="0"/>
              <a:t>This is a </a:t>
            </a:r>
            <a:r>
              <a:rPr lang="en-US" b="1" dirty="0"/>
              <a:t>group </a:t>
            </a:r>
            <a:r>
              <a:rPr lang="en-US" dirty="0"/>
              <a:t>of related unit tests.</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Within the test suite we define our </a:t>
            </a:r>
            <a:r>
              <a:rPr lang="en-US" b="1" dirty="0"/>
              <a:t>first test</a:t>
            </a:r>
            <a:r>
              <a:rPr lang="en-US" dirty="0"/>
              <a:t>.</a:t>
            </a:r>
          </a:p>
          <a:p>
            <a:pPr marL="171450" lvl="0" indent="-171450">
              <a:buFont typeface="Arial" panose="020B0604020202020204" pitchFamily="34" charset="0"/>
              <a:buChar char="•"/>
            </a:pPr>
            <a:r>
              <a:rPr lang="en-US" dirty="0"/>
              <a:t>It holds a function to check whether the sum of the array [1, 2] is 3.</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second test </a:t>
            </a:r>
            <a:r>
              <a:rPr lang="en-US" dirty="0"/>
              <a:t>follows the same syntax:</a:t>
            </a:r>
          </a:p>
          <a:p>
            <a:pPr marL="171450" lvl="0" indent="-171450">
              <a:buFont typeface="Arial" panose="020B0604020202020204" pitchFamily="34" charset="0"/>
              <a:buChar char="•"/>
            </a:pPr>
            <a:r>
              <a:rPr lang="en-US" dirty="0"/>
              <a:t>It checks whether the sum of the array [-2] (a single element) is as expected: -2.</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Similarly, the </a:t>
            </a:r>
            <a:r>
              <a:rPr lang="en-US" b="1" dirty="0"/>
              <a:t>third test </a:t>
            </a:r>
            <a:r>
              <a:rPr lang="en-US" dirty="0"/>
              <a:t>checks whether the sum of empty array is 0.</a:t>
            </a:r>
          </a:p>
          <a:p>
            <a:pPr marL="171450" lvl="0" indent="-171450">
              <a:buFont typeface="Arial" panose="020B0604020202020204" pitchFamily="34" charset="0"/>
              <a:buChar char="•"/>
            </a:pPr>
            <a:r>
              <a:rPr lang="en-US" dirty="0"/>
              <a:t>That's all.</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When we run the tests, we see a </a:t>
            </a:r>
            <a:r>
              <a:rPr lang="en-US" b="1" dirty="0"/>
              <a:t>test execution report</a:t>
            </a:r>
            <a:r>
              <a:rPr lang="en-US" dirty="0"/>
              <a:t> like this, shown on the screenshot.</a:t>
            </a:r>
          </a:p>
          <a:p>
            <a:pPr marL="171450" lvl="0" indent="-171450">
              <a:buFont typeface="Arial" panose="020B0604020202020204" pitchFamily="34" charset="0"/>
              <a:buChar char="•"/>
            </a:pPr>
            <a:r>
              <a:rPr lang="en-US" dirty="0"/>
              <a:t>I don't want to go into deeper details.</a:t>
            </a:r>
          </a:p>
          <a:p>
            <a:pPr marL="171450" lvl="0" indent="-171450">
              <a:buFont typeface="Arial" panose="020B0604020202020204" pitchFamily="34" charset="0"/>
              <a:buChar char="•"/>
            </a:pPr>
            <a:r>
              <a:rPr lang="en-US" b="1" dirty="0"/>
              <a:t>The concept </a:t>
            </a:r>
            <a:r>
              <a:rPr lang="en-US" dirty="0"/>
              <a:t>is well illustrated.</a:t>
            </a:r>
          </a:p>
          <a:p>
            <a:r>
              <a:rPr lang="en-US" dirty="0"/>
              <a:t>Perhaps, I need to mention, that unit testing has not only its </a:t>
            </a:r>
            <a:r>
              <a:rPr lang="en-US" b="1" dirty="0"/>
              <a:t>technical side</a:t>
            </a:r>
            <a:r>
              <a:rPr lang="en-US" dirty="0"/>
              <a:t>:</a:t>
            </a:r>
          </a:p>
          <a:p>
            <a:pPr marL="628650" lvl="1" indent="-171450">
              <a:buFont typeface="Arial" panose="020B0604020202020204" pitchFamily="34" charset="0"/>
              <a:buChar char="•"/>
            </a:pPr>
            <a:r>
              <a:rPr lang="en-US" dirty="0"/>
              <a:t>to use correctly the testing frameworks and libraries.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also its </a:t>
            </a:r>
            <a:r>
              <a:rPr lang="en-US" b="1" dirty="0"/>
              <a:t>engineering side</a:t>
            </a:r>
            <a:r>
              <a:rPr lang="en-US" dirty="0"/>
              <a:t>: to decide what and how to 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Unit test writers usually follow the "</a:t>
            </a:r>
            <a:r>
              <a:rPr lang="en-US" b="1" dirty="0"/>
              <a:t>AAA pattern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arrange </a:t>
            </a:r>
            <a:r>
              <a:rPr lang="en-US" dirty="0"/>
              <a:t>the input data and entrance conditions,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act</a:t>
            </a:r>
            <a:r>
              <a:rPr lang="en-US" dirty="0"/>
              <a:t> (execute the function for testing),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a:t>
            </a:r>
            <a:r>
              <a:rPr lang="en-US" b="1" dirty="0"/>
              <a:t>assert </a:t>
            </a:r>
            <a:r>
              <a:rPr lang="en-US" dirty="0"/>
              <a:t>whether the results and the exit conditions are as expected.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Testing usually covers: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straightforward case</a:t>
            </a:r>
            <a:r>
              <a:rPr lang="en-US" b="0" dirty="0"/>
              <a:t> – the typical use of the function</a:t>
            </a:r>
            <a:r>
              <a:rPr lang="en-US" dirty="0"/>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edge cases </a:t>
            </a:r>
            <a:r>
              <a:rPr lang="en-US" dirty="0"/>
              <a:t>(such as empty array or negative numbers),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testing for </a:t>
            </a:r>
            <a:r>
              <a:rPr lang="en-US" b="1" dirty="0"/>
              <a:t>performance</a:t>
            </a:r>
            <a:r>
              <a:rPr lang="en-US" b="0" dirty="0"/>
              <a:t>, for </a:t>
            </a:r>
            <a:r>
              <a:rPr lang="en-US" b="1" dirty="0"/>
              <a:t>error handling</a:t>
            </a:r>
            <a:r>
              <a:rPr lang="en-US" dirty="0"/>
              <a:t>,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Testing should be enough to find the bugs and potential problems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not too much, because it takes time to write and maintain the test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Tools for measuring the so called "</a:t>
            </a:r>
            <a:r>
              <a:rPr lang="en-US" b="1" dirty="0"/>
              <a:t>code coverage</a:t>
            </a:r>
            <a:r>
              <a:rPr lang="en-US" b="0" dirty="0"/>
              <a:t>" </a:t>
            </a:r>
            <a:r>
              <a:rPr lang="en-US" dirty="0"/>
              <a:t>can give a good sign whether a function is tested enough or not.</a:t>
            </a:r>
          </a:p>
          <a:p>
            <a:r>
              <a:rPr lang="en-US" dirty="0"/>
              <a:t>Developers should be </a:t>
            </a:r>
            <a:r>
              <a:rPr lang="en-US" b="1" dirty="0"/>
              <a:t>familiar with unit testing and test automation</a:t>
            </a:r>
            <a:r>
              <a:rPr lang="en-US" dirty="0"/>
              <a:t>, even junior developers!</a:t>
            </a:r>
          </a:p>
          <a:p>
            <a:pPr marL="171450" indent="-171450">
              <a:buFont typeface="Arial" panose="020B0604020202020204" pitchFamily="34" charset="0"/>
              <a:buChar char="•"/>
            </a:pPr>
            <a:r>
              <a:rPr lang="en-US" dirty="0"/>
              <a:t>We </a:t>
            </a:r>
            <a:r>
              <a:rPr lang="en-US" b="1" dirty="0"/>
              <a:t>shall learn </a:t>
            </a:r>
            <a:r>
              <a:rPr lang="en-US" b="0" dirty="0"/>
              <a:t>in detail </a:t>
            </a:r>
            <a:r>
              <a:rPr lang="en-US" dirty="0"/>
              <a:t>the concept of "</a:t>
            </a:r>
            <a:r>
              <a:rPr lang="en-US" b="1" dirty="0"/>
              <a:t>unit testing</a:t>
            </a:r>
            <a:r>
              <a:rPr lang="en-US" dirty="0"/>
              <a:t>" and how to </a:t>
            </a:r>
            <a:r>
              <a:rPr lang="en-US" b="1" dirty="0"/>
              <a:t>use unit testing frameworks</a:t>
            </a:r>
            <a:r>
              <a:rPr lang="en-US" dirty="0"/>
              <a:t>,</a:t>
            </a:r>
          </a:p>
          <a:p>
            <a:pPr marL="171450" indent="-171450">
              <a:buFont typeface="Arial" panose="020B0604020202020204" pitchFamily="34" charset="0"/>
              <a:buChar char="•"/>
            </a:pPr>
            <a:r>
              <a:rPr lang="en-US" dirty="0"/>
              <a:t>how to </a:t>
            </a:r>
            <a:r>
              <a:rPr lang="en-US" b="1" dirty="0"/>
              <a:t>write efficiently unit tests </a:t>
            </a:r>
            <a:r>
              <a:rPr lang="en-US" dirty="0"/>
              <a:t>and integration tests,</a:t>
            </a:r>
          </a:p>
          <a:p>
            <a:pPr marL="171450" indent="-171450">
              <a:buFont typeface="Arial" panose="020B0604020202020204" pitchFamily="34" charset="0"/>
              <a:buChar char="•"/>
            </a:pPr>
            <a:r>
              <a:rPr lang="en-US" dirty="0"/>
              <a:t>how to use tools like "</a:t>
            </a:r>
            <a:r>
              <a:rPr lang="en-US" b="1" dirty="0"/>
              <a:t>code coverage</a:t>
            </a:r>
            <a:r>
              <a:rPr lang="en-US" dirty="0"/>
              <a:t>" and "</a:t>
            </a:r>
            <a:r>
              <a:rPr lang="en-US" b="1" dirty="0"/>
              <a:t>mocking</a:t>
            </a:r>
            <a:r>
              <a:rPr lang="en-US" dirty="0"/>
              <a:t>"</a:t>
            </a:r>
          </a:p>
          <a:p>
            <a:pPr marL="171450" indent="-171450">
              <a:buFont typeface="Arial" panose="020B0604020202020204" pitchFamily="34" charset="0"/>
              <a:buChar char="•"/>
            </a:pPr>
            <a:r>
              <a:rPr lang="en-US" dirty="0"/>
              <a:t>in the advanced programming training modules at </a:t>
            </a:r>
            <a:r>
              <a:rPr lang="en-US" b="1" dirty="0"/>
              <a:t>SoftUni</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904138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process of </a:t>
            </a:r>
            <a:r>
              <a:rPr lang="en-US" b="1" dirty="0"/>
              <a:t>unit testing with the Mocha framework </a:t>
            </a:r>
            <a:r>
              <a:rPr lang="en-US" dirty="0"/>
              <a:t>in a </a:t>
            </a:r>
            <a:r>
              <a:rPr lang="en-US" b="1" dirty="0"/>
              <a:t>live code example</a:t>
            </a:r>
            <a:r>
              <a:rPr lang="en-US" dirty="0"/>
              <a:t>.</a:t>
            </a:r>
          </a:p>
          <a:p>
            <a:pPr marL="171450" indent="-171450">
              <a:buFont typeface="Arial" panose="020B0604020202020204" pitchFamily="34" charset="0"/>
              <a:buChar char="•"/>
            </a:pPr>
            <a:r>
              <a:rPr lang="en-US" dirty="0"/>
              <a:t>We open the link to the sample project at repl.it.</a:t>
            </a:r>
          </a:p>
          <a:p>
            <a:pPr marL="628650" lvl="1" indent="-171450">
              <a:buFont typeface="Arial" panose="020B0604020202020204" pitchFamily="34" charset="0"/>
              <a:buChar char="•"/>
            </a:pPr>
            <a:r>
              <a:rPr lang="en-US" dirty="0"/>
              <a:t>It takes some time to load, as usually.</a:t>
            </a:r>
          </a:p>
          <a:p>
            <a:pPr marL="171450" indent="-171450">
              <a:buFont typeface="Arial" panose="020B0604020202020204" pitchFamily="34" charset="0"/>
              <a:buChar char="•"/>
            </a:pPr>
            <a:r>
              <a:rPr lang="en-US" dirty="0"/>
              <a:t>The file "</a:t>
            </a:r>
            <a:r>
              <a:rPr lang="en-US" b="1" dirty="0"/>
              <a:t>index.js</a:t>
            </a:r>
            <a:r>
              <a:rPr lang="en-US" dirty="0"/>
              <a:t>" holds the function we want to 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file "</a:t>
            </a:r>
            <a:r>
              <a:rPr lang="en-US" b="1" dirty="0"/>
              <a:t>index.test.js</a:t>
            </a:r>
            <a:r>
              <a:rPr lang="en-US" dirty="0"/>
              <a:t>" holds the unit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run </a:t>
            </a:r>
            <a:r>
              <a:rPr lang="en-US" dirty="0"/>
              <a:t>the code example.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output is a </a:t>
            </a:r>
            <a:r>
              <a:rPr lang="en-US" b="1" dirty="0"/>
              <a:t>colorful report </a:t>
            </a:r>
            <a:r>
              <a:rPr lang="en-US" b="0" dirty="0"/>
              <a:t>on </a:t>
            </a:r>
            <a:r>
              <a:rPr lang="en-US" dirty="0"/>
              <a:t>passed and failed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of the tests seems to have </a:t>
            </a:r>
            <a:r>
              <a:rPr lang="en-US" b="1" dirty="0"/>
              <a:t>failed</a:t>
            </a:r>
            <a:r>
              <a:rPr lang="en-US" dirty="0"/>
              <a:t>: the </a:t>
            </a:r>
            <a:r>
              <a:rPr lang="en-US" b="1" dirty="0"/>
              <a:t>empty array </a:t>
            </a:r>
            <a:r>
              <a:rPr lang="en-US" dirty="0"/>
              <a:t>test.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look at the code of </a:t>
            </a:r>
            <a:r>
              <a:rPr lang="en-US" b="1" dirty="0"/>
              <a:t>the "sum" function</a:t>
            </a:r>
            <a:r>
              <a:rPr lang="en-US" dirty="0"/>
              <a:t>, we shall find the problem.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starts from the element at position 0, which does not exist in empty arrays.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a:t>
            </a:r>
            <a:r>
              <a:rPr lang="en-US" b="1" dirty="0"/>
              <a:t>fix the bug</a:t>
            </a:r>
            <a:r>
              <a:rPr lang="en-US" dirty="0"/>
              <a:t> and run the tests again.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shall leave this exercises for you.</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316652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Source control systems </a:t>
            </a:r>
            <a:r>
              <a:rPr lang="en-US" b="0" dirty="0"/>
              <a:t>are critical for the software development process and </a:t>
            </a:r>
            <a:r>
              <a:rPr lang="en-US" b="1" dirty="0"/>
              <a:t>coding in a team</a:t>
            </a:r>
            <a:r>
              <a:rPr lang="en-US" b="0" dirty="0"/>
              <a:t>.</a:t>
            </a:r>
          </a:p>
          <a:p>
            <a:pPr marL="171450" indent="-171450">
              <a:buFont typeface="Arial" panose="020B0604020202020204" pitchFamily="34" charset="0"/>
              <a:buChar char="•"/>
            </a:pPr>
            <a:r>
              <a:rPr lang="en-US" b="0" dirty="0"/>
              <a:t>Virtually </a:t>
            </a:r>
            <a:r>
              <a:rPr lang="en-US" b="1" dirty="0"/>
              <a:t>all major companies </a:t>
            </a:r>
            <a:r>
              <a:rPr lang="en-US" b="0" dirty="0"/>
              <a:t>and software development teams </a:t>
            </a:r>
            <a:r>
              <a:rPr lang="en-US" b="1" dirty="0"/>
              <a:t>use source control systems</a:t>
            </a:r>
            <a:r>
              <a:rPr lang="en-US" b="0" dirty="0"/>
              <a:t>.</a:t>
            </a:r>
          </a:p>
          <a:p>
            <a:pPr marL="171450" indent="-171450">
              <a:buFont typeface="Arial" panose="020B0604020202020204" pitchFamily="34" charset="0"/>
              <a:buChar char="•"/>
            </a:pPr>
            <a:r>
              <a:rPr lang="en-US" b="0" dirty="0"/>
              <a:t>There are </a:t>
            </a:r>
            <a:r>
              <a:rPr lang="en-US" b="1" dirty="0"/>
              <a:t>no exceptions</a:t>
            </a:r>
            <a:r>
              <a:rPr lang="en-US" b="0" dirty="0"/>
              <a:t>: if you are a developer, you should know how to work with source control systems like </a:t>
            </a:r>
            <a:r>
              <a:rPr lang="en-US" b="1" dirty="0"/>
              <a:t>Git</a:t>
            </a:r>
            <a:r>
              <a:rPr lang="en-US" b="0" dirty="0"/>
              <a:t> and </a:t>
            </a:r>
            <a:r>
              <a:rPr lang="en-US" b="1" dirty="0"/>
              <a:t>SVN</a:t>
            </a:r>
            <a:r>
              <a:rPr lang="en-US" b="0" dirty="0"/>
              <a:t>.</a:t>
            </a:r>
          </a:p>
          <a:p>
            <a:pPr marL="171450" indent="-171450">
              <a:buFont typeface="Arial" panose="020B0604020202020204" pitchFamily="34" charset="0"/>
              <a:buChar char="•"/>
            </a:pPr>
            <a:r>
              <a:rPr lang="en-US" b="0" dirty="0"/>
              <a:t>"</a:t>
            </a:r>
            <a:r>
              <a:rPr lang="en-US" b="1" dirty="0"/>
              <a:t>Source control</a:t>
            </a:r>
            <a:r>
              <a:rPr lang="en-US" b="0" dirty="0"/>
              <a:t>" or "</a:t>
            </a:r>
            <a:r>
              <a:rPr lang="en-US" b="1" dirty="0"/>
              <a:t>version control</a:t>
            </a:r>
            <a:r>
              <a:rPr lang="en-US" b="0" dirty="0"/>
              <a:t>" is a concept</a:t>
            </a:r>
            <a:r>
              <a:rPr lang="bg-BG" b="0" dirty="0"/>
              <a:t> </a:t>
            </a:r>
            <a:r>
              <a:rPr lang="en-US" b="0" dirty="0"/>
              <a:t>in software engineering, used every day by </a:t>
            </a:r>
            <a:r>
              <a:rPr lang="en-US" b="1" dirty="0"/>
              <a:t>millions of developers</a:t>
            </a:r>
            <a:r>
              <a:rPr lang="en-US" b="0" dirty="0"/>
              <a:t>.</a:t>
            </a:r>
          </a:p>
          <a:p>
            <a:pPr marL="0" indent="0">
              <a:buFont typeface="Arial" panose="020B0604020202020204" pitchFamily="34" charset="0"/>
              <a:buNone/>
            </a:pPr>
            <a:endParaRPr lang="en-US" b="0" dirty="0"/>
          </a:p>
          <a:p>
            <a:r>
              <a:rPr lang="en-US" b="1" dirty="0"/>
              <a:t>Source control systems </a:t>
            </a:r>
            <a:r>
              <a:rPr lang="en-US" dirty="0"/>
              <a:t>keep the source code and other project assets in a shared </a:t>
            </a:r>
            <a:r>
              <a:rPr lang="en-US" b="1" dirty="0"/>
              <a:t>repository</a:t>
            </a:r>
            <a:r>
              <a:rPr lang="en-US" b="0" dirty="0"/>
              <a:t>,</a:t>
            </a:r>
          </a:p>
          <a:p>
            <a:pPr marL="171450" indent="-171450">
              <a:buFont typeface="Arial" panose="020B0604020202020204" pitchFamily="34" charset="0"/>
              <a:buChar char="•"/>
            </a:pPr>
            <a:r>
              <a:rPr lang="en-US" b="0" dirty="0"/>
              <a:t>available through the Internet or in a local environment.</a:t>
            </a:r>
          </a:p>
          <a:p>
            <a:pPr marL="0" indent="0">
              <a:buFont typeface="Arial" panose="020B0604020202020204" pitchFamily="34" charset="0"/>
              <a:buNone/>
            </a:pPr>
            <a:r>
              <a:rPr lang="en-US" dirty="0"/>
              <a:t>Developers can </a:t>
            </a:r>
            <a:r>
              <a:rPr lang="en-US" b="1" dirty="0"/>
              <a:t>clone</a:t>
            </a:r>
            <a:r>
              <a:rPr lang="en-US" dirty="0"/>
              <a:t> a repository, </a:t>
            </a:r>
            <a:r>
              <a:rPr lang="en-US" b="1" dirty="0"/>
              <a:t>pull</a:t>
            </a:r>
            <a:r>
              <a:rPr lang="en-US" dirty="0"/>
              <a:t> the latest version of the code,</a:t>
            </a:r>
          </a:p>
          <a:p>
            <a:pPr marL="171450" indent="-171450">
              <a:buFont typeface="Arial" panose="020B0604020202020204" pitchFamily="34" charset="0"/>
              <a:buChar char="•"/>
            </a:pPr>
            <a:r>
              <a:rPr lang="en-US" b="1" dirty="0"/>
              <a:t>commit </a:t>
            </a:r>
            <a:r>
              <a:rPr lang="en-US" dirty="0"/>
              <a:t>&amp; </a:t>
            </a:r>
            <a:r>
              <a:rPr lang="en-US" b="1" dirty="0"/>
              <a:t>push</a:t>
            </a:r>
            <a:r>
              <a:rPr lang="en-US" dirty="0"/>
              <a:t> the local changes, </a:t>
            </a:r>
            <a:r>
              <a:rPr lang="en-US" b="1" dirty="0"/>
              <a:t>merge </a:t>
            </a:r>
            <a:r>
              <a:rPr lang="en-US" b="0" dirty="0"/>
              <a:t>the </a:t>
            </a:r>
            <a:r>
              <a:rPr lang="en-US" dirty="0"/>
              <a:t>conflicting changes</a:t>
            </a:r>
          </a:p>
          <a:p>
            <a:pPr marL="171450" indent="-171450">
              <a:buFont typeface="Arial" panose="020B0604020202020204" pitchFamily="34" charset="0"/>
              <a:buChar char="•"/>
            </a:pPr>
            <a:r>
              <a:rPr lang="en-US" dirty="0"/>
              <a:t>and </a:t>
            </a:r>
            <a:r>
              <a:rPr lang="en-US" b="1" dirty="0"/>
              <a:t>collaborate </a:t>
            </a:r>
            <a:r>
              <a:rPr lang="en-US" dirty="0"/>
              <a:t>with the other developers.</a:t>
            </a:r>
          </a:p>
          <a:p>
            <a:pPr marL="0" indent="0">
              <a:buFont typeface="Arial" panose="020B0604020202020204" pitchFamily="34" charset="0"/>
              <a:buNone/>
            </a:pPr>
            <a:r>
              <a:rPr lang="en-US" dirty="0"/>
              <a:t>They can also view the </a:t>
            </a:r>
            <a:r>
              <a:rPr lang="en-US" b="1" dirty="0"/>
              <a:t>change logs </a:t>
            </a:r>
            <a:r>
              <a:rPr lang="en-US" dirty="0"/>
              <a:t>(the project history),</a:t>
            </a:r>
          </a:p>
          <a:p>
            <a:pPr marL="171450" indent="-171450">
              <a:buFont typeface="Arial" panose="020B0604020202020204" pitchFamily="34" charset="0"/>
              <a:buChar char="•"/>
            </a:pPr>
            <a:r>
              <a:rPr lang="en-US" dirty="0"/>
              <a:t>compare different </a:t>
            </a:r>
            <a:r>
              <a:rPr lang="en-US" b="1" dirty="0"/>
              <a:t>versions</a:t>
            </a:r>
            <a:r>
              <a:rPr lang="en-US" dirty="0"/>
              <a:t> of the same file and </a:t>
            </a:r>
            <a:r>
              <a:rPr lang="en-US" b="1" dirty="0"/>
              <a:t>restore previous versions</a:t>
            </a:r>
            <a:r>
              <a:rPr lang="en-US" dirty="0"/>
              <a:t>,</a:t>
            </a:r>
          </a:p>
          <a:p>
            <a:pPr marL="171450" indent="-171450">
              <a:buFont typeface="Arial" panose="020B0604020202020204" pitchFamily="34" charset="0"/>
              <a:buChar char="•"/>
            </a:pPr>
            <a:r>
              <a:rPr lang="en-US" b="1" dirty="0"/>
              <a:t>branch</a:t>
            </a:r>
            <a:r>
              <a:rPr lang="en-US" dirty="0"/>
              <a:t> the code into separate line of development and many others.</a:t>
            </a:r>
          </a:p>
          <a:p>
            <a:pPr marL="0" indent="0">
              <a:buFont typeface="Arial" panose="020B0604020202020204" pitchFamily="34" charset="0"/>
              <a:buNone/>
            </a:pPr>
            <a:endParaRPr lang="en-US" b="1" dirty="0"/>
          </a:p>
          <a:p>
            <a:r>
              <a:rPr lang="en-US" b="1" dirty="0"/>
              <a:t>Git </a:t>
            </a:r>
            <a:r>
              <a:rPr lang="en-US" dirty="0"/>
              <a:t>is the most popular source control system in modern software development.</a:t>
            </a:r>
          </a:p>
          <a:p>
            <a:pPr marL="171450" indent="-171450">
              <a:buFont typeface="Arial" panose="020B0604020202020204" pitchFamily="34" charset="0"/>
              <a:buChar char="•"/>
            </a:pPr>
            <a:r>
              <a:rPr lang="en-US" dirty="0"/>
              <a:t>It is </a:t>
            </a:r>
            <a:r>
              <a:rPr lang="en-US" b="1" dirty="0"/>
              <a:t>distributed source control system</a:t>
            </a:r>
            <a:r>
              <a:rPr lang="en-US" dirty="0"/>
              <a:t>, a very powerful tool for version control</a:t>
            </a:r>
          </a:p>
          <a:p>
            <a:pPr marL="628650" lvl="1" indent="-171450">
              <a:buFont typeface="Arial" panose="020B0604020202020204" pitchFamily="34" charset="0"/>
              <a:buChar char="•"/>
            </a:pPr>
            <a:r>
              <a:rPr lang="en-US" dirty="0"/>
              <a:t>and team collaboration at the source code level.</a:t>
            </a:r>
          </a:p>
          <a:p>
            <a:pPr marL="171450" indent="-171450">
              <a:buFont typeface="Arial" panose="020B0604020202020204" pitchFamily="34" charset="0"/>
              <a:buChar char="•"/>
            </a:pPr>
            <a:r>
              <a:rPr lang="en-US" b="1" dirty="0"/>
              <a:t>Git </a:t>
            </a:r>
            <a:r>
              <a:rPr lang="en-US" dirty="0"/>
              <a:t>is the system behind </a:t>
            </a:r>
            <a:r>
              <a:rPr lang="en-US" b="1" dirty="0"/>
              <a:t>GitHub</a:t>
            </a:r>
            <a:r>
              <a:rPr lang="en-US" dirty="0"/>
              <a:t>, the largest software project hosting portal in the world.</a:t>
            </a:r>
          </a:p>
          <a:p>
            <a:pPr marL="171450" indent="-171450">
              <a:buFont typeface="Arial" panose="020B0604020202020204" pitchFamily="34" charset="0"/>
              <a:buChar char="•"/>
            </a:pPr>
            <a:r>
              <a:rPr lang="en-US" dirty="0"/>
              <a:t>Other popular version control systems are: </a:t>
            </a:r>
            <a:r>
              <a:rPr lang="en-US" b="1" dirty="0"/>
              <a:t>SVN</a:t>
            </a:r>
            <a:r>
              <a:rPr lang="en-US" dirty="0"/>
              <a:t>, </a:t>
            </a:r>
            <a:r>
              <a:rPr lang="en-US" b="1" dirty="0"/>
              <a:t>TFS</a:t>
            </a:r>
            <a:r>
              <a:rPr lang="en-US" dirty="0"/>
              <a:t> and </a:t>
            </a:r>
            <a:r>
              <a:rPr lang="en-US" b="1" dirty="0"/>
              <a:t>Perforce</a:t>
            </a:r>
            <a:r>
              <a:rPr lang="en-US" dirty="0"/>
              <a:t>.</a:t>
            </a:r>
          </a:p>
          <a:p>
            <a:endParaRPr lang="en-US" b="1" dirty="0"/>
          </a:p>
          <a:p>
            <a:r>
              <a:rPr lang="en-US" b="1" dirty="0"/>
              <a:t>GitHub </a:t>
            </a:r>
            <a:r>
              <a:rPr lang="en-US" dirty="0"/>
              <a:t>is the #1 site for </a:t>
            </a:r>
            <a:r>
              <a:rPr lang="en-US" b="1" dirty="0"/>
              <a:t>Git project hosting </a:t>
            </a:r>
            <a:r>
              <a:rPr lang="en-US" dirty="0"/>
              <a:t>and </a:t>
            </a:r>
            <a:r>
              <a:rPr lang="en-US" b="1" dirty="0"/>
              <a:t>developer collaboration</a:t>
            </a:r>
            <a:r>
              <a:rPr lang="en-US" dirty="0"/>
              <a:t>.</a:t>
            </a:r>
          </a:p>
          <a:p>
            <a:pPr marL="171450" indent="-171450">
              <a:buFont typeface="Arial" panose="020B0604020202020204" pitchFamily="34" charset="0"/>
              <a:buChar char="•"/>
            </a:pPr>
            <a:r>
              <a:rPr lang="en-US" dirty="0"/>
              <a:t>It hosts almost all </a:t>
            </a:r>
            <a:r>
              <a:rPr lang="en-US" b="1" dirty="0"/>
              <a:t>major open-source projects </a:t>
            </a:r>
            <a:r>
              <a:rPr lang="en-US" dirty="0"/>
              <a:t>from the software industry.</a:t>
            </a:r>
          </a:p>
          <a:p>
            <a:pPr marL="171450" indent="-171450">
              <a:buFont typeface="Arial" panose="020B0604020202020204" pitchFamily="34" charset="0"/>
              <a:buChar char="•"/>
            </a:pPr>
            <a:r>
              <a:rPr lang="en-US" dirty="0"/>
              <a:t>GitHub provides </a:t>
            </a:r>
            <a:r>
              <a:rPr lang="en-US" b="1" dirty="0"/>
              <a:t>Git hosting </a:t>
            </a:r>
            <a:r>
              <a:rPr lang="en-US" dirty="0"/>
              <a:t>+ </a:t>
            </a:r>
            <a:r>
              <a:rPr lang="en-US" b="1" dirty="0"/>
              <a:t>issue tracker </a:t>
            </a:r>
            <a:r>
              <a:rPr lang="en-US" dirty="0"/>
              <a:t>+ </a:t>
            </a:r>
            <a:r>
              <a:rPr lang="en-US" b="1" dirty="0"/>
              <a:t>project tracker </a:t>
            </a:r>
            <a:r>
              <a:rPr lang="en-US" dirty="0"/>
              <a:t>+ </a:t>
            </a:r>
            <a:r>
              <a:rPr lang="en-US" b="1" dirty="0"/>
              <a:t>build system</a:t>
            </a:r>
          </a:p>
          <a:p>
            <a:pPr marL="628650" lvl="1" indent="-171450">
              <a:buFont typeface="Arial" panose="020B0604020202020204" pitchFamily="34" charset="0"/>
              <a:buChar char="•"/>
            </a:pPr>
            <a:r>
              <a:rPr lang="en-US" dirty="0"/>
              <a:t>+ many other tools for developers and team collaboration.</a:t>
            </a:r>
          </a:p>
          <a:p>
            <a:pPr marL="171450" indent="-171450">
              <a:buFont typeface="Arial" panose="020B0604020202020204" pitchFamily="34" charset="0"/>
              <a:buChar char="•"/>
            </a:pPr>
            <a:r>
              <a:rPr lang="en-US" b="1" dirty="0"/>
              <a:t>Millions of developers </a:t>
            </a:r>
            <a:r>
              <a:rPr lang="en-US" dirty="0"/>
              <a:t>use GitHub every day to</a:t>
            </a:r>
          </a:p>
          <a:p>
            <a:pPr marL="628650" lvl="1" indent="-171450">
              <a:buFont typeface="Arial" panose="020B0604020202020204" pitchFamily="34" charset="0"/>
              <a:buChar char="•"/>
            </a:pPr>
            <a:r>
              <a:rPr lang="en-US" dirty="0"/>
              <a:t>sync and </a:t>
            </a:r>
            <a:r>
              <a:rPr lang="en-US" b="1" dirty="0"/>
              <a:t>commit source code</a:t>
            </a:r>
            <a:r>
              <a:rPr lang="en-US" dirty="0"/>
              <a:t> and documentation,</a:t>
            </a:r>
          </a:p>
          <a:p>
            <a:pPr marL="628650" lvl="1" indent="-171450">
              <a:buFont typeface="Arial" panose="020B0604020202020204" pitchFamily="34" charset="0"/>
              <a:buChar char="•"/>
            </a:pPr>
            <a:r>
              <a:rPr lang="en-US" dirty="0"/>
              <a:t>track, review and </a:t>
            </a:r>
            <a:r>
              <a:rPr lang="en-US" b="1" dirty="0"/>
              <a:t>control changes</a:t>
            </a:r>
            <a:r>
              <a:rPr lang="en-US" dirty="0"/>
              <a:t> in the code,</a:t>
            </a:r>
          </a:p>
          <a:p>
            <a:pPr marL="628650" lvl="1" indent="-171450">
              <a:buFont typeface="Arial" panose="020B0604020202020204" pitchFamily="34" charset="0"/>
              <a:buChar char="•"/>
            </a:pPr>
            <a:r>
              <a:rPr lang="en-US" b="1" dirty="0"/>
              <a:t>branch </a:t>
            </a:r>
            <a:r>
              <a:rPr lang="en-US" dirty="0"/>
              <a:t>and </a:t>
            </a:r>
            <a:r>
              <a:rPr lang="en-US" b="1" dirty="0"/>
              <a:t>merge </a:t>
            </a:r>
            <a:r>
              <a:rPr lang="en-US" dirty="0"/>
              <a:t>code,</a:t>
            </a:r>
            <a:endParaRPr lang="bg-BG" dirty="0"/>
          </a:p>
          <a:p>
            <a:pPr marL="628650" lvl="1" indent="-171450">
              <a:buFont typeface="Arial" panose="020B0604020202020204" pitchFamily="34" charset="0"/>
              <a:buChar char="•"/>
            </a:pPr>
            <a:r>
              <a:rPr lang="en-US" dirty="0"/>
              <a:t>manage, discuss and </a:t>
            </a:r>
            <a:r>
              <a:rPr lang="en-US" b="1" dirty="0"/>
              <a:t>track issues</a:t>
            </a:r>
            <a:r>
              <a:rPr lang="en-US" dirty="0"/>
              <a:t>,</a:t>
            </a:r>
          </a:p>
          <a:p>
            <a:pPr marL="628650" lvl="1" indent="-171450">
              <a:buFont typeface="Arial" panose="020B0604020202020204" pitchFamily="34" charset="0"/>
              <a:buChar char="•"/>
            </a:pPr>
            <a:r>
              <a:rPr lang="en-US" dirty="0"/>
              <a:t>manage project plans, </a:t>
            </a:r>
            <a:r>
              <a:rPr lang="en-US" b="1" dirty="0"/>
              <a:t>tasks </a:t>
            </a:r>
            <a:r>
              <a:rPr lang="en-US" dirty="0"/>
              <a:t>and schedule,</a:t>
            </a:r>
          </a:p>
          <a:p>
            <a:pPr marL="628650" lvl="1" indent="-171450">
              <a:buFont typeface="Arial" panose="020B0604020202020204" pitchFamily="34" charset="0"/>
              <a:buChar char="•"/>
            </a:pPr>
            <a:r>
              <a:rPr lang="en-US" b="1" dirty="0"/>
              <a:t>build</a:t>
            </a:r>
            <a:r>
              <a:rPr lang="en-US" dirty="0"/>
              <a:t>, test and deploy projects.</a:t>
            </a:r>
          </a:p>
          <a:p>
            <a:pPr marL="0" indent="0">
              <a:buFont typeface="Arial" panose="020B0604020202020204" pitchFamily="34" charset="0"/>
              <a:buNone/>
            </a:pPr>
            <a:r>
              <a:rPr lang="en-US" dirty="0"/>
              <a:t>Developers today should be familiar with Git and GitHub.</a:t>
            </a:r>
          </a:p>
          <a:p>
            <a:pPr marL="171450" indent="-171450">
              <a:buFont typeface="Arial" panose="020B0604020202020204" pitchFamily="34" charset="0"/>
              <a:buChar char="•"/>
            </a:pPr>
            <a:r>
              <a:rPr lang="en-US" dirty="0"/>
              <a:t>At </a:t>
            </a:r>
            <a:r>
              <a:rPr lang="en-US" b="1" dirty="0"/>
              <a:t>SoftUni </a:t>
            </a:r>
            <a:r>
              <a:rPr lang="en-US" dirty="0"/>
              <a:t>we teach the concepts of </a:t>
            </a:r>
            <a:r>
              <a:rPr lang="en-US" b="1" dirty="0"/>
              <a:t>source control systems</a:t>
            </a:r>
            <a:r>
              <a:rPr lang="en-US" dirty="0"/>
              <a:t>, and how to use </a:t>
            </a:r>
            <a:r>
              <a:rPr lang="en-US" b="1" dirty="0"/>
              <a:t>Git</a:t>
            </a:r>
            <a:r>
              <a:rPr lang="en-US" dirty="0"/>
              <a:t> and </a:t>
            </a:r>
            <a:r>
              <a:rPr lang="en-US" b="1" dirty="0"/>
              <a:t>GitHub</a:t>
            </a:r>
            <a:r>
              <a:rPr lang="en-US" dirty="0"/>
              <a:t>, early in our end-to-end educational program for software developers, to enable students to create a </a:t>
            </a:r>
            <a:r>
              <a:rPr lang="en-US" b="1" dirty="0"/>
              <a:t>portfolio of practical projects</a:t>
            </a:r>
            <a:r>
              <a:rPr lang="en-US" dirty="0"/>
              <a:t>, which helps them to start their first developer job.</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964021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illustrate </a:t>
            </a:r>
            <a:r>
              <a:rPr lang="en-US" b="1" dirty="0"/>
              <a:t>how we can use Git and GitHub </a:t>
            </a:r>
            <a:r>
              <a:rPr lang="en-US" dirty="0"/>
              <a:t>through a few </a:t>
            </a:r>
            <a:r>
              <a:rPr lang="en-US" b="1" dirty="0"/>
              <a:t>examples</a:t>
            </a:r>
            <a:r>
              <a:rPr lang="en-US" dirty="0"/>
              <a:t>.</a:t>
            </a:r>
          </a:p>
          <a:p>
            <a:pPr marL="171450" indent="-171450">
              <a:buFont typeface="Arial" panose="020B0604020202020204" pitchFamily="34" charset="0"/>
              <a:buChar char="•"/>
            </a:pPr>
            <a:r>
              <a:rPr lang="en-US" dirty="0"/>
              <a:t>We shall </a:t>
            </a:r>
            <a:r>
              <a:rPr lang="en-US" b="1" dirty="0"/>
              <a:t>clone</a:t>
            </a:r>
            <a:r>
              <a:rPr lang="en-US" dirty="0"/>
              <a:t> a GitHub repository, </a:t>
            </a:r>
            <a:r>
              <a:rPr lang="en-US" b="1" dirty="0"/>
              <a:t>edit</a:t>
            </a:r>
            <a:r>
              <a:rPr lang="en-US" dirty="0"/>
              <a:t> a local file, </a:t>
            </a:r>
            <a:r>
              <a:rPr lang="en-US" b="1" dirty="0"/>
              <a:t>commit</a:t>
            </a:r>
            <a:r>
              <a:rPr lang="en-US" dirty="0"/>
              <a:t> the local changes and </a:t>
            </a:r>
            <a:r>
              <a:rPr lang="en-US" b="1" dirty="0"/>
              <a:t>push</a:t>
            </a:r>
            <a:r>
              <a:rPr lang="en-US" dirty="0"/>
              <a:t> them to GitHub.</a:t>
            </a:r>
          </a:p>
          <a:p>
            <a:pPr marL="0" indent="0">
              <a:buFont typeface="Arial" panose="020B0604020202020204" pitchFamily="34" charset="0"/>
              <a:buNone/>
            </a:pPr>
            <a:r>
              <a:rPr lang="en-US" dirty="0"/>
              <a:t>We work with this </a:t>
            </a:r>
            <a:r>
              <a:rPr lang="en-US" b="1" dirty="0"/>
              <a:t>sample Git repository</a:t>
            </a:r>
            <a:r>
              <a:rPr lang="bg-BG" dirty="0"/>
              <a:t>: </a:t>
            </a:r>
            <a:r>
              <a:rPr lang="en-US" sz="1200" noProof="1">
                <a:hlinkClick r:id="rId3"/>
              </a:rPr>
              <a:t>https://github.com/SoftUni/playground</a:t>
            </a:r>
            <a:endParaRPr lang="en-US" sz="1200" noProof="1"/>
          </a:p>
          <a:p>
            <a:pPr marL="171450" indent="-171450">
              <a:buFont typeface="Arial" panose="020B0604020202020204" pitchFamily="34" charset="0"/>
              <a:buChar char="•"/>
            </a:pPr>
            <a:r>
              <a:rPr lang="en-US" sz="1200" noProof="1"/>
              <a:t>First, let's </a:t>
            </a:r>
            <a:r>
              <a:rPr lang="en-US" sz="1200" b="1" noProof="1"/>
              <a:t>look at it</a:t>
            </a:r>
            <a:r>
              <a:rPr lang="en-US" sz="1200" noProof="1"/>
              <a:t>.</a:t>
            </a:r>
          </a:p>
          <a:p>
            <a:pPr marL="628650" lvl="1" indent="-171450">
              <a:buFont typeface="Arial" panose="020B0604020202020204" pitchFamily="34" charset="0"/>
              <a:buChar char="•"/>
            </a:pPr>
            <a:r>
              <a:rPr lang="en-US" sz="1200" noProof="1"/>
              <a:t>It holds several files: code +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As a concept, </a:t>
            </a:r>
            <a:r>
              <a:rPr lang="en-US" b="1" dirty="0"/>
              <a:t>source control repositories </a:t>
            </a:r>
            <a:r>
              <a:rPr lang="en-US" dirty="0"/>
              <a:t>hold the source code and other assets of a software project.</a:t>
            </a:r>
            <a:endParaRPr lang="bg-BG" sz="1200" noProof="1"/>
          </a:p>
          <a:p>
            <a:pPr marL="171450" indent="-171450">
              <a:buFont typeface="Arial" panose="020B0604020202020204" pitchFamily="34" charset="0"/>
              <a:buChar char="•"/>
            </a:pPr>
            <a:r>
              <a:rPr lang="en-US" dirty="0"/>
              <a:t>We first </a:t>
            </a:r>
            <a:r>
              <a:rPr lang="en-US" b="1" dirty="0"/>
              <a:t>clone the sample repository</a:t>
            </a:r>
            <a:r>
              <a:rPr lang="en-US" b="0" dirty="0"/>
              <a:t> to a local directory, using the "</a:t>
            </a:r>
            <a:r>
              <a:rPr lang="en-US" b="1" dirty="0"/>
              <a:t>git clone</a:t>
            </a:r>
            <a:r>
              <a:rPr lang="en-US" b="0" dirty="0"/>
              <a:t>"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must have pre-installed the </a:t>
            </a:r>
            <a:r>
              <a:rPr lang="en-US" b="1" dirty="0"/>
              <a:t>"Git" client software </a:t>
            </a:r>
            <a:r>
              <a:rPr lang="en-US" b="0" dirty="0"/>
              <a:t>on the local machine.</a:t>
            </a:r>
            <a:endParaRPr lang="bg-BG" b="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start the </a:t>
            </a:r>
            <a:r>
              <a:rPr lang="en-US" b="1" dirty="0"/>
              <a:t>system console </a:t>
            </a:r>
            <a:r>
              <a:rPr lang="en-US" b="0" dirty="0"/>
              <a:t>(which is also called "</a:t>
            </a:r>
            <a:r>
              <a:rPr lang="en-US" b="1" dirty="0"/>
              <a:t>terminal window</a:t>
            </a:r>
            <a:r>
              <a:rPr lang="en-US" b="0" dirty="0"/>
              <a:t>" or "</a:t>
            </a:r>
            <a:r>
              <a:rPr lang="en-US" b="1" dirty="0"/>
              <a:t>command prompt</a:t>
            </a:r>
            <a:r>
              <a:rPr lang="en-US" b="0" dirty="0"/>
              <a:t>").</a:t>
            </a:r>
          </a:p>
          <a:p>
            <a:pPr marL="628650" lvl="1" indent="-171450">
              <a:buFont typeface="Arial" panose="020B0604020202020204" pitchFamily="34" charset="0"/>
              <a:buChar char="•"/>
            </a:pPr>
            <a:r>
              <a:rPr lang="en-US" b="0" dirty="0"/>
              <a:t>Then we type the following command at the command line: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git clone https://github.com/SoftUni/playground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1"/>
              <a:t>This will </a:t>
            </a:r>
            <a:r>
              <a:rPr lang="en-US" b="0" dirty="0"/>
              <a:t>create </a:t>
            </a:r>
            <a:r>
              <a:rPr lang="en-US" dirty="0"/>
              <a:t>a </a:t>
            </a:r>
            <a:r>
              <a:rPr lang="en-US" b="1" dirty="0"/>
              <a:t>local copy of the specified repository</a:t>
            </a:r>
            <a:r>
              <a:rPr lang="en-US" dirty="0"/>
              <a:t> in the "playground" subdirectory in the current directory.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 can </a:t>
            </a:r>
            <a:r>
              <a:rPr lang="en-US" b="1" dirty="0"/>
              <a:t>modify </a:t>
            </a:r>
            <a:r>
              <a:rPr lang="bg-BG" b="1" dirty="0"/>
              <a:t>а</a:t>
            </a:r>
            <a:r>
              <a:rPr lang="en-US" b="1" dirty="0"/>
              <a:t> local file</a:t>
            </a:r>
            <a:r>
              <a:rPr lang="en-US" dirty="0"/>
              <a:t>, for example the file "</a:t>
            </a:r>
            <a:r>
              <a:rPr lang="en-US" b="1" dirty="0"/>
              <a:t>README.md</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use a text editor of choice, such as "</a:t>
            </a:r>
            <a:r>
              <a:rPr lang="en-US" b="1" dirty="0"/>
              <a:t>Notepad</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open the file with Notepad by the following command: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notepad README.md</a:t>
            </a:r>
            <a:endParaRPr lang="en-US" sz="1200" b="0" noProof="1"/>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a:t>
            </a:r>
            <a:r>
              <a:rPr lang="en-US" sz="1200" b="1" noProof="1"/>
              <a:t>add a new line </a:t>
            </a:r>
            <a:r>
              <a:rPr lang="en-US" sz="1200" b="0" noProof="1"/>
              <a:t>in the file and </a:t>
            </a:r>
            <a:r>
              <a:rPr lang="en-US" sz="1200" b="1" noProof="1"/>
              <a:t>save it</a:t>
            </a:r>
            <a:r>
              <a:rPr lang="en-US" sz="1200" b="0" noProof="1"/>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we have a </a:t>
            </a:r>
            <a:r>
              <a:rPr lang="en-US" sz="1200" b="1" noProof="1"/>
              <a:t>modified file </a:t>
            </a:r>
            <a:r>
              <a:rPr lang="en-US" sz="1200" b="0" noProof="1"/>
              <a:t>on the local disk.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noProof="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want to </a:t>
            </a:r>
            <a:r>
              <a:rPr lang="en-US" sz="1200" b="1" noProof="1"/>
              <a:t>commit the pending changes</a:t>
            </a:r>
            <a:r>
              <a:rPr lang="en-US" sz="1200" b="0" noProof="1"/>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so that they enter the local repository and are tracked in the version control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run the following command at the console: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git add . &amp; git commit -m "Added something"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This command </a:t>
            </a:r>
            <a:r>
              <a:rPr lang="en-US" sz="1200" b="1" noProof="1"/>
              <a:t>adds </a:t>
            </a:r>
            <a:r>
              <a:rPr lang="en-US" sz="1200" b="0" noProof="1"/>
              <a:t>any new files to the repository and </a:t>
            </a:r>
            <a:r>
              <a:rPr lang="en-US" sz="1200" b="1" noProof="1"/>
              <a:t>commits </a:t>
            </a:r>
            <a:r>
              <a:rPr lang="en-US" sz="1200" b="0" noProof="1"/>
              <a:t>all pending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When we commit the changes, we need to </a:t>
            </a:r>
            <a:r>
              <a:rPr lang="en-US" sz="1200" b="1" noProof="1"/>
              <a:t>leave a message </a:t>
            </a:r>
            <a:r>
              <a:rPr lang="en-US" sz="1200" b="0" noProof="1"/>
              <a:t>(an explanation of the changes we make).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we have a local repository, which </a:t>
            </a:r>
            <a:r>
              <a:rPr lang="en-US" sz="1200" b="1" noProof="1"/>
              <a:t>holds changes</a:t>
            </a:r>
            <a:r>
              <a:rPr lang="en-US" sz="1200" b="0" noProof="1"/>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can change files and commit our work many times.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These changes are </a:t>
            </a:r>
            <a:r>
              <a:rPr lang="en-US" sz="1200" b="1" noProof="1"/>
              <a:t>still not sent to GitHub</a:t>
            </a:r>
            <a:r>
              <a:rPr lang="en-US" sz="1200" b="0" noProof="1"/>
              <a:t>.</a:t>
            </a:r>
            <a:endParaRPr lang="bg-BG" sz="1200" b="0" noProof="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noProof="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To </a:t>
            </a:r>
            <a:r>
              <a:rPr lang="en-US" sz="1200" b="1" noProof="1"/>
              <a:t>send the local commits </a:t>
            </a:r>
            <a:r>
              <a:rPr lang="en-US" sz="1200" b="0" noProof="1"/>
              <a:t>to the remote repository at GitGub, we can execute the following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git push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This command needs the current Git user to have </a:t>
            </a:r>
            <a:r>
              <a:rPr lang="en-US" sz="1200" b="1" noProof="1"/>
              <a:t>permissions to write </a:t>
            </a:r>
            <a:r>
              <a:rPr lang="en-US" sz="1200" b="0" noProof="1"/>
              <a:t>in the remote repository.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It may </a:t>
            </a:r>
            <a:r>
              <a:rPr lang="en-US" sz="1200" b="1" noProof="1"/>
              <a:t>ask for username and password </a:t>
            </a:r>
            <a:r>
              <a:rPr lang="en-US" sz="1200" b="0" noProof="1"/>
              <a:t>or other method of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we can </a:t>
            </a:r>
            <a:r>
              <a:rPr lang="en-US" sz="1200" b="1" noProof="1"/>
              <a:t>open the repository from the GitHub web site </a:t>
            </a:r>
            <a:r>
              <a:rPr lang="en-US" sz="1200" b="0" noProof="1"/>
              <a:t>and see the changes: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can see the content of the changed files.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can also </a:t>
            </a:r>
            <a:r>
              <a:rPr lang="en-US" sz="1200" b="1" noProof="1"/>
              <a:t>review the commits </a:t>
            </a:r>
            <a:r>
              <a:rPr lang="en-US" sz="1200" b="0" noProof="1"/>
              <a:t>(the change log) and what was changed in each commit.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t>Please </a:t>
            </a:r>
            <a:r>
              <a:rPr lang="en-US" sz="1200" b="1" noProof="1"/>
              <a:t>focus on the concepts</a:t>
            </a:r>
            <a:r>
              <a:rPr lang="en-US" sz="1200" b="0" noProof="1"/>
              <a:t>, rather than on the commands and their parameters.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 </a:t>
            </a:r>
            <a:r>
              <a:rPr lang="en-US" sz="1200" b="1" noProof="1"/>
              <a:t>concepts </a:t>
            </a:r>
            <a:r>
              <a:rPr lang="en-US" sz="1200" b="0" noProof="1"/>
              <a:t>here are that source control systems keep the source code in a remote </a:t>
            </a:r>
            <a:r>
              <a:rPr lang="en-US" sz="1200" b="1" noProof="1"/>
              <a:t>repositories</a:t>
            </a:r>
            <a:r>
              <a:rPr lang="en-US" sz="1200" b="0" noProof="1"/>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and we can </a:t>
            </a:r>
            <a:r>
              <a:rPr lang="en-US" sz="1200" b="1" noProof="1"/>
              <a:t>clone</a:t>
            </a:r>
            <a:r>
              <a:rPr lang="en-US" sz="1200" b="0" noProof="1"/>
              <a:t> these repositories, </a:t>
            </a:r>
            <a:r>
              <a:rPr lang="en-US" sz="1200" b="1" noProof="1"/>
              <a:t>edit</a:t>
            </a:r>
            <a:r>
              <a:rPr lang="en-US" sz="1200" b="0" noProof="1"/>
              <a:t> files, </a:t>
            </a:r>
            <a:r>
              <a:rPr lang="en-US" sz="1200" b="1" noProof="1"/>
              <a:t>commit</a:t>
            </a:r>
            <a:r>
              <a:rPr lang="en-US" sz="1200" b="0" noProof="1"/>
              <a:t> the changes and </a:t>
            </a:r>
            <a:r>
              <a:rPr lang="en-US" sz="1200" b="1" noProof="1"/>
              <a:t>push</a:t>
            </a:r>
            <a:r>
              <a:rPr lang="en-US" sz="1200" b="0" noProof="1"/>
              <a:t> the commits to the origin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This workflow allows </a:t>
            </a:r>
            <a:r>
              <a:rPr lang="en-US" sz="1200" b="1" noProof="1"/>
              <a:t>different team members to work together </a:t>
            </a:r>
            <a:r>
              <a:rPr lang="en-US" sz="1200" b="0" noProof="1"/>
              <a:t>on a shared source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457945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better the </a:t>
            </a:r>
            <a:r>
              <a:rPr lang="en-US" b="1" dirty="0"/>
              <a:t>teamwork with Git</a:t>
            </a:r>
            <a:r>
              <a:rPr lang="en-US" dirty="0"/>
              <a:t>, I will execute an interesting </a:t>
            </a:r>
            <a:r>
              <a:rPr lang="en-US" b="1" dirty="0"/>
              <a:t>live demonstration</a:t>
            </a:r>
            <a:r>
              <a:rPr lang="en-US" dirty="0"/>
              <a:t>.</a:t>
            </a:r>
          </a:p>
          <a:p>
            <a:pPr marL="171450" indent="-171450">
              <a:buFont typeface="Arial" panose="020B0604020202020204" pitchFamily="34" charset="0"/>
              <a:buChar char="•"/>
            </a:pPr>
            <a:r>
              <a:rPr lang="en-US" dirty="0"/>
              <a:t>I will simulate the work of </a:t>
            </a:r>
            <a:r>
              <a:rPr lang="en-US" b="1" dirty="0"/>
              <a:t>two developers: Alice and Bob</a:t>
            </a:r>
            <a:r>
              <a:rPr lang="en-US" dirty="0"/>
              <a:t>.</a:t>
            </a:r>
          </a:p>
          <a:p>
            <a:pPr marL="171450" indent="-171450">
              <a:buFont typeface="Arial" panose="020B0604020202020204" pitchFamily="34" charset="0"/>
              <a:buChar char="•"/>
            </a:pPr>
            <a:r>
              <a:rPr lang="en-US" b="1" dirty="0"/>
              <a:t>Alice </a:t>
            </a:r>
            <a:r>
              <a:rPr lang="en-US" dirty="0"/>
              <a:t>will use my Windows command prompt (the black console window).</a:t>
            </a:r>
          </a:p>
          <a:p>
            <a:pPr marL="171450" indent="-171450">
              <a:buFont typeface="Arial" panose="020B0604020202020204" pitchFamily="34" charset="0"/>
              <a:buChar char="•"/>
            </a:pPr>
            <a:r>
              <a:rPr lang="en-US" b="1" dirty="0"/>
              <a:t>Bob </a:t>
            </a:r>
            <a:r>
              <a:rPr lang="en-US" dirty="0"/>
              <a:t>will use my Linux Bash shell (the blue console window).</a:t>
            </a:r>
          </a:p>
          <a:p>
            <a:pPr marL="171450" indent="-171450">
              <a:buFont typeface="Arial" panose="020B0604020202020204" pitchFamily="34" charset="0"/>
              <a:buChar char="•"/>
            </a:pPr>
            <a:r>
              <a:rPr lang="en-US" dirty="0"/>
              <a:t>Alice clones the playground repository from her Windows machine: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git clone https://github.com/SoftUni/playground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And enters in the cloned directory:</a:t>
            </a:r>
            <a:endParaRPr lang="bg-BG" sz="1200" b="0" noProof="1"/>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cd playground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And displayes the files inside 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dir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 same does Bob from his Linux machine: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git clone https://github.com/SoftUni/playground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cd playground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ls -al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Alice and Bob </a:t>
            </a:r>
            <a:r>
              <a:rPr lang="en-US" sz="1200" b="1" noProof="1"/>
              <a:t>make changes </a:t>
            </a:r>
            <a:r>
              <a:rPr lang="en-US" sz="1200" b="0" noProof="1"/>
              <a:t>in their local working copies of the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Alice edits </a:t>
            </a:r>
            <a:r>
              <a:rPr lang="en-US" sz="1200" b="0" noProof="1"/>
              <a:t>the file "</a:t>
            </a:r>
            <a:r>
              <a:rPr lang="en-US" sz="1200" b="1" noProof="1"/>
              <a:t>hello.txt</a:t>
            </a:r>
            <a:r>
              <a:rPr lang="en-US" sz="1200" b="0" noProof="1"/>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notepad hello.txt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noProof="1"/>
              <a:t>She types "</a:t>
            </a:r>
            <a:r>
              <a:rPr lang="en-US" sz="1200" b="0" i="1" noProof="1"/>
              <a:t>Hello from Alice</a:t>
            </a:r>
            <a:r>
              <a:rPr lang="en-US" sz="1200" b="0" i="0" noProof="1"/>
              <a:t>".</a:t>
            </a:r>
          </a:p>
          <a:p>
            <a:pPr marL="171450" lvl="0" indent="-171450">
              <a:buFont typeface="Arial" panose="020B0604020202020204" pitchFamily="34" charset="0"/>
              <a:buChar char="•"/>
            </a:pPr>
            <a:r>
              <a:rPr lang="en-US" b="1" dirty="0"/>
              <a:t>Bob edits</a:t>
            </a:r>
            <a:r>
              <a:rPr lang="en-US" dirty="0"/>
              <a:t> the files "</a:t>
            </a:r>
            <a:r>
              <a:rPr lang="en-US" sz="1200" b="1" noProof="1"/>
              <a:t>README.md</a:t>
            </a:r>
            <a:r>
              <a:rPr lang="en-US" dirty="0"/>
              <a:t>" and "</a:t>
            </a:r>
            <a:r>
              <a:rPr lang="en-US" b="1" dirty="0"/>
              <a:t>hello.txt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mcedit README.md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noProof="1"/>
              <a:t>He types "</a:t>
            </a:r>
            <a:r>
              <a:rPr lang="en-US" sz="1200" b="0" i="1" noProof="1"/>
              <a:t>This file was edited by Bob</a:t>
            </a:r>
            <a:r>
              <a:rPr lang="en-US" sz="1200" b="0" i="0" noProof="1"/>
              <a:t>".</a:t>
            </a:r>
            <a:endParaRPr lang="en-US" sz="1200" b="1" noProof="1"/>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mcedit hello.txt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noProof="1"/>
              <a:t>He types "</a:t>
            </a:r>
            <a:r>
              <a:rPr lang="en-US" sz="1200" b="0" i="1" noProof="1"/>
              <a:t>Hello from Bob</a:t>
            </a:r>
            <a:r>
              <a:rPr lang="en-US" sz="1200" b="0" i="0" noProof="1"/>
              <a:t>".</a:t>
            </a:r>
          </a:p>
          <a:p>
            <a:pPr marL="171450" lvl="0" indent="-171450">
              <a:buFont typeface="Arial" panose="020B0604020202020204" pitchFamily="34" charset="0"/>
              <a:buChar char="•"/>
            </a:pPr>
            <a:r>
              <a:rPr lang="en-US" dirty="0"/>
              <a:t>Now </a:t>
            </a:r>
            <a:r>
              <a:rPr lang="en-US" b="1" dirty="0"/>
              <a:t>Alice commits </a:t>
            </a:r>
            <a:r>
              <a:rPr lang="en-US" dirty="0"/>
              <a:t>her changes in her local repository.</a:t>
            </a:r>
          </a:p>
          <a:p>
            <a:pPr marL="628650" lvl="1" indent="-171450">
              <a:buFont typeface="Arial" panose="020B0604020202020204" pitchFamily="34" charset="0"/>
              <a:buChar char="•"/>
            </a:pPr>
            <a:r>
              <a:rPr lang="en-US" b="1" dirty="0"/>
              <a:t>git add .</a:t>
            </a:r>
          </a:p>
          <a:p>
            <a:pPr marL="628650" lvl="1" indent="-171450">
              <a:buFont typeface="Arial" panose="020B0604020202020204" pitchFamily="34" charset="0"/>
              <a:buChar char="•"/>
            </a:pPr>
            <a:r>
              <a:rPr lang="en-US" b="1" dirty="0"/>
              <a:t>git commit -m "Changes from Alice"</a:t>
            </a:r>
          </a:p>
          <a:p>
            <a:pPr marL="171450" lvl="0" indent="-171450">
              <a:buFont typeface="Arial" panose="020B0604020202020204" pitchFamily="34" charset="0"/>
              <a:buChar char="•"/>
            </a:pPr>
            <a:r>
              <a:rPr lang="en-US" dirty="0"/>
              <a:t>Now </a:t>
            </a:r>
            <a:r>
              <a:rPr lang="en-US" b="1" dirty="0"/>
              <a:t>Bob commits </a:t>
            </a:r>
            <a:r>
              <a:rPr lang="en-US" dirty="0"/>
              <a:t>his changes in his local repository.</a:t>
            </a:r>
          </a:p>
          <a:p>
            <a:pPr marL="628650" lvl="1" indent="-171450">
              <a:buFont typeface="Arial" panose="020B0604020202020204" pitchFamily="34" charset="0"/>
              <a:buChar char="•"/>
            </a:pPr>
            <a:r>
              <a:rPr lang="en-US" b="1" dirty="0"/>
              <a:t>git add .</a:t>
            </a:r>
          </a:p>
          <a:p>
            <a:pPr marL="628650" lvl="1" indent="-171450">
              <a:buFont typeface="Arial" panose="020B0604020202020204" pitchFamily="34" charset="0"/>
              <a:buChar char="•"/>
            </a:pPr>
            <a:r>
              <a:rPr lang="en-US" b="1" dirty="0"/>
              <a:t>git commit -m "Changes from Bob"</a:t>
            </a:r>
          </a:p>
          <a:p>
            <a:pPr marL="171450" lvl="0" indent="-171450">
              <a:buFont typeface="Arial" panose="020B0604020202020204" pitchFamily="34" charset="0"/>
              <a:buChar char="•"/>
            </a:pPr>
            <a:r>
              <a:rPr lang="en-US" b="0" dirty="0"/>
              <a:t>Now Alice sends her changes to GitHub:</a:t>
            </a:r>
          </a:p>
          <a:p>
            <a:pPr marL="628650" lvl="1" indent="-171450">
              <a:buFont typeface="Arial" panose="020B0604020202020204" pitchFamily="34" charset="0"/>
              <a:buChar char="•"/>
            </a:pPr>
            <a:r>
              <a:rPr lang="en-US" b="1" dirty="0"/>
              <a:t>git push</a:t>
            </a:r>
          </a:p>
          <a:p>
            <a:pPr marL="628650" lvl="1" indent="-171450">
              <a:buFont typeface="Arial" panose="020B0604020202020204" pitchFamily="34" charset="0"/>
              <a:buChar char="•"/>
            </a:pPr>
            <a:r>
              <a:rPr lang="en-US" b="0" dirty="0"/>
              <a:t>The changes are successfully stored at GitHub.</a:t>
            </a:r>
          </a:p>
          <a:p>
            <a:pPr marL="171450" lvl="0" indent="-171450">
              <a:buFont typeface="Arial" panose="020B0604020202020204" pitchFamily="34" charset="0"/>
              <a:buChar char="•"/>
            </a:pPr>
            <a:r>
              <a:rPr lang="en-US" b="0" dirty="0"/>
              <a:t>Now Bob tries to send his changes to GitHub:</a:t>
            </a:r>
          </a:p>
          <a:p>
            <a:pPr marL="628650" lvl="1" indent="-171450">
              <a:buFont typeface="Arial" panose="020B0604020202020204" pitchFamily="34" charset="0"/>
              <a:buChar char="•"/>
            </a:pPr>
            <a:r>
              <a:rPr lang="en-US" b="1" dirty="0"/>
              <a:t>git push</a:t>
            </a:r>
          </a:p>
          <a:p>
            <a:pPr marL="628650" lvl="1" indent="-171450">
              <a:buFont typeface="Arial" panose="020B0604020202020204" pitchFamily="34" charset="0"/>
              <a:buChar char="•"/>
            </a:pPr>
            <a:r>
              <a:rPr lang="en-US" b="0" dirty="0"/>
              <a:t>The operation will be </a:t>
            </a:r>
            <a:r>
              <a:rPr lang="en-US" b="1" dirty="0"/>
              <a:t>rejected</a:t>
            </a:r>
            <a:r>
              <a:rPr lang="en-US" b="0" dirty="0"/>
              <a:t> due to "</a:t>
            </a:r>
            <a:r>
              <a:rPr lang="en-US" b="1" dirty="0"/>
              <a:t>conflicting changes</a:t>
            </a:r>
            <a:r>
              <a:rPr lang="en-US" b="0" dirty="0"/>
              <a:t>".</a:t>
            </a:r>
          </a:p>
          <a:p>
            <a:pPr marL="171450" lvl="0" indent="-171450">
              <a:buFont typeface="Arial" panose="020B0604020202020204" pitchFamily="34" charset="0"/>
              <a:buChar char="•"/>
            </a:pPr>
            <a:r>
              <a:rPr lang="en-US" b="0" dirty="0"/>
              <a:t>Bob should merge the changes from Alice.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git pull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Automatic merge fails.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It says: "</a:t>
            </a:r>
            <a:r>
              <a:rPr lang="en-US" b="1" i="1" dirty="0"/>
              <a:t>Merge conflict in hello.txt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shall fix the conflict manually: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noProof="1"/>
              <a:t>mcedit hello.txt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1"/>
              <a:t>And we edit the file by hand.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Now we </a:t>
            </a:r>
            <a:r>
              <a:rPr lang="en-US" b="1" dirty="0"/>
              <a:t>commit the changes </a:t>
            </a:r>
            <a:r>
              <a:rPr lang="en-US" b="0" dirty="0"/>
              <a:t>made to merge the conflicting files:</a:t>
            </a:r>
          </a:p>
          <a:p>
            <a:pPr marL="628650" lvl="1" indent="-171450">
              <a:buFont typeface="Arial" panose="020B0604020202020204" pitchFamily="34" charset="0"/>
              <a:buChar char="•"/>
            </a:pPr>
            <a:r>
              <a:rPr lang="en-US" b="1" dirty="0"/>
              <a:t>git add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git commit -m "Bob merges his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Finally, Bob will be able to push his changes successfully:</a:t>
            </a:r>
          </a:p>
          <a:p>
            <a:pPr marL="628650" lvl="1" indent="-171450">
              <a:buFont typeface="Arial" panose="020B0604020202020204" pitchFamily="34" charset="0"/>
              <a:buChar char="•"/>
            </a:pPr>
            <a:r>
              <a:rPr lang="en-US" b="1" dirty="0"/>
              <a:t>git push</a:t>
            </a:r>
          </a:p>
          <a:p>
            <a:pPr marL="171450" lvl="0" indent="-171450">
              <a:buFont typeface="Arial" panose="020B0604020202020204" pitchFamily="34" charset="0"/>
              <a:buChar char="•"/>
            </a:pPr>
            <a:r>
              <a:rPr lang="en-US" b="0" dirty="0"/>
              <a:t>We can see the changes at the GitHub web site.</a:t>
            </a:r>
          </a:p>
          <a:p>
            <a:pPr marL="628650" lvl="1" indent="-171450">
              <a:buFont typeface="Arial" panose="020B0604020202020204" pitchFamily="34" charset="0"/>
              <a:buChar char="•"/>
            </a:pPr>
            <a:r>
              <a:rPr lang="en-US" b="0" dirty="0"/>
              <a:t>We can also </a:t>
            </a:r>
            <a:r>
              <a:rPr lang="en-US" b="1" dirty="0"/>
              <a:t>see the commits</a:t>
            </a:r>
            <a:r>
              <a:rPr lang="en-US" b="0" dirty="0"/>
              <a:t> in the commit log.</a:t>
            </a:r>
          </a:p>
          <a:p>
            <a:pPr marL="628650" lvl="1" indent="-171450">
              <a:buFont typeface="Arial" panose="020B0604020202020204" pitchFamily="34" charset="0"/>
              <a:buChar char="•"/>
            </a:pPr>
            <a:r>
              <a:rPr lang="en-US" b="0" dirty="0"/>
              <a:t>We can see the last 3 commits: "Changes from Alice", "Changes from Bob" and "Bob merges his changes".</a:t>
            </a:r>
            <a:endParaRPr lang="en-US" b="1" dirty="0"/>
          </a:p>
          <a:p>
            <a:pPr marL="0" lvl="0" indent="0">
              <a:buFont typeface="Arial" panose="020B0604020202020204" pitchFamily="34" charset="0"/>
              <a:buNone/>
            </a:pPr>
            <a:r>
              <a:rPr lang="en-US" b="0" dirty="0"/>
              <a:t>Looks too complex?</a:t>
            </a:r>
          </a:p>
          <a:p>
            <a:pPr marL="171450" lvl="0" indent="-171450">
              <a:buFont typeface="Arial" panose="020B0604020202020204" pitchFamily="34" charset="0"/>
              <a:buChar char="•"/>
            </a:pPr>
            <a:r>
              <a:rPr lang="en-US" b="0" dirty="0"/>
              <a:t>It is not so complex like it looks.</a:t>
            </a:r>
          </a:p>
          <a:p>
            <a:pPr marL="171450" lvl="0" indent="-171450">
              <a:buFont typeface="Arial" panose="020B0604020202020204" pitchFamily="34" charset="0"/>
              <a:buChar char="•"/>
            </a:pPr>
            <a:r>
              <a:rPr lang="en-US" b="1" dirty="0"/>
              <a:t>Focus on the concepts </a:t>
            </a:r>
            <a:r>
              <a:rPr lang="en-US" b="0" dirty="0"/>
              <a:t>here:</a:t>
            </a:r>
          </a:p>
          <a:p>
            <a:pPr marL="628650" lvl="1" indent="-171450">
              <a:buFont typeface="Arial" panose="020B0604020202020204" pitchFamily="34" charset="0"/>
              <a:buChar char="•"/>
            </a:pPr>
            <a:r>
              <a:rPr lang="en-US" b="0" dirty="0"/>
              <a:t>Git allows developers to work concurrently on the same project and to </a:t>
            </a:r>
            <a:r>
              <a:rPr lang="en-US" b="1" dirty="0"/>
              <a:t>merge concurrent changes</a:t>
            </a:r>
            <a:r>
              <a:rPr lang="en-US" b="0" dirty="0"/>
              <a:t>.</a:t>
            </a:r>
          </a:p>
          <a:p>
            <a:pPr marL="171450" lvl="0" indent="-171450">
              <a:buFont typeface="Arial" panose="020B0604020202020204" pitchFamily="34" charset="0"/>
              <a:buChar char="•"/>
            </a:pPr>
            <a:r>
              <a:rPr lang="en-US" b="0" dirty="0"/>
              <a:t>How exactly we handle concurrent changes with Git, </a:t>
            </a:r>
            <a:r>
              <a:rPr lang="en-US" b="1" dirty="0"/>
              <a:t>we shall learn </a:t>
            </a:r>
            <a:r>
              <a:rPr lang="en-US" b="0" dirty="0"/>
              <a:t>in the upcoming courses and lessons </a:t>
            </a:r>
            <a:r>
              <a:rPr lang="en-US" b="1" dirty="0"/>
              <a:t>at SoftUni</a:t>
            </a:r>
            <a:r>
              <a:rPr lang="en-US" b="0" dirty="0"/>
              <a: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134</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4531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 and principles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a:t>
            </a:r>
            <a:r>
              <a:rPr lang="en-US" sz="1200" b="1" i="0" kern="1200" dirty="0">
                <a:solidFill>
                  <a:schemeClr val="tx1"/>
                </a:solidFill>
                <a:effectLst/>
                <a:latin typeface="+mn-lt"/>
                <a:ea typeface="+mn-ea"/>
                <a:cs typeface="+mn-cs"/>
              </a:rPr>
              <a:t>the skills that we will mention in this lesson </a:t>
            </a:r>
            <a:r>
              <a:rPr lang="en-US" sz="1200" b="0" i="0" kern="1200" dirty="0">
                <a:solidFill>
                  <a:schemeClr val="tx1"/>
                </a:solidFill>
                <a:effectLst/>
                <a:latin typeface="+mn-lt"/>
                <a:ea typeface="+mn-ea"/>
                <a:cs typeface="+mn-cs"/>
              </a:rPr>
              <a:t>and that developers are learning for many years during their software engineering education and professional career.</a:t>
            </a:r>
          </a:p>
          <a:p>
            <a:pPr marL="171450" indent="-171450">
              <a:buFont typeface="Arial" panose="020B0604020202020204" pitchFamily="34" charset="0"/>
              <a:buChar cha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a:t>
            </a:r>
          </a:p>
          <a:p>
            <a:pPr marL="0" indent="0">
              <a:buFont typeface="Arial" panose="020B0604020202020204" pitchFamily="34" charset="0"/>
              <a:buNone/>
            </a:pPr>
            <a:r>
              <a:rPr lang="en-US" b="0" dirty="0"/>
              <a:t>Some of these knowledge areas and concepts are the following:</a:t>
            </a:r>
          </a:p>
          <a:p>
            <a:pPr marL="628650" lvl="1"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171450" lvl="0" indent="-171450">
              <a:buFont typeface="Arial" panose="020B0604020202020204" pitchFamily="34" charset="0"/>
              <a:buChar char="•"/>
            </a:pPr>
            <a:endParaRPr lang="en-US" sz="3000" dirty="0"/>
          </a:p>
          <a:p>
            <a:pPr marL="171450" lvl="0"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asynchronous programming </a:t>
            </a:r>
            <a:r>
              <a:rPr lang="en-US" sz="3000" dirty="0"/>
              <a:t>and concurrent execution, working with threads, background tasks, promises and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concepts behind the networking and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endParaRPr lang="en-US" b="0" dirty="0"/>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specialized training and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endParaRPr lang="en-US" b="0" dirty="0"/>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lvl="0"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These concepts are </a:t>
            </a:r>
            <a:r>
              <a:rPr lang="en-US" b="1" dirty="0"/>
              <a:t>highly stable over the time</a:t>
            </a:r>
            <a:r>
              <a:rPr lang="en-US" b="0" dirty="0"/>
              <a:t>: once learned, they don't change significantly for decades.</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3224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Project trackers </a:t>
            </a:r>
            <a:r>
              <a:rPr lang="en-US" dirty="0"/>
              <a:t>organize and track project tasks.</a:t>
            </a:r>
          </a:p>
          <a:p>
            <a:pPr marL="171450" indent="-171450">
              <a:buFont typeface="Arial" panose="020B0604020202020204" pitchFamily="34" charset="0"/>
              <a:buChar char="•"/>
            </a:pPr>
            <a:r>
              <a:rPr lang="en-US" b="1" dirty="0"/>
              <a:t>Tasks </a:t>
            </a:r>
            <a:r>
              <a:rPr lang="en-US" dirty="0"/>
              <a:t>may have description, sub-tasks, assigned people, deadline</a:t>
            </a:r>
          </a:p>
          <a:p>
            <a:pPr marL="171450" indent="-171450">
              <a:buFont typeface="Arial" panose="020B0604020202020204" pitchFamily="34" charset="0"/>
              <a:buChar char="•"/>
            </a:pPr>
            <a:r>
              <a:rPr lang="en-US" dirty="0"/>
              <a:t>and other details, such as comments, attachments and others.</a:t>
            </a:r>
          </a:p>
          <a:p>
            <a:r>
              <a:rPr lang="en-US" b="1" dirty="0"/>
              <a:t>Project trackers </a:t>
            </a:r>
            <a:r>
              <a:rPr lang="en-US" dirty="0"/>
              <a:t>are a simple tool to manage the project </a:t>
            </a:r>
            <a:r>
              <a:rPr lang="en-US" b="1" dirty="0"/>
              <a:t>schedule</a:t>
            </a:r>
            <a:endParaRPr lang="bg-BG" b="1" dirty="0"/>
          </a:p>
          <a:p>
            <a:pPr marL="171450" indent="-171450">
              <a:buFont typeface="Arial" panose="020B0604020202020204" pitchFamily="34" charset="0"/>
              <a:buChar char="•"/>
            </a:pPr>
            <a:r>
              <a:rPr lang="en-US" dirty="0"/>
              <a:t>and plan, arrange, assign, track and visualize project </a:t>
            </a:r>
            <a:r>
              <a:rPr lang="en-US" b="1" dirty="0"/>
              <a:t>tasks</a:t>
            </a:r>
            <a:r>
              <a:rPr lang="en-US" dirty="0"/>
              <a:t>.</a:t>
            </a:r>
          </a:p>
          <a:p>
            <a:pPr marL="0" indent="0">
              <a:buFont typeface="Arial" panose="020B0604020202020204" pitchFamily="34" charset="0"/>
              <a:buNone/>
            </a:pPr>
            <a:r>
              <a:rPr lang="en-US" b="1" dirty="0"/>
              <a:t>Project trackers </a:t>
            </a:r>
            <a:r>
              <a:rPr lang="en-US" dirty="0"/>
              <a:t>are important </a:t>
            </a:r>
            <a:r>
              <a:rPr lang="en-US" b="1" dirty="0"/>
              <a:t>concept </a:t>
            </a:r>
            <a:r>
              <a:rPr lang="en-US" dirty="0"/>
              <a:t>in software project management and in project management in general.</a:t>
            </a:r>
            <a:endParaRPr lang="bg-BG" dirty="0"/>
          </a:p>
          <a:p>
            <a:endParaRPr lang="en-US" dirty="0"/>
          </a:p>
          <a:p>
            <a:r>
              <a:rPr lang="en-US" b="0" dirty="0"/>
              <a:t>Most project trackers visualize and organize the work on the project as </a:t>
            </a:r>
            <a:r>
              <a:rPr lang="en-US" b="1" dirty="0"/>
              <a:t>Kanban boards</a:t>
            </a:r>
            <a:r>
              <a:rPr lang="en-US" dirty="0"/>
              <a:t>.</a:t>
            </a:r>
          </a:p>
          <a:p>
            <a:pPr marL="171450" indent="-171450">
              <a:buFont typeface="Arial" panose="020B0604020202020204" pitchFamily="34" charset="0"/>
              <a:buChar char="•"/>
            </a:pPr>
            <a:r>
              <a:rPr lang="en-US" b="0" i="0" dirty="0">
                <a:solidFill>
                  <a:srgbClr val="091E42"/>
                </a:solidFill>
                <a:effectLst/>
                <a:latin typeface="Charlie Text"/>
              </a:rPr>
              <a:t>A </a:t>
            </a:r>
            <a:r>
              <a:rPr lang="en-US" b="1" i="0" dirty="0">
                <a:solidFill>
                  <a:srgbClr val="091E42"/>
                </a:solidFill>
                <a:effectLst/>
                <a:latin typeface="Charlie Text"/>
              </a:rPr>
              <a:t>Kanban board </a:t>
            </a:r>
            <a:r>
              <a:rPr lang="en-US" b="0" i="0" dirty="0">
                <a:solidFill>
                  <a:srgbClr val="091E42"/>
                </a:solidFill>
                <a:effectLst/>
                <a:latin typeface="Charlie Text"/>
              </a:rPr>
              <a:t>is an agile project management tool, designed to help visualize work,</a:t>
            </a:r>
          </a:p>
          <a:p>
            <a:pPr marL="628650" lvl="1" indent="-171450">
              <a:buFont typeface="Arial" panose="020B0604020202020204" pitchFamily="34" charset="0"/>
              <a:buChar char="•"/>
            </a:pPr>
            <a:r>
              <a:rPr lang="en-US" b="0" i="0" dirty="0">
                <a:solidFill>
                  <a:srgbClr val="091E42"/>
                </a:solidFill>
                <a:effectLst/>
                <a:latin typeface="Charlie Text"/>
              </a:rPr>
              <a:t>limit </a:t>
            </a:r>
            <a:r>
              <a:rPr lang="en-US" b="0" i="0" noProof="1">
                <a:solidFill>
                  <a:srgbClr val="091E42"/>
                </a:solidFill>
                <a:effectLst/>
                <a:latin typeface="Charlie Text"/>
              </a:rPr>
              <a:t>work-in-progress, and </a:t>
            </a:r>
            <a:r>
              <a:rPr lang="en-US" b="0" i="0" dirty="0">
                <a:solidFill>
                  <a:srgbClr val="091E42"/>
                </a:solidFill>
                <a:effectLst/>
                <a:latin typeface="Charlie Text"/>
              </a:rPr>
              <a:t>maximize team's efficiency.</a:t>
            </a:r>
          </a:p>
          <a:p>
            <a:pPr marL="171450" lvl="0" indent="-171450">
              <a:buFont typeface="Arial" panose="020B0604020202020204" pitchFamily="34" charset="0"/>
              <a:buChar char="•"/>
            </a:pPr>
            <a:r>
              <a:rPr lang="en-US" b="0" i="0" dirty="0">
                <a:solidFill>
                  <a:srgbClr val="091E42"/>
                </a:solidFill>
                <a:effectLst/>
                <a:latin typeface="Charlie Text"/>
              </a:rPr>
              <a:t>Kanban boards use </a:t>
            </a:r>
            <a:r>
              <a:rPr lang="en-US" b="1" i="0" dirty="0">
                <a:solidFill>
                  <a:srgbClr val="091E42"/>
                </a:solidFill>
                <a:effectLst/>
                <a:latin typeface="Charlie Text"/>
              </a:rPr>
              <a:t>cards arranged in columns</a:t>
            </a:r>
            <a:r>
              <a:rPr lang="en-US" b="0" i="0" dirty="0">
                <a:solidFill>
                  <a:srgbClr val="091E42"/>
                </a:solidFill>
                <a:effectLst/>
                <a:latin typeface="Charlie Text"/>
              </a:rPr>
              <a:t>.</a:t>
            </a:r>
          </a:p>
          <a:p>
            <a:pPr marL="628650" lvl="1" indent="-171450">
              <a:buFont typeface="Arial" panose="020B0604020202020204" pitchFamily="34" charset="0"/>
              <a:buChar char="•"/>
            </a:pPr>
            <a:r>
              <a:rPr lang="en-US" b="0" i="0" dirty="0">
                <a:solidFill>
                  <a:srgbClr val="091E42"/>
                </a:solidFill>
                <a:effectLst/>
                <a:latin typeface="Charlie Text"/>
              </a:rPr>
              <a:t>Each </a:t>
            </a:r>
            <a:r>
              <a:rPr lang="en-US" b="1" i="0" dirty="0">
                <a:solidFill>
                  <a:srgbClr val="091E42"/>
                </a:solidFill>
                <a:effectLst/>
                <a:latin typeface="Charlie Text"/>
              </a:rPr>
              <a:t>card </a:t>
            </a:r>
            <a:r>
              <a:rPr lang="en-US" b="0" i="0" dirty="0">
                <a:solidFill>
                  <a:srgbClr val="091E42"/>
                </a:solidFill>
                <a:effectLst/>
                <a:latin typeface="Charlie Text"/>
              </a:rPr>
              <a:t>describes a </a:t>
            </a:r>
            <a:r>
              <a:rPr lang="en-US" b="1" i="0" dirty="0">
                <a:solidFill>
                  <a:srgbClr val="091E42"/>
                </a:solidFill>
                <a:effectLst/>
                <a:latin typeface="Charlie Text"/>
              </a:rPr>
              <a:t>task</a:t>
            </a:r>
            <a:r>
              <a:rPr lang="en-US" b="0" i="0" dirty="0">
                <a:solidFill>
                  <a:srgbClr val="091E42"/>
                </a:solidFill>
                <a:effectLst/>
                <a:latin typeface="Charlie Text"/>
              </a:rPr>
              <a:t> to be done or issue to be handled.</a:t>
            </a:r>
          </a:p>
          <a:p>
            <a:pPr marL="0" lvl="0" indent="0">
              <a:buFont typeface="Arial" panose="020B0604020202020204" pitchFamily="34" charset="0"/>
              <a:buNone/>
            </a:pPr>
            <a:endParaRPr lang="en-US" b="0" i="0" dirty="0">
              <a:solidFill>
                <a:srgbClr val="091E42"/>
              </a:solidFill>
              <a:effectLst/>
              <a:latin typeface="Charlie Text"/>
            </a:endParaRPr>
          </a:p>
          <a:p>
            <a:pPr marL="0" lvl="0" indent="0">
              <a:buFont typeface="Arial" panose="020B0604020202020204" pitchFamily="34" charset="0"/>
              <a:buNone/>
            </a:pPr>
            <a:r>
              <a:rPr lang="en-US" dirty="0"/>
              <a:t>Typical </a:t>
            </a:r>
            <a:r>
              <a:rPr lang="en-US" b="1" dirty="0"/>
              <a:t>columns </a:t>
            </a:r>
            <a:r>
              <a:rPr lang="en-US" dirty="0"/>
              <a:t>on the Kanban board are: "</a:t>
            </a:r>
            <a:r>
              <a:rPr lang="en-US" b="1" dirty="0"/>
              <a:t>Backlog</a:t>
            </a:r>
            <a:r>
              <a:rPr lang="en-US" dirty="0"/>
              <a:t>", "</a:t>
            </a:r>
            <a:r>
              <a:rPr lang="en-US" b="1" dirty="0"/>
              <a:t>In Progress</a:t>
            </a:r>
            <a:r>
              <a:rPr lang="en-US" dirty="0"/>
              <a:t>" and "</a:t>
            </a:r>
            <a:r>
              <a:rPr lang="en-US" b="1" dirty="0"/>
              <a:t>Done</a:t>
            </a:r>
            <a:r>
              <a:rPr lang="en-US" dirty="0"/>
              <a:t>".</a:t>
            </a:r>
            <a:endParaRPr lang="bg-BG" dirty="0"/>
          </a:p>
          <a:p>
            <a:pPr marL="171450" lvl="0" indent="-171450">
              <a:buFont typeface="Arial" panose="020B0604020202020204" pitchFamily="34" charset="0"/>
              <a:buChar char="•"/>
            </a:pPr>
            <a:r>
              <a:rPr lang="en-US" dirty="0"/>
              <a:t>The "</a:t>
            </a:r>
            <a:r>
              <a:rPr lang="en-US" b="1" dirty="0"/>
              <a:t>Backlog</a:t>
            </a:r>
            <a:r>
              <a:rPr lang="en-US" dirty="0"/>
              <a:t>" column holds the queue of tasks, which are </a:t>
            </a:r>
            <a:r>
              <a:rPr lang="en-US" b="1" dirty="0"/>
              <a:t>waiting to be done</a:t>
            </a:r>
            <a:r>
              <a:rPr lang="en-US" dirty="0"/>
              <a:t>.</a:t>
            </a:r>
          </a:p>
          <a:p>
            <a:pPr marL="628650" lvl="1" indent="-171450">
              <a:buFont typeface="Arial" panose="020B0604020202020204" pitchFamily="34" charset="0"/>
              <a:buChar char="•"/>
            </a:pPr>
            <a:r>
              <a:rPr lang="en-US" dirty="0"/>
              <a:t>Usually the tasks, staying </a:t>
            </a:r>
            <a:r>
              <a:rPr lang="en-US" b="1" dirty="0"/>
              <a:t>upper</a:t>
            </a:r>
            <a:r>
              <a:rPr lang="en-US" dirty="0"/>
              <a:t> in the backlog have </a:t>
            </a:r>
            <a:r>
              <a:rPr lang="en-US" b="1" dirty="0"/>
              <a:t>higher priority</a:t>
            </a:r>
            <a:r>
              <a:rPr lang="en-US" dirty="0"/>
              <a:t>.</a:t>
            </a:r>
          </a:p>
          <a:p>
            <a:pPr marL="171450" lvl="0" indent="-171450">
              <a:buFont typeface="Arial" panose="020B0604020202020204" pitchFamily="34" charset="0"/>
              <a:buChar char="•"/>
            </a:pPr>
            <a:r>
              <a:rPr lang="en-US" dirty="0"/>
              <a:t>The "</a:t>
            </a:r>
            <a:r>
              <a:rPr lang="en-US" b="1" dirty="0"/>
              <a:t>In Progress</a:t>
            </a:r>
            <a:r>
              <a:rPr lang="en-US" dirty="0"/>
              <a:t>" column holds the tasks, which are currently taken by the team.</a:t>
            </a:r>
          </a:p>
          <a:p>
            <a:pPr marL="628650" lvl="1" indent="-171450">
              <a:buFont typeface="Arial" panose="020B0604020202020204" pitchFamily="34" charset="0"/>
              <a:buChar char="•"/>
            </a:pPr>
            <a:r>
              <a:rPr lang="en-US" dirty="0"/>
              <a:t>These tasks should not exceed the capacity of the team.</a:t>
            </a:r>
          </a:p>
          <a:p>
            <a:pPr marL="171450" lvl="0" indent="-171450">
              <a:buFont typeface="Arial" panose="020B0604020202020204" pitchFamily="34" charset="0"/>
              <a:buChar char="•"/>
            </a:pPr>
            <a:r>
              <a:rPr lang="en-US" dirty="0"/>
              <a:t>The "</a:t>
            </a:r>
            <a:r>
              <a:rPr lang="en-US" b="1" dirty="0"/>
              <a:t>Done</a:t>
            </a:r>
            <a:r>
              <a:rPr lang="en-US" dirty="0"/>
              <a:t>" column holds the </a:t>
            </a:r>
            <a:r>
              <a:rPr lang="en-US" b="1" dirty="0"/>
              <a:t>completed tasks</a:t>
            </a:r>
            <a:r>
              <a:rPr lang="en-US" dirty="0"/>
              <a:t>.</a:t>
            </a:r>
          </a:p>
          <a:p>
            <a:pPr marL="171450" lvl="0" indent="-171450">
              <a:buFont typeface="Arial" panose="020B0604020202020204" pitchFamily="34" charset="0"/>
              <a:buChar char="•"/>
            </a:pPr>
            <a:r>
              <a:rPr lang="en-US" dirty="0"/>
              <a:t>Team members take tasks from the </a:t>
            </a:r>
            <a:r>
              <a:rPr lang="en-US" b="1" dirty="0"/>
              <a:t>Backlog</a:t>
            </a:r>
            <a:r>
              <a:rPr lang="en-US" dirty="0"/>
              <a:t>, </a:t>
            </a:r>
          </a:p>
          <a:p>
            <a:pPr marL="628650" lvl="1" indent="-171450">
              <a:buFont typeface="Arial" panose="020B0604020202020204" pitchFamily="34" charset="0"/>
              <a:buChar char="•"/>
            </a:pPr>
            <a:r>
              <a:rPr lang="en-US" dirty="0"/>
              <a:t>move them in the "</a:t>
            </a:r>
            <a:r>
              <a:rPr lang="en-US" b="1" dirty="0"/>
              <a:t>In Progress</a:t>
            </a:r>
            <a:r>
              <a:rPr lang="en-US" dirty="0"/>
              <a:t>" column,</a:t>
            </a:r>
          </a:p>
          <a:p>
            <a:pPr marL="628650" lvl="1" indent="-171450">
              <a:buFont typeface="Arial" panose="020B0604020202020204" pitchFamily="34" charset="0"/>
              <a:buChar char="•"/>
            </a:pPr>
            <a:r>
              <a:rPr lang="en-US" b="1" dirty="0"/>
              <a:t>work on them </a:t>
            </a:r>
            <a:r>
              <a:rPr lang="en-US" dirty="0"/>
              <a:t>and when a task is completed,</a:t>
            </a:r>
          </a:p>
          <a:p>
            <a:pPr marL="628650" lvl="1" indent="-171450">
              <a:buFont typeface="Arial" panose="020B0604020202020204" pitchFamily="34" charset="0"/>
              <a:buChar char="•"/>
            </a:pPr>
            <a:r>
              <a:rPr lang="en-US" dirty="0"/>
              <a:t>it is moved to the "</a:t>
            </a:r>
            <a:r>
              <a:rPr lang="en-US" b="1" dirty="0"/>
              <a:t>Done</a:t>
            </a:r>
            <a:r>
              <a:rPr lang="en-US" dirty="0"/>
              <a:t>" column.</a:t>
            </a:r>
          </a:p>
          <a:p>
            <a:pPr marL="171450" lvl="0" indent="-171450">
              <a:buFont typeface="Arial" panose="020B0604020202020204" pitchFamily="34" charset="0"/>
              <a:buChar char="•"/>
            </a:pPr>
            <a:r>
              <a:rPr lang="en-US" dirty="0"/>
              <a:t>Then the </a:t>
            </a:r>
            <a:r>
              <a:rPr lang="en-US" b="1" dirty="0"/>
              <a:t>next task</a:t>
            </a:r>
            <a:r>
              <a:rPr lang="en-US" dirty="0"/>
              <a:t> is taken.</a:t>
            </a:r>
          </a:p>
          <a:p>
            <a:pPr marL="171450" lvl="0" indent="-171450">
              <a:buFont typeface="Arial" panose="020B0604020202020204" pitchFamily="34" charset="0"/>
              <a:buChar char="•"/>
            </a:pPr>
            <a:r>
              <a:rPr lang="en-US" dirty="0"/>
              <a:t>The  tasks move from left to right over the time.</a:t>
            </a:r>
          </a:p>
          <a:p>
            <a:pPr marL="628650" lvl="1" indent="-171450">
              <a:buFont typeface="Arial" panose="020B0604020202020204" pitchFamily="34" charset="0"/>
              <a:buChar char="•"/>
            </a:pPr>
            <a:r>
              <a:rPr lang="en-US" dirty="0"/>
              <a:t>The current project progress is always clearly visible on the Kanban board.</a:t>
            </a:r>
          </a:p>
          <a:p>
            <a:pPr marL="171450" lvl="0" indent="-171450">
              <a:buFont typeface="Arial" panose="020B0604020202020204" pitchFamily="34" charset="0"/>
              <a:buChar char="•"/>
            </a:pPr>
            <a:r>
              <a:rPr lang="en-US" dirty="0"/>
              <a:t>On a daily or weekly basis the </a:t>
            </a:r>
            <a:r>
              <a:rPr lang="en-US" b="1" dirty="0"/>
              <a:t>project manager checks the project progress</a:t>
            </a:r>
            <a:r>
              <a:rPr lang="en-US" dirty="0"/>
              <a:t>,</a:t>
            </a:r>
          </a:p>
          <a:p>
            <a:pPr marL="628650" lvl="1" indent="-171450">
              <a:buFont typeface="Arial" panose="020B0604020202020204" pitchFamily="34" charset="0"/>
              <a:buChar char="•"/>
            </a:pPr>
            <a:r>
              <a:rPr lang="en-US" b="1" dirty="0"/>
              <a:t>discusses </a:t>
            </a:r>
            <a:r>
              <a:rPr lang="en-US" dirty="0"/>
              <a:t>the tasks and their priorities with the team,</a:t>
            </a:r>
          </a:p>
          <a:p>
            <a:pPr marL="628650" lvl="1" indent="-171450">
              <a:buFont typeface="Arial" panose="020B0604020202020204" pitchFamily="34" charset="0"/>
              <a:buChar char="•"/>
            </a:pPr>
            <a:r>
              <a:rPr lang="en-US" b="0" dirty="0"/>
              <a:t>and </a:t>
            </a:r>
            <a:r>
              <a:rPr lang="en-US" b="1" dirty="0"/>
              <a:t>rearranges the order </a:t>
            </a:r>
            <a:r>
              <a:rPr lang="en-US" b="0" dirty="0"/>
              <a:t>of the tasks in the Backlog</a:t>
            </a:r>
            <a:r>
              <a:rPr lang="en-US" dirty="0"/>
              <a:t>.</a:t>
            </a:r>
          </a:p>
          <a:p>
            <a:pPr marL="171450" lvl="0" indent="-171450">
              <a:buFont typeface="Arial" panose="020B0604020202020204" pitchFamily="34" charset="0"/>
              <a:buChar char="•"/>
            </a:pPr>
            <a:r>
              <a:rPr lang="en-US" dirty="0"/>
              <a:t>This process is "</a:t>
            </a:r>
            <a:r>
              <a:rPr lang="en-US" b="1" dirty="0"/>
              <a:t>agile</a:t>
            </a:r>
            <a:r>
              <a:rPr lang="en-US" dirty="0"/>
              <a:t>". Tasks and their </a:t>
            </a:r>
            <a:r>
              <a:rPr lang="en-US" b="1" dirty="0"/>
              <a:t>priorities change regularly</a:t>
            </a:r>
            <a:r>
              <a:rPr lang="en-US" dirty="0"/>
              <a:t>,</a:t>
            </a:r>
          </a:p>
          <a:p>
            <a:pPr marL="628650" lvl="1" indent="-171450">
              <a:buFont typeface="Arial" panose="020B0604020202020204" pitchFamily="34" charset="0"/>
              <a:buChar char="•"/>
            </a:pPr>
            <a:r>
              <a:rPr lang="en-US" dirty="0"/>
              <a:t>but the project team always knows the project progress,</a:t>
            </a:r>
          </a:p>
          <a:p>
            <a:pPr marL="628650" lvl="1" indent="-171450">
              <a:buFont typeface="Arial" panose="020B0604020202020204" pitchFamily="34" charset="0"/>
              <a:buChar char="•"/>
            </a:pPr>
            <a:r>
              <a:rPr lang="en-US" dirty="0"/>
              <a:t>and which task to take next, according to the priorities</a:t>
            </a:r>
            <a:br>
              <a:rPr lang="en-US" dirty="0"/>
            </a:br>
            <a:r>
              <a:rPr lang="en-US" dirty="0"/>
              <a:t>(the order of the tasks in the Backlog).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Examples of project tracking software </a:t>
            </a:r>
            <a:r>
              <a:rPr lang="en-US" dirty="0"/>
              <a:t>in the "Kanban board" style are the following products:</a:t>
            </a:r>
          </a:p>
          <a:p>
            <a:pPr marL="171450" lvl="0" indent="-171450">
              <a:buFont typeface="Arial" panose="020B0604020202020204" pitchFamily="34" charset="0"/>
              <a:buChar char="•"/>
            </a:pPr>
            <a:r>
              <a:rPr lang="en-US" b="1" dirty="0"/>
              <a:t>Trello </a:t>
            </a:r>
            <a:r>
              <a:rPr lang="en-US" dirty="0"/>
              <a:t>– a nice project tracker with </a:t>
            </a:r>
            <a:r>
              <a:rPr lang="en-US" b="1" dirty="0"/>
              <a:t>pleasant UI</a:t>
            </a:r>
            <a:r>
              <a:rPr lang="en-US" dirty="0"/>
              <a:t>. It has a </a:t>
            </a:r>
            <a:r>
              <a:rPr lang="en-US" b="1" dirty="0"/>
              <a:t>free</a:t>
            </a:r>
            <a:r>
              <a:rPr lang="en-US" dirty="0"/>
              <a:t> version.</a:t>
            </a:r>
          </a:p>
          <a:p>
            <a:pPr marL="171450" lvl="0" indent="-171450">
              <a:buFont typeface="Arial" panose="020B0604020202020204" pitchFamily="34" charset="0"/>
              <a:buChar char="•"/>
            </a:pPr>
            <a:r>
              <a:rPr lang="en-US" b="1" dirty="0"/>
              <a:t>GitHub Projects</a:t>
            </a:r>
            <a:r>
              <a:rPr lang="en-US" dirty="0"/>
              <a:t> – a project tracker built in GitHub. It is not much popular, because its UX is not good.</a:t>
            </a:r>
          </a:p>
          <a:p>
            <a:pPr marL="171450" lvl="0" indent="-171450">
              <a:buFont typeface="Arial" panose="020B0604020202020204" pitchFamily="34" charset="0"/>
              <a:buChar char="•"/>
            </a:pPr>
            <a:r>
              <a:rPr lang="en-US" b="1" dirty="0"/>
              <a:t>Office 365 Planner </a:t>
            </a:r>
            <a:r>
              <a:rPr lang="en-US" dirty="0"/>
              <a:t>– a project planner from Microsoft, part of Office 365.</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47912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b="1" dirty="0"/>
              <a:t>see in practice </a:t>
            </a:r>
            <a:r>
              <a:rPr lang="en-US" dirty="0"/>
              <a:t>the concept of "</a:t>
            </a:r>
            <a:r>
              <a:rPr lang="en-US" b="1" dirty="0"/>
              <a:t>project trackers</a:t>
            </a:r>
            <a:r>
              <a:rPr lang="en-US" dirty="0"/>
              <a:t>" and "</a:t>
            </a:r>
            <a:r>
              <a:rPr lang="en-US" b="1" dirty="0"/>
              <a:t>Kanban boards</a:t>
            </a:r>
            <a:r>
              <a:rPr lang="en-US" dirty="0"/>
              <a:t>".</a:t>
            </a:r>
          </a:p>
          <a:p>
            <a:pPr marL="171450" indent="-171450">
              <a:buFont typeface="Arial" panose="020B0604020202020204" pitchFamily="34" charset="0"/>
              <a:buChar char="•"/>
            </a:pPr>
            <a:r>
              <a:rPr lang="en-US" dirty="0"/>
              <a:t>At the link above we have a project tracker in </a:t>
            </a:r>
            <a:r>
              <a:rPr lang="en-US" b="1" dirty="0"/>
              <a:t>Trello</a:t>
            </a:r>
            <a:r>
              <a:rPr lang="en-US" dirty="0"/>
              <a:t>.</a:t>
            </a:r>
          </a:p>
          <a:p>
            <a:pPr marL="171450" indent="-171450">
              <a:buFont typeface="Arial" panose="020B0604020202020204" pitchFamily="34" charset="0"/>
              <a:buChar char="•"/>
            </a:pPr>
            <a:r>
              <a:rPr lang="en-US" dirty="0"/>
              <a:t>This is the </a:t>
            </a:r>
            <a:r>
              <a:rPr lang="en-US" b="1" dirty="0"/>
              <a:t>project plan for a simple Web site</a:t>
            </a:r>
            <a:r>
              <a:rPr lang="en-US" dirty="0"/>
              <a:t>, which consists of several pages:</a:t>
            </a:r>
          </a:p>
          <a:p>
            <a:pPr marL="628650" lvl="1" indent="-171450">
              <a:buFont typeface="Arial" panose="020B0604020202020204" pitchFamily="34" charset="0"/>
              <a:buChar char="•"/>
            </a:pPr>
            <a:r>
              <a:rPr lang="en-US" dirty="0"/>
              <a:t>Home, About, Services, Portfolio, Career and Contacts.</a:t>
            </a:r>
          </a:p>
          <a:p>
            <a:pPr marL="171450" lvl="0" indent="-171450">
              <a:buFont typeface="Arial" panose="020B0604020202020204" pitchFamily="34" charset="0"/>
              <a:buChar char="•"/>
            </a:pPr>
            <a:r>
              <a:rPr lang="en-US" dirty="0"/>
              <a:t>The </a:t>
            </a:r>
            <a:r>
              <a:rPr lang="en-US" b="1" dirty="0"/>
              <a:t>project plan </a:t>
            </a:r>
            <a:r>
              <a:rPr lang="en-US" dirty="0"/>
              <a:t>visualizes all the tasks of the project.</a:t>
            </a:r>
          </a:p>
          <a:p>
            <a:pPr marL="171450" lvl="0" indent="-171450">
              <a:buFont typeface="Arial" panose="020B0604020202020204" pitchFamily="34" charset="0"/>
              <a:buChar char="•"/>
            </a:pPr>
            <a:r>
              <a:rPr lang="en-US" dirty="0"/>
              <a:t>The "</a:t>
            </a:r>
            <a:r>
              <a:rPr lang="en-US" b="1" dirty="0"/>
              <a:t>Backlog</a:t>
            </a:r>
            <a:r>
              <a:rPr lang="en-US" b="0" dirty="0"/>
              <a:t>" list </a:t>
            </a:r>
            <a:r>
              <a:rPr lang="en-US" dirty="0"/>
              <a:t>shows the waiting tasks, which are not yet started.</a:t>
            </a:r>
          </a:p>
          <a:p>
            <a:pPr marL="171450" lvl="0" indent="-171450">
              <a:buFont typeface="Arial" panose="020B0604020202020204" pitchFamily="34" charset="0"/>
              <a:buChar char="•"/>
            </a:pPr>
            <a:r>
              <a:rPr lang="en-US" dirty="0"/>
              <a:t>The "</a:t>
            </a:r>
            <a:r>
              <a:rPr lang="en-US" b="1" dirty="0"/>
              <a:t>In Progress</a:t>
            </a:r>
            <a:r>
              <a:rPr lang="en-US" dirty="0"/>
              <a:t>" list shows the tasks which are taken, and someone works on them.</a:t>
            </a:r>
          </a:p>
          <a:p>
            <a:pPr marL="171450" lvl="0" indent="-171450">
              <a:buFont typeface="Arial" panose="020B0604020202020204" pitchFamily="34" charset="0"/>
              <a:buChar char="•"/>
            </a:pPr>
            <a:r>
              <a:rPr lang="en-US" dirty="0"/>
              <a:t>The "</a:t>
            </a:r>
            <a:r>
              <a:rPr lang="en-US" b="1" dirty="0"/>
              <a:t>Done</a:t>
            </a:r>
            <a:r>
              <a:rPr lang="en-US" dirty="0"/>
              <a:t>" list shows the completed tasks.</a:t>
            </a:r>
          </a:p>
          <a:p>
            <a:pPr marL="171450" lvl="0" indent="-171450">
              <a:buFont typeface="Arial" panose="020B0604020202020204" pitchFamily="34" charset="0"/>
              <a:buChar char="•"/>
            </a:pPr>
            <a:r>
              <a:rPr lang="en-US" dirty="0"/>
              <a:t>We can </a:t>
            </a:r>
            <a:r>
              <a:rPr lang="en-US" b="1" dirty="0"/>
              <a:t>move </a:t>
            </a:r>
            <a:r>
              <a:rPr lang="en-US" b="0" dirty="0"/>
              <a:t>tasks</a:t>
            </a:r>
            <a:r>
              <a:rPr lang="en-US" b="1" dirty="0"/>
              <a:t> </a:t>
            </a:r>
            <a:r>
              <a:rPr lang="en-US" dirty="0"/>
              <a:t>from one column to another,</a:t>
            </a:r>
          </a:p>
          <a:p>
            <a:pPr marL="628650" lvl="1" indent="-171450">
              <a:buFont typeface="Arial" panose="020B0604020202020204" pitchFamily="34" charset="0"/>
              <a:buChar char="•"/>
            </a:pPr>
            <a:r>
              <a:rPr lang="en-US" b="1" dirty="0"/>
              <a:t>rearrange </a:t>
            </a:r>
            <a:r>
              <a:rPr lang="en-US" b="0" dirty="0"/>
              <a:t>tasks</a:t>
            </a:r>
            <a:r>
              <a:rPr lang="en-US" dirty="0"/>
              <a:t>, </a:t>
            </a:r>
            <a:r>
              <a:rPr lang="en-US" b="1" dirty="0"/>
              <a:t>assign</a:t>
            </a:r>
            <a:r>
              <a:rPr lang="en-US" dirty="0"/>
              <a:t> team members for each task,</a:t>
            </a:r>
          </a:p>
          <a:p>
            <a:pPr marL="628650" lvl="1" indent="-171450">
              <a:buFont typeface="Arial" panose="020B0604020202020204" pitchFamily="34" charset="0"/>
              <a:buChar char="•"/>
            </a:pPr>
            <a:r>
              <a:rPr lang="en-US" dirty="0"/>
              <a:t>and </a:t>
            </a:r>
            <a:r>
              <a:rPr lang="en-US" b="1" dirty="0"/>
              <a:t>add</a:t>
            </a:r>
            <a:r>
              <a:rPr lang="en-US" dirty="0"/>
              <a:t>, </a:t>
            </a:r>
            <a:r>
              <a:rPr lang="en-US" b="1" dirty="0"/>
              <a:t>edit</a:t>
            </a:r>
            <a:r>
              <a:rPr lang="en-US" dirty="0"/>
              <a:t> and </a:t>
            </a:r>
            <a:r>
              <a:rPr lang="en-US" b="1" dirty="0"/>
              <a:t>delete</a:t>
            </a:r>
            <a:r>
              <a:rPr lang="en-US" dirty="0"/>
              <a:t> tasks.</a:t>
            </a:r>
          </a:p>
          <a:p>
            <a:pPr marL="171450" lvl="0" indent="-171450">
              <a:buFont typeface="Arial" panose="020B0604020202020204" pitchFamily="34" charset="0"/>
              <a:buChar char="•"/>
            </a:pPr>
            <a:r>
              <a:rPr lang="en-US" b="1" dirty="0"/>
              <a:t>Simple, but efficient tool</a:t>
            </a:r>
            <a:r>
              <a:rPr lang="en-US" dirty="0"/>
              <a:t> to organize the work in a team.</a:t>
            </a:r>
          </a:p>
          <a:p>
            <a:pPr marL="628650" lvl="1" indent="-171450">
              <a:buFont typeface="Arial" panose="020B0604020202020204" pitchFamily="34" charset="0"/>
              <a:buChar char="•"/>
            </a:pPr>
            <a:r>
              <a:rPr lang="en-US" dirty="0"/>
              <a:t>You should try it!</a:t>
            </a:r>
          </a:p>
          <a:p>
            <a:pPr marL="171450" lvl="0" indent="-171450">
              <a:buFont typeface="Arial" panose="020B0604020202020204" pitchFamily="34" charset="0"/>
              <a:buChar char="•"/>
            </a:pPr>
            <a:r>
              <a:rPr lang="en-US" dirty="0"/>
              <a:t>I hope you </a:t>
            </a:r>
            <a:r>
              <a:rPr lang="en-US" b="1" dirty="0"/>
              <a:t>understand the concepts</a:t>
            </a:r>
            <a:r>
              <a:rPr lang="en-US" dirty="0"/>
              <a:t> here:</a:t>
            </a:r>
          </a:p>
          <a:p>
            <a:pPr marL="628650" lvl="1" indent="-171450">
              <a:buFont typeface="Arial" panose="020B0604020202020204" pitchFamily="34" charset="0"/>
              <a:buChar char="•"/>
            </a:pPr>
            <a:r>
              <a:rPr lang="en-US" b="1" dirty="0"/>
              <a:t>Project trackers </a:t>
            </a:r>
            <a:r>
              <a:rPr lang="en-US" dirty="0"/>
              <a:t>are great tool to organize, track and manage the work on a project in a team.</a:t>
            </a:r>
          </a:p>
          <a:p>
            <a:pPr marL="628650" lvl="1" indent="-171450">
              <a:buFont typeface="Arial" panose="020B0604020202020204" pitchFamily="34" charset="0"/>
              <a:buChar char="•"/>
            </a:pPr>
            <a:r>
              <a:rPr lang="en-US" dirty="0"/>
              <a:t>It is used by </a:t>
            </a:r>
            <a:r>
              <a:rPr lang="en-US" b="1" dirty="0"/>
              <a:t>software development teams</a:t>
            </a:r>
            <a:r>
              <a:rPr lang="en-US" dirty="0"/>
              <a:t> to plan, track and manage their work.</a:t>
            </a:r>
          </a:p>
          <a:p>
            <a:pPr marL="628650" lvl="1" indent="-171450">
              <a:buFont typeface="Arial" panose="020B0604020202020204" pitchFamily="34" charset="0"/>
              <a:buChar char="•"/>
            </a:pPr>
            <a:r>
              <a:rPr lang="en-US" dirty="0"/>
              <a:t>Projects, which are not efficiently managed, fail.</a:t>
            </a:r>
          </a:p>
          <a:p>
            <a:pPr marL="628650" lvl="1" indent="-171450">
              <a:buFont typeface="Arial" panose="020B0604020202020204" pitchFamily="34" charset="0"/>
              <a:buChar char="•"/>
            </a:pPr>
            <a:r>
              <a:rPr lang="en-US" dirty="0"/>
              <a:t>Efficient development teams use </a:t>
            </a:r>
            <a:r>
              <a:rPr lang="en-US" b="1" dirty="0"/>
              <a:t>efficient project management</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521818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2"/>
                </a:solidFill>
              </a:rPr>
              <a:t>Let's summarize what we learned in this lesson.</a:t>
            </a:r>
          </a:p>
          <a:p>
            <a:pPr marL="360000" indent="-180000">
              <a:buFont typeface="Arial" panose="020B0604020202020204" pitchFamily="34" charset="0"/>
              <a:buChar char="•"/>
            </a:pPr>
            <a:r>
              <a:rPr lang="en-US" sz="3200" dirty="0">
                <a:solidFill>
                  <a:schemeClr val="bg2"/>
                </a:solidFill>
              </a:rPr>
              <a:t>Software developers have </a:t>
            </a:r>
            <a:r>
              <a:rPr lang="en-US" sz="3200" b="1" dirty="0">
                <a:solidFill>
                  <a:schemeClr val="bg1">
                    <a:lumMod val="60000"/>
                    <a:lumOff val="40000"/>
                  </a:schemeClr>
                </a:solidFill>
              </a:rPr>
              <a:t>4 essential skills</a:t>
            </a:r>
            <a:r>
              <a:rPr lang="en-US" sz="3200" dirty="0">
                <a:solidFill>
                  <a:schemeClr val="bg2"/>
                </a:solidFill>
              </a:rPr>
              <a:t>:</a:t>
            </a:r>
          </a:p>
          <a:p>
            <a:pPr marL="817200" lvl="1" indent="-180000">
              <a:buFont typeface="Arial" panose="020B0604020202020204" pitchFamily="34" charset="0"/>
              <a:buChar char="•"/>
            </a:pPr>
            <a:r>
              <a:rPr lang="en-US" sz="3000" dirty="0">
                <a:solidFill>
                  <a:schemeClr val="bg2"/>
                </a:solidFill>
              </a:rPr>
              <a:t>Writing code</a:t>
            </a:r>
          </a:p>
          <a:p>
            <a:pPr marL="817200" lvl="1" indent="-180000">
              <a:buFont typeface="Arial" panose="020B0604020202020204" pitchFamily="34" charset="0"/>
              <a:buChar char="•"/>
            </a:pPr>
            <a:r>
              <a:rPr lang="en-US" sz="3000" dirty="0">
                <a:solidFill>
                  <a:schemeClr val="bg2"/>
                </a:solidFill>
              </a:rPr>
              <a:t>Algorithmic thinking and problem solving</a:t>
            </a:r>
          </a:p>
          <a:p>
            <a:pPr marL="817200" lvl="1" indent="-180000">
              <a:buFont typeface="Arial" panose="020B0604020202020204" pitchFamily="34" charset="0"/>
              <a:buChar char="•"/>
            </a:pPr>
            <a:r>
              <a:rPr lang="en-US" sz="3000" dirty="0">
                <a:solidFill>
                  <a:schemeClr val="bg2"/>
                </a:solidFill>
              </a:rPr>
              <a:t>Development concepts and principles</a:t>
            </a:r>
          </a:p>
          <a:p>
            <a:pPr marL="817200" lvl="1" indent="-180000">
              <a:buFont typeface="Arial" panose="020B0604020202020204" pitchFamily="34" charset="0"/>
              <a:buChar char="•"/>
            </a:pPr>
            <a:r>
              <a:rPr lang="en-US" sz="3000" dirty="0">
                <a:solidFill>
                  <a:schemeClr val="bg2"/>
                </a:solidFill>
              </a:rPr>
              <a:t>and software technologies.</a:t>
            </a:r>
          </a:p>
          <a:p>
            <a:pPr marL="360000" lvl="0" indent="-180000">
              <a:buFont typeface="Arial" panose="020B0604020202020204" pitchFamily="34" charset="0"/>
              <a:buChar char="•"/>
            </a:pPr>
            <a:r>
              <a:rPr lang="en-US" sz="3000" dirty="0">
                <a:solidFill>
                  <a:schemeClr val="bg2"/>
                </a:solidFill>
              </a:rPr>
              <a:t>Software </a:t>
            </a:r>
            <a:r>
              <a:rPr lang="en-US" sz="3000" b="1" dirty="0">
                <a:solidFill>
                  <a:schemeClr val="bg2"/>
                </a:solidFill>
              </a:rPr>
              <a:t>technologies change </a:t>
            </a:r>
            <a:r>
              <a:rPr lang="en-US" sz="3000" dirty="0">
                <a:solidFill>
                  <a:schemeClr val="bg2"/>
                </a:solidFill>
              </a:rPr>
              <a:t>fast over the time,</a:t>
            </a:r>
          </a:p>
          <a:p>
            <a:pPr marL="817200" lvl="1" indent="-180000">
              <a:buFont typeface="Arial" panose="020B0604020202020204" pitchFamily="34" charset="0"/>
              <a:buChar char="•"/>
            </a:pPr>
            <a:r>
              <a:rPr lang="en-US" sz="3000" dirty="0">
                <a:solidFill>
                  <a:schemeClr val="bg2"/>
                </a:solidFill>
              </a:rPr>
              <a:t>but </a:t>
            </a:r>
            <a:r>
              <a:rPr lang="en-US" sz="3000" b="1" dirty="0">
                <a:solidFill>
                  <a:schemeClr val="bg2"/>
                </a:solidFill>
              </a:rPr>
              <a:t>the other 3 skills are fundamental </a:t>
            </a:r>
            <a:r>
              <a:rPr lang="en-US" sz="3000" dirty="0">
                <a:solidFill>
                  <a:schemeClr val="bg2"/>
                </a:solidFill>
              </a:rPr>
              <a:t>and once learned, they remain very long.</a:t>
            </a:r>
          </a:p>
          <a:p>
            <a:pPr marL="360000" indent="-180000" algn="l" defTabSz="914400" rtl="0" eaLnBrk="1" latinLnBrk="0" hangingPunct="1">
              <a:buFont typeface="Arial" panose="020B0604020202020204" pitchFamily="34" charset="0"/>
              <a:buChar char="•"/>
            </a:pPr>
            <a:r>
              <a:rPr lang="en-US" sz="3200" b="0" kern="1200" dirty="0">
                <a:solidFill>
                  <a:schemeClr val="bg2"/>
                </a:solidFill>
                <a:latin typeface="+mn-lt"/>
                <a:ea typeface="+mn-ea"/>
                <a:cs typeface="+mn-cs"/>
              </a:rPr>
              <a:t>Learning the basic </a:t>
            </a:r>
            <a:r>
              <a:rPr lang="en-US" sz="3200" b="1" kern="1200" dirty="0">
                <a:solidFill>
                  <a:schemeClr val="bg2"/>
                </a:solidFill>
                <a:latin typeface="+mn-lt"/>
                <a:ea typeface="+mn-ea"/>
                <a:cs typeface="+mn-cs"/>
              </a:rPr>
              <a:t>software development concepts</a:t>
            </a:r>
          </a:p>
          <a:p>
            <a:pPr marL="817200" lvl="1" indent="-180000" algn="l" defTabSz="914400" rtl="0" eaLnBrk="1" latinLnBrk="0" hangingPunct="1">
              <a:buFont typeface="Arial" panose="020B0604020202020204" pitchFamily="34" charset="0"/>
              <a:buChar char="•"/>
            </a:pPr>
            <a:r>
              <a:rPr lang="en-US" sz="3200" kern="1200" dirty="0">
                <a:solidFill>
                  <a:schemeClr val="bg2"/>
                </a:solidFill>
                <a:latin typeface="+mn-lt"/>
                <a:ea typeface="+mn-ea"/>
                <a:cs typeface="+mn-cs"/>
              </a:rPr>
              <a:t>is a long-term investment for your education as future developer.</a:t>
            </a:r>
          </a:p>
          <a:p>
            <a:pPr marL="360000" lvl="0" indent="-180000" algn="l" defTabSz="914400" rtl="0" eaLnBrk="1" latinLnBrk="0" hangingPunct="1">
              <a:buFont typeface="Arial" panose="020B0604020202020204" pitchFamily="34" charset="0"/>
              <a:buChar char="•"/>
            </a:pPr>
            <a:r>
              <a:rPr lang="en-US" sz="3200" kern="1200" dirty="0">
                <a:solidFill>
                  <a:schemeClr val="bg2"/>
                </a:solidFill>
                <a:latin typeface="+mn-lt"/>
                <a:ea typeface="+mn-ea"/>
                <a:cs typeface="+mn-cs"/>
              </a:rPr>
              <a:t>Developers should learn the </a:t>
            </a:r>
            <a:r>
              <a:rPr lang="en-US" sz="3200" b="1" kern="1200" dirty="0">
                <a:solidFill>
                  <a:schemeClr val="bg2"/>
                </a:solidFill>
                <a:latin typeface="+mn-lt"/>
                <a:ea typeface="+mn-ea"/>
                <a:cs typeface="+mn-cs"/>
              </a:rPr>
              <a:t>fundamental knowledge, principles, concepts and paradigms of software development</a:t>
            </a:r>
            <a:r>
              <a:rPr lang="en-US" sz="3200" kern="1200" dirty="0">
                <a:solidFill>
                  <a:schemeClr val="bg2"/>
                </a:solidFill>
                <a:latin typeface="+mn-lt"/>
                <a:ea typeface="+mn-ea"/>
                <a:cs typeface="+mn-cs"/>
              </a:rPr>
              <a:t>.</a:t>
            </a:r>
          </a:p>
          <a:p>
            <a:pPr marL="360000" lvl="0" indent="-180000" algn="l" defTabSz="914400" rtl="0" eaLnBrk="1" latinLnBrk="0" hangingPunct="1">
              <a:buFont typeface="Arial" panose="020B0604020202020204" pitchFamily="34" charset="0"/>
              <a:buChar char="•"/>
            </a:pPr>
            <a:r>
              <a:rPr lang="en-US" sz="3200" b="1" kern="1200" dirty="0">
                <a:solidFill>
                  <a:schemeClr val="bg2"/>
                </a:solidFill>
                <a:latin typeface="+mn-lt"/>
                <a:ea typeface="+mn-ea"/>
                <a:cs typeface="+mn-cs"/>
              </a:rPr>
              <a:t>Examples </a:t>
            </a:r>
            <a:r>
              <a:rPr lang="en-US" sz="3200" kern="1200" dirty="0">
                <a:solidFill>
                  <a:schemeClr val="bg2"/>
                </a:solidFill>
                <a:latin typeface="+mn-lt"/>
                <a:ea typeface="+mn-ea"/>
                <a:cs typeface="+mn-cs"/>
              </a:rPr>
              <a:t>of such fundamental concepts are:</a:t>
            </a:r>
          </a:p>
          <a:p>
            <a:pPr marL="817200" lvl="1" indent="-180000" algn="l" defTabSz="914400" rtl="0" eaLnBrk="1" latinLnBrk="0" hangingPunct="1">
              <a:buFont typeface="Arial" panose="020B0604020202020204" pitchFamily="34" charset="0"/>
              <a:buChar char="•"/>
            </a:pPr>
            <a:r>
              <a:rPr lang="en-US" sz="3000" dirty="0">
                <a:solidFill>
                  <a:schemeClr val="bg2"/>
                </a:solidFill>
              </a:rPr>
              <a:t>object-oriented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functional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asynchronous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data structures &amp; algorithms,</a:t>
            </a:r>
          </a:p>
          <a:p>
            <a:pPr marL="817200" lvl="1" indent="-180000" algn="l" defTabSz="914400" rtl="0" eaLnBrk="1" latinLnBrk="0" hangingPunct="1">
              <a:buFont typeface="Arial" panose="020B0604020202020204" pitchFamily="34" charset="0"/>
              <a:buChar char="•"/>
            </a:pPr>
            <a:r>
              <a:rPr lang="en-US" sz="3000" dirty="0">
                <a:solidFill>
                  <a:schemeClr val="bg2"/>
                </a:solidFill>
              </a:rPr>
              <a:t>Web technology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front-end and UI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back-end development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RESTful services, databases, cloud,</a:t>
            </a:r>
          </a:p>
          <a:p>
            <a:pPr marL="817200" lvl="1" indent="-180000" algn="l" defTabSz="914400" rtl="0" eaLnBrk="1" latinLnBrk="0" hangingPunct="1">
              <a:buFont typeface="Arial" panose="020B0604020202020204" pitchFamily="34" charset="0"/>
              <a:buChar char="•"/>
            </a:pPr>
            <a:r>
              <a:rPr lang="en-US" sz="3000" dirty="0">
                <a:solidFill>
                  <a:schemeClr val="bg2"/>
                </a:solidFill>
              </a:rPr>
              <a:t>and many others.</a:t>
            </a:r>
          </a:p>
          <a:p>
            <a:pPr marL="360000" lvl="0" indent="-180000" algn="l" defTabSz="914400" rtl="0" eaLnBrk="1" latinLnBrk="0" hangingPunct="1">
              <a:buFont typeface="Arial" panose="020B0604020202020204" pitchFamily="34" charset="0"/>
              <a:buChar char="•"/>
            </a:pPr>
            <a:r>
              <a:rPr lang="en-US" sz="3200" dirty="0">
                <a:solidFill>
                  <a:schemeClr val="bg2"/>
                </a:solidFill>
              </a:rPr>
              <a:t>To learn all these concepts </a:t>
            </a:r>
            <a:r>
              <a:rPr lang="en-US" sz="3200" b="1" dirty="0">
                <a:solidFill>
                  <a:schemeClr val="bg2"/>
                </a:solidFill>
              </a:rPr>
              <a:t>takes time</a:t>
            </a:r>
            <a:r>
              <a:rPr lang="en-US" sz="3200" dirty="0">
                <a:solidFill>
                  <a:schemeClr val="bg2"/>
                </a:solidFill>
              </a:rPr>
              <a:t>, but this is long-term investment and </a:t>
            </a:r>
            <a:r>
              <a:rPr lang="en-US" sz="3200" b="1" dirty="0">
                <a:solidFill>
                  <a:schemeClr val="bg2"/>
                </a:solidFill>
              </a:rPr>
              <a:t>it will pay off</a:t>
            </a:r>
            <a:r>
              <a:rPr lang="en-US" sz="3200" dirty="0">
                <a:solidFill>
                  <a:schemeClr val="bg2"/>
                </a:solidFill>
              </a:rPr>
              <a:t>.</a:t>
            </a:r>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They are </a:t>
            </a:r>
            <a:r>
              <a:rPr lang="en-US" b="1" dirty="0"/>
              <a:t>highly stable over the time</a:t>
            </a:r>
            <a:r>
              <a:rPr lang="en-US" b="0" dirty="0"/>
              <a:t>: once learned, they don't change significantly for decades.</a:t>
            </a:r>
          </a:p>
          <a:p>
            <a:r>
              <a:rPr lang="en-US" dirty="0"/>
              <a:t>At </a:t>
            </a:r>
            <a:r>
              <a:rPr lang="en-US" b="1" dirty="0"/>
              <a:t>SoftUni </a:t>
            </a:r>
            <a:r>
              <a:rPr lang="en-US" dirty="0"/>
              <a:t>we shall learn the basics of all the concepts, mentioned in this lesson,</a:t>
            </a:r>
          </a:p>
          <a:p>
            <a:pPr marL="171450" indent="-171450">
              <a:buFont typeface="Arial" panose="020B0604020202020204" pitchFamily="34" charset="0"/>
              <a:buChar char="•"/>
            </a:pPr>
            <a:r>
              <a:rPr lang="en-US" dirty="0"/>
              <a:t>and this will help us significantly to start a job as junior developer.</a:t>
            </a:r>
          </a:p>
          <a:p>
            <a:r>
              <a:rPr lang="en-US" dirty="0"/>
              <a:t>Our </a:t>
            </a:r>
            <a:r>
              <a:rPr lang="en-US" b="1" dirty="0"/>
              <a:t>end-to-end educational program </a:t>
            </a:r>
            <a:r>
              <a:rPr lang="en-US" dirty="0"/>
              <a:t>for software engineers</a:t>
            </a:r>
          </a:p>
          <a:p>
            <a:pPr marL="171450" indent="-171450">
              <a:buFont typeface="Arial" panose="020B0604020202020204" pitchFamily="34" charset="0"/>
              <a:buChar char="•"/>
            </a:pPr>
            <a:r>
              <a:rPr lang="en-US" dirty="0"/>
              <a:t>is a well-designed </a:t>
            </a:r>
            <a:r>
              <a:rPr lang="en-US" b="1" dirty="0"/>
              <a:t>mix of the 4 essential skills </a:t>
            </a:r>
            <a:r>
              <a:rPr lang="en-US" dirty="0"/>
              <a:t>of software engineers,</a:t>
            </a:r>
          </a:p>
          <a:p>
            <a:pPr marL="171450" indent="-171450">
              <a:buFont typeface="Arial" panose="020B0604020202020204" pitchFamily="34" charset="0"/>
              <a:buChar char="•"/>
            </a:pPr>
            <a:r>
              <a:rPr lang="en-US" dirty="0"/>
              <a:t>where coding, is learned together with problem solving, development concepts and technologies.</a:t>
            </a:r>
          </a:p>
          <a:p>
            <a:endParaRPr lang="en-US" dirty="0"/>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137</a:t>
            </a:fld>
            <a:endParaRPr lang="en-US" dirty="0"/>
          </a:p>
        </p:txBody>
      </p:sp>
      <p:sp>
        <p:nvSpPr>
          <p:cNvPr id="7" name="Footer Placeholder 7">
            <a:extLst>
              <a:ext uri="{FF2B5EF4-FFF2-40B4-BE49-F238E27FC236}">
                <a16:creationId xmlns:a16="http://schemas.microsoft.com/office/drawing/2014/main" id="{872DF232-507C-4453-94CC-F801C1D4D2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70326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138</a:t>
            </a:fld>
            <a:endParaRPr lang="en-US" dirty="0"/>
          </a:p>
        </p:txBody>
      </p:sp>
      <p:sp>
        <p:nvSpPr>
          <p:cNvPr id="6" name="Footer Placeholder 7">
            <a:extLst>
              <a:ext uri="{FF2B5EF4-FFF2-40B4-BE49-F238E27FC236}">
                <a16:creationId xmlns:a16="http://schemas.microsoft.com/office/drawing/2014/main" id="{A1368DAC-E926-487D-B9D9-752D34E9D8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953023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A331B03F-7B87-4CBF-8B40-14C2B602F38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7518453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7696041-E862-47AD-90E3-0CEAC06A9B0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8623094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141</a:t>
            </a:fld>
            <a:endParaRPr lang="en-US" dirty="0"/>
          </a:p>
        </p:txBody>
      </p:sp>
      <p:sp>
        <p:nvSpPr>
          <p:cNvPr id="6" name="Footer Placeholder 7">
            <a:extLst>
              <a:ext uri="{FF2B5EF4-FFF2-40B4-BE49-F238E27FC236}">
                <a16:creationId xmlns:a16="http://schemas.microsoft.com/office/drawing/2014/main" id="{33FFFF10-C54E-4999-AC67-86B0E665B0E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143463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142</a:t>
            </a:fld>
            <a:endParaRPr lang="en-US" dirty="0"/>
          </a:p>
        </p:txBody>
      </p:sp>
      <p:sp>
        <p:nvSpPr>
          <p:cNvPr id="7" name="Footer Placeholder 7">
            <a:extLst>
              <a:ext uri="{FF2B5EF4-FFF2-40B4-BE49-F238E27FC236}">
                <a16:creationId xmlns:a16="http://schemas.microsoft.com/office/drawing/2014/main" id="{C28EAAC1-67AE-465B-928C-453DAC49E9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3415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a:t>
            </a:r>
            <a:r>
              <a:rPr lang="en-US" sz="1200" b="1" i="0" kern="1200" dirty="0">
                <a:solidFill>
                  <a:schemeClr val="tx1"/>
                </a:solidFill>
                <a:effectLst/>
                <a:latin typeface="+mn-lt"/>
                <a:ea typeface="+mn-ea"/>
                <a:cs typeface="+mn-cs"/>
              </a:rPr>
              <a:t>job offers for developers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dirty="0"/>
              <a:t>The </a:t>
            </a:r>
            <a:r>
              <a:rPr lang="en-US" b="1" dirty="0"/>
              <a:t>other 75% </a:t>
            </a:r>
            <a:r>
              <a:rPr lang="en-US" dirty="0"/>
              <a:t>of the developer skills are coding, algorithmic thinking, and development concepts, which are considered to be mastered by the job offers.</a:t>
            </a:r>
          </a:p>
          <a:p>
            <a:pPr marL="628650" lvl="1" indent="-171450">
              <a:buFont typeface="Arial" panose="020B0604020202020204" pitchFamily="34" charset="0"/>
              <a:buChar char="•"/>
            </a:pPr>
            <a:r>
              <a:rPr lang="en-US" dirty="0"/>
              <a:t>That's why many job offers for junior devs require </a:t>
            </a:r>
            <a:r>
              <a:rPr lang="en-US" b="1" dirty="0"/>
              <a:t>1-2 years of experience</a:t>
            </a:r>
            <a:r>
              <a:rPr lang="en-US" dirty="0"/>
              <a:t>: because this experience guarantees good coding skills, at least basic algorithmic thinking and problem-solving skills and at least basic level of understanding the main development concepts and principles, together with certain stack of software technologies.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programming languages and technologies always come, as a </a:t>
            </a:r>
            <a:r>
              <a:rPr lang="en-US" sz="1200" b="1" dirty="0"/>
              <a:t>technology stack</a:t>
            </a:r>
            <a:r>
              <a:rPr lang="en-US" sz="1200" b="0" dirty="0"/>
              <a:t> (or </a:t>
            </a:r>
            <a:r>
              <a:rPr lang="en-US" sz="1200" b="1" dirty="0"/>
              <a:t>software development stack</a:t>
            </a:r>
            <a:r>
              <a:rPr lang="en-US" sz="1200"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Development stacks</a:t>
            </a:r>
            <a:r>
              <a:rPr lang="en-US" sz="1200" b="0" dirty="0"/>
              <a:t> are sets of </a:t>
            </a:r>
            <a:r>
              <a:rPr lang="en-US" sz="1200" b="1" dirty="0"/>
              <a:t>related programming languages, software technologies and tools</a:t>
            </a:r>
            <a:r>
              <a:rPr lang="en-US" sz="1200" b="0" dirty="0"/>
              <a:t>, which are used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term "</a:t>
            </a:r>
            <a:r>
              <a:rPr lang="en-US" sz="1200" b="1" dirty="0"/>
              <a:t>stack</a:t>
            </a:r>
            <a:r>
              <a:rPr lang="en-US" sz="1200" b="0" dirty="0"/>
              <a:t>" is used because some technologies depend directly on others and work on top of each other like a 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Development stack</a:t>
            </a:r>
            <a:r>
              <a:rPr lang="en-US" sz="1200" b="0" i="0" kern="1200" dirty="0">
                <a:solidFill>
                  <a:schemeClr val="tx1"/>
                </a:solidFill>
                <a:effectLst/>
                <a:latin typeface="+mn-lt"/>
                <a:ea typeface="+mn-ea"/>
                <a:cs typeface="+mn-cs"/>
              </a:rPr>
              <a:t>" simply means the set of languages, platforms, frameworks, libraries, IDEs and tools used for application </a:t>
            </a:r>
            <a:r>
              <a:rPr lang="en-US" sz="1200" b="1" i="0" kern="1200" dirty="0">
                <a:solidFill>
                  <a:schemeClr val="tx1"/>
                </a:solidFill>
                <a:effectLst/>
                <a:latin typeface="+mn-lt"/>
                <a:ea typeface="+mn-ea"/>
                <a:cs typeface="+mn-cs"/>
              </a:rPr>
              <a:t>development</a:t>
            </a:r>
            <a:r>
              <a:rPr lang="en-US" sz="1200" b="0" i="0" kern="1200" dirty="0">
                <a:solidFill>
                  <a:schemeClr val="tx1"/>
                </a:solidFill>
                <a:effectLst/>
                <a:latin typeface="+mn-lt"/>
                <a:ea typeface="+mn-ea"/>
                <a:cs typeface="+mn-cs"/>
              </a:rPr>
              <a:t>, including the operating system, the software or cloud platform, database server and application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Examples are the </a:t>
            </a:r>
            <a:r>
              <a:rPr lang="en-US" sz="1200" b="1" i="0" kern="1200" dirty="0">
                <a:solidFill>
                  <a:schemeClr val="tx1"/>
                </a:solidFill>
                <a:effectLst/>
                <a:latin typeface="+mn-lt"/>
                <a:ea typeface="+mn-ea"/>
                <a:cs typeface="+mn-cs"/>
              </a:rPr>
              <a:t>LAMP stack </a:t>
            </a:r>
            <a:r>
              <a:rPr lang="en-US" sz="1200" b="0" i="0" kern="1200" dirty="0">
                <a:solidFill>
                  <a:schemeClr val="tx1"/>
                </a:solidFill>
                <a:effectLst/>
                <a:latin typeface="+mn-lt"/>
                <a:ea typeface="+mn-ea"/>
                <a:cs typeface="+mn-cs"/>
              </a:rPr>
              <a:t>(Linux + Apache + MySQL + PHP) and the </a:t>
            </a:r>
            <a:r>
              <a:rPr lang="en-US" sz="1200" b="1" i="0" kern="1200" dirty="0">
                <a:solidFill>
                  <a:schemeClr val="tx1"/>
                </a:solidFill>
                <a:effectLst/>
                <a:latin typeface="+mn-lt"/>
                <a:ea typeface="+mn-ea"/>
                <a:cs typeface="+mn-cs"/>
              </a:rPr>
              <a:t>Django stack</a:t>
            </a:r>
            <a:r>
              <a:rPr lang="en-US" sz="1200" b="0" i="0" kern="1200" dirty="0">
                <a:solidFill>
                  <a:schemeClr val="tx1"/>
                </a:solidFill>
                <a:effectLst/>
                <a:latin typeface="+mn-lt"/>
                <a:ea typeface="+mn-ea"/>
                <a:cs typeface="+mn-cs"/>
              </a:rPr>
              <a:t> (Python + Django + PostgreSQL).</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Here are some more detailed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a:t>
            </a:r>
            <a:r>
              <a:rPr lang="en-US" sz="1200" b="1" dirty="0"/>
              <a:t>.NET development stack</a:t>
            </a:r>
            <a:r>
              <a:rPr lang="en-US" sz="1200" dirty="0"/>
              <a:t> (which is required for starting a job as a junior C# developer) consists of: C# + .NET Core + Visual Studio + databases</a:t>
            </a:r>
            <a:r>
              <a:rPr lang="bg-BG" sz="1200" dirty="0"/>
              <a:t> + </a:t>
            </a:r>
            <a:r>
              <a:rPr lang="en-US" sz="1200" dirty="0"/>
              <a:t>SQL Server + SQL + Entity Framework + ASP.NET MVC and Web API + HTML + CSS + JavaScript + AJAX + RESTful services + JSON + object-oriented programming</a:t>
            </a:r>
            <a:r>
              <a:rPr lang="bg-BG" sz="1200" dirty="0"/>
              <a:t> + </a:t>
            </a:r>
            <a:r>
              <a:rPr lang="en-US" sz="1200" dirty="0"/>
              <a:t>functional programming</a:t>
            </a:r>
            <a:r>
              <a:rPr lang="bg-BG" sz="1200" dirty="0"/>
              <a:t> + </a:t>
            </a:r>
            <a:r>
              <a:rPr lang="en-US" sz="1200" dirty="0"/>
              <a:t>algorithmic thinking </a:t>
            </a:r>
            <a:r>
              <a:rPr lang="bg-BG" sz="1200" dirty="0"/>
              <a:t>+ </a:t>
            </a:r>
            <a:r>
              <a:rPr lang="en-US" sz="1200" dirty="0"/>
              <a:t>source control systems and Git + software engineering</a:t>
            </a:r>
            <a:r>
              <a:rPr lang="bg-BG" sz="1200" dirty="0"/>
              <a:t> </a:t>
            </a:r>
            <a:r>
              <a:rPr lang="en-US" sz="1200" b="0" i="0" kern="1200" dirty="0">
                <a:solidFill>
                  <a:schemeClr val="tx1"/>
                </a:solidFill>
                <a:effectLst/>
                <a:latin typeface="+mn-lt"/>
                <a:ea typeface="+mn-ea"/>
                <a:cs typeface="+mn-cs"/>
              </a:rPr>
              <a:t>+ cloud + containers </a:t>
            </a:r>
            <a:r>
              <a:rPr lang="en-US" sz="1200" dirty="0"/>
              <a:t>+ English</a:t>
            </a:r>
            <a:r>
              <a:rPr lang="bg-BG" sz="1200" dirty="0"/>
              <a:t> </a:t>
            </a:r>
            <a:r>
              <a:rPr lang="en-US" sz="1200" dirty="0"/>
              <a:t>and</a:t>
            </a:r>
            <a:r>
              <a:rPr lang="bg-BG" sz="1200" dirty="0"/>
              <a:t> </a:t>
            </a:r>
            <a:r>
              <a:rPr lang="en-US" sz="1200" dirty="0"/>
              <a:t>teamwork skills</a:t>
            </a:r>
            <a:endParaRPr lang="bg-BG" sz="1200" dirty="0"/>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a:t>
            </a:r>
            <a:r>
              <a:rPr lang="en-US" sz="1200" b="0" i="0" kern="1200" dirty="0">
                <a:solidFill>
                  <a:schemeClr val="tx1"/>
                </a:solidFill>
                <a:effectLst/>
                <a:latin typeface="+mn-lt"/>
                <a:ea typeface="+mn-ea"/>
                <a:cs typeface="+mn-cs"/>
              </a:rPr>
              <a:t>+ functional programming + object-oriented programming + databases + MongoDB or MySQL + HTTP + web programming + web front-end (HTML with CSS, JavaScript, DOM and jQuery or Angular or React) + web back-end (Node.js and Express) + JavaScript tools + cloud +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a:t>
            </a:r>
            <a:r>
              <a:rPr lang="en-US" sz="1200" b="1" i="0" kern="1200" dirty="0">
                <a:solidFill>
                  <a:schemeClr val="tx1"/>
                </a:solidFill>
                <a:effectLst/>
                <a:latin typeface="+mn-lt"/>
                <a:ea typeface="+mn-ea"/>
                <a:cs typeface="+mn-cs"/>
              </a:rPr>
              <a:t>Python </a:t>
            </a:r>
            <a:r>
              <a:rPr lang="en-US" sz="1200" b="0" i="0" kern="1200" dirty="0">
                <a:solidFill>
                  <a:schemeClr val="tx1"/>
                </a:solidFill>
                <a:effectLst/>
                <a:latin typeface="+mn-lt"/>
                <a:ea typeface="+mn-ea"/>
                <a:cs typeface="+mn-cs"/>
              </a:rPr>
              <a:t>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Java </a:t>
            </a:r>
            <a:r>
              <a:rPr lang="en-US" sz="1200" b="0" i="0" kern="1200" dirty="0">
                <a:solidFill>
                  <a:schemeClr val="tx1"/>
                </a:solidFill>
                <a:effectLst/>
                <a:latin typeface="+mn-lt"/>
                <a:ea typeface="+mn-ea"/>
                <a:cs typeface="+mn-cs"/>
              </a:rPr>
              <a:t>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All t</a:t>
            </a:r>
            <a:r>
              <a:rPr lang="en-US" dirty="0"/>
              <a: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171450" lvl="0"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SoftUni we teach modern software technologies in the </a:t>
            </a:r>
            <a:r>
              <a:rPr lang="en-US" b="1" dirty="0"/>
              <a:t>professional modules</a:t>
            </a:r>
            <a:r>
              <a:rPr lang="en-US" dirty="0"/>
              <a:t> of our end-to-end training program for software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combine learning of </a:t>
            </a:r>
            <a:r>
              <a:rPr lang="en-US" b="1" dirty="0"/>
              <a:t>modern software technologies </a:t>
            </a:r>
            <a:r>
              <a:rPr lang="en-US" dirty="0"/>
              <a:t>together with </a:t>
            </a:r>
            <a:r>
              <a:rPr lang="en-US" b="1" dirty="0"/>
              <a:t>fundamental development concepts and principles</a:t>
            </a:r>
            <a:r>
              <a:rPr lang="en-US" b="0" dirty="0"/>
              <a:t>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professional modules at SoftUni we focus on certain development stack (based on C#, Java, JavaScript, Python or other language) and we gain experience with it through a lot of exercises and practical projects.</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Remember that software technologies are </a:t>
            </a:r>
            <a:r>
              <a:rPr lang="en-US" b="1" dirty="0"/>
              <a:t>only 25% of the developer skills </a:t>
            </a:r>
            <a:r>
              <a:rPr lang="en-US" dirty="0"/>
              <a:t>and are </a:t>
            </a:r>
            <a:r>
              <a:rPr lang="en-US" b="1" dirty="0"/>
              <a:t>highly dependent </a:t>
            </a:r>
            <a:r>
              <a:rPr lang="en-US" dirty="0"/>
              <a:t>on the previous 75%, the general software development skills, which are:</a:t>
            </a:r>
          </a:p>
          <a:p>
            <a:pPr marL="171450" lvl="0" indent="-171450">
              <a:buFont typeface="Arial" panose="020B0604020202020204" pitchFamily="34" charset="0"/>
              <a:buChar char="•"/>
            </a:pPr>
            <a:r>
              <a:rPr lang="en-US" dirty="0"/>
              <a:t>Strong coding skills;</a:t>
            </a:r>
          </a:p>
          <a:p>
            <a:pPr marL="171450" lvl="0" indent="-171450">
              <a:buFont typeface="Arial" panose="020B0604020202020204" pitchFamily="34" charset="0"/>
              <a:buChar char="•"/>
            </a:pPr>
            <a:r>
              <a:rPr lang="en-US" dirty="0"/>
              <a:t>Algorithmic thinking and technical problem solving;</a:t>
            </a:r>
          </a:p>
          <a:p>
            <a:pPr marL="171450" lvl="0" indent="-171450">
              <a:buFont typeface="Arial" panose="020B0604020202020204" pitchFamily="34" charset="0"/>
              <a:buChar char="•"/>
            </a:pPr>
            <a:r>
              <a:rPr lang="en-US" dirty="0"/>
              <a:t>Computer science and software development concepts;</a:t>
            </a:r>
          </a:p>
          <a:p>
            <a:pPr marL="0" lvl="0" indent="0">
              <a:buFont typeface="Arial" panose="020B0604020202020204" pitchFamily="34" charset="0"/>
              <a:buNone/>
            </a:pPr>
            <a:r>
              <a:rPr lang="en-US" dirty="0"/>
              <a:t>Many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171450" lvl="0"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a:t>
            </a:r>
          </a:p>
          <a:p>
            <a:pPr marL="171450" lvl="0" indent="-171450">
              <a:buFont typeface="Arial" panose="020B0604020202020204" pitchFamily="34" charset="0"/>
              <a:buChar char="•"/>
            </a:pPr>
            <a:r>
              <a:rPr lang="en-US" b="0" dirty="0"/>
              <a:t>You should learn them: either from your experience, or from trainings and courses, from books or from all these sources combined.</a:t>
            </a:r>
            <a:endParaRPr lang="en-US" b="1" dirty="0"/>
          </a:p>
          <a:p>
            <a:pPr marL="0" indent="0">
              <a:buFont typeface="Arial" panose="020B0604020202020204" pitchFamily="34" charset="0"/>
              <a:buNone/>
            </a:pPr>
            <a:r>
              <a:rPr lang="en-US" dirty="0"/>
              <a:t>In addition to the tech skills, developers should have also </a:t>
            </a:r>
            <a:r>
              <a:rPr lang="en-US" b="1" dirty="0"/>
              <a:t>soft skills</a:t>
            </a:r>
            <a:r>
              <a:rPr lang="en-US" dirty="0"/>
              <a:t>, such as:</a:t>
            </a:r>
          </a:p>
          <a:p>
            <a:pPr marL="171450" lvl="0" indent="-171450">
              <a:buFont typeface="Arial" panose="020B0604020202020204" pitchFamily="34" charset="0"/>
              <a:buChar char="•"/>
            </a:pPr>
            <a:r>
              <a:rPr lang="en-US" dirty="0"/>
              <a:t>Verbal and written </a:t>
            </a:r>
            <a:r>
              <a:rPr lang="en-US" b="1" dirty="0"/>
              <a:t>communication skills</a:t>
            </a:r>
          </a:p>
          <a:p>
            <a:pPr marL="171450" lvl="0" indent="-171450">
              <a:buFont typeface="Arial" panose="020B0604020202020204" pitchFamily="34" charset="0"/>
              <a:buChar char="•"/>
            </a:pPr>
            <a:r>
              <a:rPr lang="en-US" b="1" dirty="0"/>
              <a:t>Teamwork skills </a:t>
            </a:r>
            <a:r>
              <a:rPr lang="en-US" dirty="0"/>
              <a:t>– the skill to work successfully with other people</a:t>
            </a:r>
          </a:p>
          <a:p>
            <a:pPr marL="171450" lvl="0" indent="-171450">
              <a:buFont typeface="Arial" panose="020B0604020202020204" pitchFamily="34" charset="0"/>
              <a:buChar char="•"/>
            </a:pPr>
            <a:r>
              <a:rPr lang="en-US" b="1" dirty="0"/>
              <a:t>Organizational skills</a:t>
            </a:r>
            <a:r>
              <a:rPr lang="en-US" dirty="0"/>
              <a:t>, time management, planning and prioritization</a:t>
            </a:r>
          </a:p>
          <a:p>
            <a:pPr marL="171450" lvl="0"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r>
              <a:rPr lang="en-US" dirty="0"/>
              <a:t>All these </a:t>
            </a:r>
            <a:r>
              <a:rPr lang="en-US" b="1" dirty="0"/>
              <a:t>technical and non-technical skills</a:t>
            </a:r>
            <a:r>
              <a:rPr lang="en-US" b="0" dirty="0"/>
              <a:t>, combined together,</a:t>
            </a:r>
          </a:p>
          <a:p>
            <a:pPr marL="171450" lvl="0" indent="-171450">
              <a:buFont typeface="Arial" panose="020B0604020202020204" pitchFamily="34" charset="0"/>
              <a:buChar char="•"/>
            </a:pPr>
            <a:r>
              <a:rPr lang="en-US" dirty="0"/>
              <a:t>are described in the job offers under this short and simple requirement:</a:t>
            </a:r>
          </a:p>
          <a:p>
            <a:pPr marL="171450" lvl="0" indent="-171450">
              <a:buFont typeface="Arial" panose="020B0604020202020204" pitchFamily="34" charset="0"/>
              <a:buChar char="•"/>
            </a:pPr>
            <a:r>
              <a:rPr lang="en-US" dirty="0"/>
              <a:t>"</a:t>
            </a:r>
            <a:r>
              <a:rPr lang="en-US" b="1" dirty="0"/>
              <a:t>1 or 2 years of professional developer experience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353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review of the most necessary </a:t>
            </a:r>
            <a:r>
              <a:rPr lang="en-US" b="1" dirty="0"/>
              <a:t>concepts and principles of software engineering</a:t>
            </a:r>
            <a:r>
              <a:rPr lang="en-US" dirty="0"/>
              <a:t>, including</a:t>
            </a:r>
          </a:p>
          <a:p>
            <a:pPr marL="171450" indent="-171450">
              <a:buFont typeface="Arial" panose="020B0604020202020204" pitchFamily="34" charset="0"/>
              <a:buChar char="•"/>
            </a:pPr>
            <a:r>
              <a:rPr lang="en-US" dirty="0"/>
              <a:t>math concepts for developers, procedural, object-oriented and functional programming, data structures and algorithms, component-based and event-driven programming, asynchronous programming, networking, software architectures and the client-server model, the concept of front-end and back-end, Web front-end, DOM and AJAX, back-end and RESTful services, templating engines, routing, user interface libraries and frameworks, databases and object-relational mapping, the model-view-controller paradigm, embedded systems and Internet of things, mobile apps, virtualization and cloud, containers, operating systems and the Linux shell, development methodologies, project tracking, source control systems, unit testing and quality assurance.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which developers learn through their formal and informal education and later at their job, as they get more and more practical experience as software developers.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mathematical concepts </a:t>
            </a:r>
            <a:r>
              <a:rPr lang="en-US" dirty="0"/>
              <a:t>are often needed and applied in software development.</a:t>
            </a:r>
            <a:endParaRPr lang="bg-BG" dirty="0"/>
          </a:p>
          <a:p>
            <a:pPr marL="171450" indent="-171450">
              <a:buFont typeface="Arial" panose="020B0604020202020204" pitchFamily="34" charset="0"/>
              <a:buChar char="•"/>
            </a:pPr>
            <a:r>
              <a:rPr lang="en-US" dirty="0"/>
              <a:t>This doesn't mean that software developers should be strong mathematicians, but they should be </a:t>
            </a:r>
            <a:r>
              <a:rPr lang="en-US" b="1" dirty="0"/>
              <a:t>familiar with the basic math concepts at school level</a:t>
            </a:r>
            <a:r>
              <a:rPr lang="en-US" dirty="0"/>
              <a:t>.</a:t>
            </a:r>
          </a:p>
          <a:p>
            <a:pPr marL="171450" indent="-171450">
              <a:buFont typeface="Arial" panose="020B0604020202020204" pitchFamily="34" charset="0"/>
              <a:buChar char="•"/>
            </a:pPr>
            <a:r>
              <a:rPr lang="en-US" dirty="0"/>
              <a:t>Developers don't need to prove theorems or solve differential equations, but they need to understand </a:t>
            </a:r>
            <a:r>
              <a:rPr lang="en-US" b="1" dirty="0"/>
              <a:t>coordinate systems</a:t>
            </a:r>
            <a:r>
              <a:rPr lang="en-US" dirty="0"/>
              <a:t>, they need to know what a </a:t>
            </a:r>
            <a:r>
              <a:rPr lang="en-US" b="1" dirty="0"/>
              <a:t>function</a:t>
            </a:r>
            <a:r>
              <a:rPr lang="en-US" dirty="0"/>
              <a:t> is, they need to be able to perform </a:t>
            </a:r>
            <a:r>
              <a:rPr lang="en-US" b="1" dirty="0"/>
              <a:t>simple calculations</a:t>
            </a:r>
            <a:r>
              <a:rPr lang="en-US" dirty="0"/>
              <a:t>, and they need to have well-developed </a:t>
            </a:r>
            <a:r>
              <a:rPr lang="en-US" b="1" dirty="0"/>
              <a:t>algorithmic thinking</a:t>
            </a:r>
            <a:r>
              <a:rPr lang="en-US" dirty="0"/>
              <a:t>, which is like the logical thinking used in math.</a:t>
            </a:r>
          </a:p>
          <a:p>
            <a:pPr marL="171450" indent="-171450">
              <a:buFont typeface="Arial" panose="020B0604020202020204" pitchFamily="34" charset="0"/>
              <a:buChar char="•"/>
            </a:pPr>
            <a:r>
              <a:rPr lang="en-US" b="1" dirty="0"/>
              <a:t>School-level math is enough for most developers</a:t>
            </a:r>
            <a:r>
              <a:rPr lang="en-US" dirty="0"/>
              <a:t>, unless they are involved with computer graphics, machine learning or other math-intensive specialization.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Below are the most important </a:t>
            </a:r>
            <a:r>
              <a:rPr lang="en-US" b="1" dirty="0"/>
              <a:t>mathematical concepts </a:t>
            </a:r>
            <a:r>
              <a:rPr lang="en-US" dirty="0"/>
              <a:t>related to programming:</a:t>
            </a:r>
          </a:p>
          <a:p>
            <a:pPr marL="0" indent="0">
              <a:buFont typeface="Arial" panose="020B0604020202020204" pitchFamily="34" charset="0"/>
              <a:buNone/>
            </a:pPr>
            <a:endParaRPr lang="en-US" dirty="0"/>
          </a:p>
          <a:p>
            <a:pPr lvl="0"/>
            <a:r>
              <a:rPr lang="en-US" b="1" dirty="0"/>
              <a:t>Coordinate systems</a:t>
            </a:r>
            <a:r>
              <a:rPr lang="bg-BG" b="1" dirty="0"/>
              <a:t> </a:t>
            </a:r>
            <a:r>
              <a:rPr lang="en-US" b="0" dirty="0"/>
              <a:t>and </a:t>
            </a:r>
            <a:r>
              <a:rPr lang="en-US" b="1" dirty="0"/>
              <a:t>graphical objects </a:t>
            </a:r>
            <a:r>
              <a:rPr lang="en-US" b="0" dirty="0"/>
              <a:t>with their size, position and other numerical characteristics </a:t>
            </a:r>
            <a:r>
              <a:rPr lang="en-US" dirty="0"/>
              <a:t>are used in computer graphics and user interface systems, such as HTML and CSS, PDF, SVG and others.</a:t>
            </a:r>
          </a:p>
          <a:p>
            <a:pPr lvl="0"/>
            <a:endParaRPr lang="en-US" dirty="0"/>
          </a:p>
          <a:p>
            <a:pPr lvl="0"/>
            <a:r>
              <a:rPr lang="en-US" dirty="0"/>
              <a:t>Mathematical </a:t>
            </a:r>
            <a:r>
              <a:rPr lang="en-US" b="1" dirty="0"/>
              <a:t>functions</a:t>
            </a:r>
            <a:r>
              <a:rPr lang="en-US" b="0" dirty="0"/>
              <a:t>, elements of </a:t>
            </a:r>
            <a:r>
              <a:rPr lang="en-US" dirty="0"/>
              <a:t>lambda calculus, discrete functions and other simple mathematical transformations are used by developers when they write code, as part of the </a:t>
            </a:r>
            <a:r>
              <a:rPr lang="en-US" b="1" dirty="0"/>
              <a:t>functional programming paradigm </a:t>
            </a:r>
            <a:r>
              <a:rPr lang="en-US" dirty="0"/>
              <a:t>and some modern architectural approaches like "</a:t>
            </a:r>
            <a:r>
              <a:rPr lang="en-US" b="1" dirty="0"/>
              <a:t>serverless computations</a:t>
            </a:r>
            <a:r>
              <a:rPr lang="en-US" dirty="0"/>
              <a:t>".</a:t>
            </a:r>
          </a:p>
          <a:p>
            <a:pPr marL="171450" lvl="0" indent="-171450">
              <a:buFont typeface="Arial" panose="020B0604020202020204" pitchFamily="34" charset="0"/>
              <a:buChar char="•"/>
            </a:pPr>
            <a:r>
              <a:rPr lang="en-US" dirty="0"/>
              <a:t>For </a:t>
            </a:r>
            <a:r>
              <a:rPr lang="en-US" b="1" dirty="0"/>
              <a:t>example</a:t>
            </a:r>
            <a:r>
              <a:rPr lang="en-US" dirty="0"/>
              <a:t>, developers may </a:t>
            </a:r>
            <a:r>
              <a:rPr lang="en-US" b="1" dirty="0"/>
              <a:t>define functions </a:t>
            </a:r>
            <a:r>
              <a:rPr lang="en-US" dirty="0"/>
              <a:t>in their programming language, which transform input values into an output result,</a:t>
            </a:r>
          </a:p>
          <a:p>
            <a:pPr marL="171450" lvl="0" indent="-171450">
              <a:buFont typeface="Arial" panose="020B0604020202020204" pitchFamily="34" charset="0"/>
              <a:buChar char="•"/>
            </a:pPr>
            <a:r>
              <a:rPr lang="en-US" dirty="0"/>
              <a:t>Or they can </a:t>
            </a:r>
            <a:r>
              <a:rPr lang="en-US" b="1" dirty="0"/>
              <a:t>pass a function </a:t>
            </a:r>
            <a:r>
              <a:rPr lang="en-US" dirty="0"/>
              <a:t>(called a callback or delegate) </a:t>
            </a:r>
            <a:r>
              <a:rPr lang="en-US" b="1" dirty="0"/>
              <a:t>as a parameter </a:t>
            </a:r>
            <a:r>
              <a:rPr lang="en-US" dirty="0"/>
              <a:t>to other function.</a:t>
            </a:r>
          </a:p>
          <a:p>
            <a:pPr lvl="0"/>
            <a:endParaRPr lang="en-US" b="1" dirty="0"/>
          </a:p>
          <a:p>
            <a:pPr lvl="0"/>
            <a:r>
              <a:rPr lang="en-US" b="1" dirty="0"/>
              <a:t>Vectors </a:t>
            </a:r>
            <a:r>
              <a:rPr lang="en-US" dirty="0"/>
              <a:t>and </a:t>
            </a:r>
            <a:r>
              <a:rPr lang="en-US" b="1" dirty="0"/>
              <a:t>matrices </a:t>
            </a:r>
            <a:r>
              <a:rPr lang="en-US" dirty="0"/>
              <a:t>may be used in graphics, machine learning, and everywhere else.</a:t>
            </a:r>
          </a:p>
          <a:p>
            <a:pPr marL="171450" lvl="0" indent="-171450">
              <a:buFont typeface="Arial" panose="020B0604020202020204" pitchFamily="34" charset="0"/>
              <a:buChar char="•"/>
            </a:pPr>
            <a:r>
              <a:rPr lang="en-US" dirty="0"/>
              <a:t>In fact, developers are using vectors every day, because "</a:t>
            </a:r>
            <a:r>
              <a:rPr lang="en-US" b="1" dirty="0"/>
              <a:t>vector</a:t>
            </a:r>
            <a:r>
              <a:rPr lang="en-US" dirty="0"/>
              <a:t>" is the mathematical name of "</a:t>
            </a:r>
            <a:r>
              <a:rPr lang="en-US" b="1" dirty="0"/>
              <a:t>arrays and lists</a:t>
            </a:r>
            <a:r>
              <a:rPr lang="en-US" dirty="0"/>
              <a:t>".</a:t>
            </a:r>
          </a:p>
          <a:p>
            <a:pPr marL="171450" lvl="0" indent="-171450">
              <a:buFont typeface="Arial" panose="020B0604020202020204" pitchFamily="34" charset="0"/>
              <a:buChar char="•"/>
            </a:pPr>
            <a:r>
              <a:rPr lang="en-US" b="0" dirty="0"/>
              <a:t>"</a:t>
            </a:r>
            <a:r>
              <a:rPr lang="en-US" b="1" dirty="0"/>
              <a:t>Matrices</a:t>
            </a:r>
            <a:r>
              <a:rPr lang="en-US" b="0" dirty="0"/>
              <a:t>"</a:t>
            </a:r>
            <a:r>
              <a:rPr lang="en-US" b="1" dirty="0"/>
              <a:t> </a:t>
            </a:r>
            <a:r>
              <a:rPr lang="en-US" b="0" dirty="0"/>
              <a:t>is the mathematical name of "</a:t>
            </a:r>
            <a:r>
              <a:rPr lang="en-US" b="1" dirty="0"/>
              <a:t>tables</a:t>
            </a:r>
            <a:r>
              <a:rPr lang="en-US" b="0" dirty="0"/>
              <a:t>" that we know well from spreadsheet and Excel applications.</a:t>
            </a:r>
            <a:endParaRPr lang="bg-BG" b="0" dirty="0"/>
          </a:p>
          <a:p>
            <a:pPr marL="0" lvl="0" indent="0">
              <a:buFont typeface="Arial" panose="020B0604020202020204" pitchFamily="34" charset="0"/>
              <a:buNone/>
            </a:pPr>
            <a:endParaRPr lang="en-US" dirty="0"/>
          </a:p>
          <a:p>
            <a:pPr lvl="0"/>
            <a:r>
              <a:rPr lang="en-US" dirty="0"/>
              <a:t>Finite state </a:t>
            </a:r>
            <a:r>
              <a:rPr lang="en-US" b="1" dirty="0"/>
              <a:t>automata</a:t>
            </a:r>
            <a:r>
              <a:rPr lang="en-US" dirty="0"/>
              <a:t> and </a:t>
            </a:r>
            <a:r>
              <a:rPr lang="en-US" b="1" dirty="0"/>
              <a:t>state machines</a:t>
            </a:r>
            <a:r>
              <a:rPr lang="en-US" dirty="0"/>
              <a:t> are used in </a:t>
            </a:r>
            <a:r>
              <a:rPr lang="en-US" b="1" dirty="0"/>
              <a:t>parsers </a:t>
            </a:r>
            <a:r>
              <a:rPr lang="en-US" dirty="0"/>
              <a:t>(which extract data from structured text), in process management and </a:t>
            </a:r>
            <a:r>
              <a:rPr lang="en-US" b="1" dirty="0"/>
              <a:t>workflow</a:t>
            </a:r>
            <a:r>
              <a:rPr lang="en-US" dirty="0"/>
              <a:t> management software and in interpreters and </a:t>
            </a:r>
            <a:r>
              <a:rPr lang="en-US" b="1" dirty="0"/>
              <a:t>compilers</a:t>
            </a:r>
            <a:r>
              <a:rPr lang="en-US" dirty="0"/>
              <a:t>.</a:t>
            </a:r>
          </a:p>
          <a:p>
            <a:pPr lvl="0"/>
            <a:endParaRPr lang="en-US" dirty="0"/>
          </a:p>
          <a:p>
            <a:pPr lvl="0"/>
            <a:r>
              <a:rPr lang="en-US" b="1" dirty="0"/>
              <a:t>Statistics </a:t>
            </a:r>
            <a:r>
              <a:rPr lang="en-US" dirty="0"/>
              <a:t>concepts, such as </a:t>
            </a:r>
            <a:r>
              <a:rPr lang="en-US" sz="1200" b="0" i="0" kern="1200" dirty="0">
                <a:solidFill>
                  <a:schemeClr val="tx1"/>
                </a:solidFill>
                <a:effectLst/>
                <a:latin typeface="+mn-lt"/>
                <a:ea typeface="+mn-ea"/>
                <a:cs typeface="+mn-cs"/>
              </a:rPr>
              <a:t>probability distributions, statistical significance, hypothesis testing, and regression</a:t>
            </a:r>
            <a:r>
              <a:rPr lang="en-US" dirty="0"/>
              <a:t> are widely used in </a:t>
            </a:r>
            <a:r>
              <a:rPr lang="en-US" b="1" dirty="0"/>
              <a:t>data science </a:t>
            </a:r>
            <a:r>
              <a:rPr lang="en-US" dirty="0"/>
              <a:t>and </a:t>
            </a:r>
            <a:r>
              <a:rPr lang="en-US" b="1" dirty="0"/>
              <a:t>machine learning</a:t>
            </a:r>
            <a:r>
              <a:rPr lang="en-US" dirty="0"/>
              <a:t>.</a:t>
            </a:r>
          </a:p>
          <a:p>
            <a:pPr marL="171450" lvl="0" indent="-171450">
              <a:buFont typeface="Arial" panose="020B0604020202020204" pitchFamily="34" charset="0"/>
              <a:buChar char="•"/>
            </a:pPr>
            <a:r>
              <a:rPr lang="en-US" dirty="0"/>
              <a:t>In </a:t>
            </a:r>
            <a:r>
              <a:rPr lang="en-US" b="1" dirty="0"/>
              <a:t>machine learning</a:t>
            </a:r>
            <a:r>
              <a:rPr lang="en-US" dirty="0"/>
              <a:t>, data science and artificial intelligence systems, </a:t>
            </a:r>
            <a:r>
              <a:rPr lang="en-US" b="1" dirty="0"/>
              <a:t>math skills</a:t>
            </a:r>
            <a:r>
              <a:rPr lang="en-US" dirty="0"/>
              <a:t> are more important.</a:t>
            </a:r>
          </a:p>
          <a:p>
            <a:pPr marL="171450" lvl="0" indent="-171450">
              <a:buFont typeface="Arial" panose="020B0604020202020204" pitchFamily="34" charset="0"/>
              <a:buChar char="•"/>
            </a:pPr>
            <a:r>
              <a:rPr lang="en-US" dirty="0"/>
              <a:t>But in traditional (mainstream) Web, mobile and back-end development, we need nothing more than </a:t>
            </a:r>
            <a:r>
              <a:rPr lang="en-US" b="1" dirty="0"/>
              <a:t>school-level math </a:t>
            </a:r>
            <a:r>
              <a:rPr lang="en-US" dirty="0"/>
              <a:t>and </a:t>
            </a:r>
            <a:r>
              <a:rPr lang="en-US" b="1" dirty="0"/>
              <a:t>logical thinking</a:t>
            </a:r>
            <a:r>
              <a:rPr lang="en-US" dirty="0"/>
              <a:t>.</a:t>
            </a:r>
          </a:p>
          <a:p>
            <a:pPr lvl="0"/>
            <a:endParaRPr lang="en-US" dirty="0"/>
          </a:p>
          <a:p>
            <a:pPr lvl="0"/>
            <a:r>
              <a:rPr lang="en-US" b="1" dirty="0"/>
              <a:t>Algorithm complexity</a:t>
            </a:r>
            <a:r>
              <a:rPr lang="en-US" dirty="0"/>
              <a:t> is a math concept from the mathematical analysis, used to estimate the execution</a:t>
            </a:r>
            <a:r>
              <a:rPr lang="bg-BG" dirty="0"/>
              <a:t> </a:t>
            </a:r>
            <a:r>
              <a:rPr lang="en-US" dirty="0"/>
              <a:t>speed of the code,</a:t>
            </a:r>
            <a:r>
              <a:rPr lang="bg-BG" dirty="0"/>
              <a:t> </a:t>
            </a:r>
            <a:r>
              <a:rPr lang="en-US" dirty="0"/>
              <a:t>based on the approximation of the steps needed to be executed.</a:t>
            </a:r>
          </a:p>
          <a:p>
            <a:pPr marL="171450" lvl="0" indent="-171450">
              <a:buFont typeface="Arial" panose="020B0604020202020204" pitchFamily="34" charset="0"/>
              <a:buChar char="•"/>
            </a:pPr>
            <a:r>
              <a:rPr lang="en-US" dirty="0"/>
              <a:t>Developers need to learn the concept of "</a:t>
            </a:r>
            <a:r>
              <a:rPr lang="en-US" b="1" dirty="0"/>
              <a:t>time complexity</a:t>
            </a:r>
            <a:r>
              <a:rPr lang="en-US" dirty="0"/>
              <a:t>" and what is linear time, quadratic time, cubic time and logarithmic time, which is quite simple, and mathematics is not deeply involved.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sz="1200" b="1" i="0" kern="1200" dirty="0">
                <a:solidFill>
                  <a:schemeClr val="tx1"/>
                </a:solidFill>
                <a:effectLst/>
                <a:latin typeface="+mn-lt"/>
                <a:ea typeface="+mn-ea"/>
                <a:cs typeface="+mn-cs"/>
              </a:rPr>
              <a:t>Mathematical modeling</a:t>
            </a:r>
            <a:r>
              <a:rPr lang="en-US" sz="1200" b="0" i="0" kern="1200" dirty="0">
                <a:solidFill>
                  <a:schemeClr val="tx1"/>
                </a:solidFill>
                <a:effectLst/>
                <a:latin typeface="+mn-lt"/>
                <a:ea typeface="+mn-ea"/>
                <a:cs typeface="+mn-cs"/>
              </a:rPr>
              <a:t> is the art of translating problems from an application area into tractable </a:t>
            </a:r>
            <a:r>
              <a:rPr lang="en-US" sz="1200" b="1" i="0" kern="1200" dirty="0">
                <a:solidFill>
                  <a:schemeClr val="tx1"/>
                </a:solidFill>
                <a:effectLst/>
                <a:latin typeface="+mn-lt"/>
                <a:ea typeface="+mn-ea"/>
                <a:cs typeface="+mn-cs"/>
              </a:rPr>
              <a:t>mathematical</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formal </a:t>
            </a:r>
            <a:r>
              <a:rPr lang="en-US" sz="1200" b="0" i="0" kern="1200" dirty="0">
                <a:solidFill>
                  <a:schemeClr val="tx1"/>
                </a:solidFill>
                <a:effectLst/>
                <a:latin typeface="+mn-lt"/>
                <a:ea typeface="+mn-ea"/>
                <a:cs typeface="+mn-cs"/>
              </a:rPr>
              <a:t>formulations whose theoretical, numerical and algorithmic analysis provides insight, answers, and guidance useful for the originating application.</a:t>
            </a:r>
          </a:p>
          <a:p>
            <a:pPr marL="171450" lvl="0" indent="-171450">
              <a:buFont typeface="Arial" panose="020B0604020202020204" pitchFamily="34" charset="0"/>
              <a:buChar char="•"/>
            </a:pPr>
            <a:r>
              <a:rPr lang="en-US" b="1" dirty="0"/>
              <a:t>Mathematical modeling </a:t>
            </a:r>
            <a:r>
              <a:rPr lang="en-US" dirty="0"/>
              <a:t>is important skill, related to algorithmic thinking and developers with strong problem-solving skills learn how to use it at basic level.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45008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b="0" dirty="0"/>
              <a:t>of </a:t>
            </a:r>
            <a:r>
              <a:rPr lang="en-US" dirty="0"/>
              <a:t>how basic </a:t>
            </a:r>
            <a:r>
              <a:rPr lang="en-US" b="1" dirty="0"/>
              <a:t>school-level mathematical skills </a:t>
            </a:r>
            <a:r>
              <a:rPr lang="en-US" dirty="0"/>
              <a:t>are used to </a:t>
            </a:r>
            <a:r>
              <a:rPr lang="en-US" b="1" dirty="0"/>
              <a:t>draw objects </a:t>
            </a:r>
            <a:r>
              <a:rPr lang="en-US" dirty="0"/>
              <a:t>using SVG (scalable vector graphics) – the vector graphics standard for the Web.</a:t>
            </a:r>
          </a:p>
          <a:p>
            <a:pPr marL="171450" indent="-171450">
              <a:buFont typeface="Arial" panose="020B0604020202020204" pitchFamily="34" charset="0"/>
              <a:buChar char="•"/>
            </a:pPr>
            <a:r>
              <a:rPr lang="en-US" dirty="0"/>
              <a:t>We draw a rectangle at certain </a:t>
            </a:r>
            <a:r>
              <a:rPr lang="en-US" b="1" dirty="0"/>
              <a:t>position</a:t>
            </a:r>
            <a:r>
              <a:rPr lang="en-US" dirty="0"/>
              <a:t> at the coordinate system, with certain </a:t>
            </a:r>
            <a:r>
              <a:rPr lang="en-US" b="1" dirty="0"/>
              <a:t>size</a:t>
            </a:r>
            <a:r>
              <a:rPr lang="en-US" dirty="0"/>
              <a:t>, border </a:t>
            </a:r>
            <a:r>
              <a:rPr lang="en-US" b="1" dirty="0"/>
              <a:t>width</a:t>
            </a:r>
            <a:r>
              <a:rPr lang="en-US" dirty="0"/>
              <a:t> and border </a:t>
            </a:r>
            <a:r>
              <a:rPr lang="en-US" b="1" dirty="0"/>
              <a:t>radius</a:t>
            </a:r>
            <a:r>
              <a:rPr lang="en-US" dirty="0"/>
              <a:t>.</a:t>
            </a:r>
          </a:p>
          <a:p>
            <a:pPr marL="171450" indent="-171450">
              <a:buFont typeface="Arial" panose="020B0604020202020204" pitchFamily="34" charset="0"/>
              <a:buChar char="•"/>
            </a:pPr>
            <a:r>
              <a:rPr lang="en-US" dirty="0"/>
              <a:t>Developers use similar concepts when they </a:t>
            </a:r>
            <a:r>
              <a:rPr lang="en-US" b="1" dirty="0"/>
              <a:t>create the user interface of their apps</a:t>
            </a:r>
            <a:r>
              <a:rPr lang="en-US" dirty="0"/>
              <a:t>, using HTML and CSS or XAML or other graphical representation technology.</a:t>
            </a:r>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7551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previous example in </a:t>
            </a:r>
            <a:r>
              <a:rPr lang="en-US" b="1" dirty="0"/>
              <a:t>live demonstration</a:t>
            </a:r>
            <a:r>
              <a:rPr lang="en-US" dirty="0"/>
              <a:t>.</a:t>
            </a:r>
          </a:p>
          <a:p>
            <a:pPr marL="171450" indent="-171450">
              <a:buFont typeface="Arial" panose="020B0604020202020204" pitchFamily="34" charset="0"/>
              <a:buChar char="•"/>
            </a:pPr>
            <a:r>
              <a:rPr lang="en-US" dirty="0"/>
              <a:t>We open </a:t>
            </a:r>
            <a:r>
              <a:rPr lang="en-US" b="1" dirty="0"/>
              <a:t>repl.it</a:t>
            </a:r>
            <a:r>
              <a:rPr lang="en-US" dirty="0"/>
              <a:t>, where I have prepared code for the </a:t>
            </a:r>
            <a:r>
              <a:rPr lang="en-US" b="1" dirty="0"/>
              <a:t>SVG example</a:t>
            </a:r>
            <a:r>
              <a:rPr lang="en-US" dirty="0"/>
              <a:t>.</a:t>
            </a:r>
          </a:p>
          <a:p>
            <a:pPr marL="171450" indent="-171450">
              <a:buFont typeface="Arial" panose="020B0604020202020204" pitchFamily="34" charset="0"/>
              <a:buChar char="•"/>
            </a:pPr>
            <a:r>
              <a:rPr lang="en-US" dirty="0"/>
              <a:t>And we click the green </a:t>
            </a:r>
            <a:r>
              <a:rPr lang="en-US" b="1" dirty="0"/>
              <a:t>[Run] button</a:t>
            </a:r>
            <a:r>
              <a:rPr lang="en-US" dirty="0"/>
              <a:t>.</a:t>
            </a:r>
          </a:p>
          <a:p>
            <a:pPr marL="171450" indent="-171450">
              <a:buFont typeface="Arial" panose="020B0604020202020204" pitchFamily="34" charset="0"/>
              <a:buChar char="•"/>
            </a:pPr>
            <a:r>
              <a:rPr lang="en-US" dirty="0"/>
              <a:t>Now we see the </a:t>
            </a:r>
            <a:r>
              <a:rPr lang="en-US" b="1" dirty="0"/>
              <a:t>red rectangle</a:t>
            </a:r>
            <a:r>
              <a:rPr lang="en-US" dirty="0"/>
              <a:t> with the black border.</a:t>
            </a:r>
          </a:p>
          <a:p>
            <a:pPr marL="171450" indent="-171450">
              <a:buFont typeface="Arial" panose="020B0604020202020204" pitchFamily="34" charset="0"/>
              <a:buChar char="•"/>
            </a:pPr>
            <a:r>
              <a:rPr lang="en-US" dirty="0"/>
              <a:t>It is located at the invisible </a:t>
            </a:r>
            <a:r>
              <a:rPr lang="en-US" b="1" dirty="0"/>
              <a:t>coordinate system</a:t>
            </a:r>
            <a:r>
              <a:rPr lang="en-US" dirty="0"/>
              <a:t>, which starts at the top left corner of the Web page, which hosts the SVG graphical area.</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13739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to model the real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are sets of </a:t>
            </a:r>
            <a:r>
              <a:rPr lang="en-US" b="1" dirty="0"/>
              <a:t>data fields</a:t>
            </a:r>
            <a:r>
              <a:rPr lang="en-US" dirty="0"/>
              <a:t>, together with </a:t>
            </a:r>
            <a:r>
              <a:rPr lang="en-US" b="1" dirty="0"/>
              <a:t>methods </a:t>
            </a:r>
            <a:r>
              <a:rPr lang="en-US" dirty="0"/>
              <a:t>(which are functionality to interact with the data fields and other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define the </a:t>
            </a:r>
            <a:r>
              <a:rPr lang="en-US" b="1" dirty="0"/>
              <a:t>structure of information objects</a:t>
            </a:r>
            <a:r>
              <a:rPr lang="en-US" dirty="0"/>
              <a:t>: the data they holds and the operation they can perform.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Objects </a:t>
            </a:r>
            <a:r>
              <a:rPr lang="en-US" dirty="0"/>
              <a:t>are </a:t>
            </a:r>
            <a:r>
              <a:rPr lang="en-US" b="1" dirty="0"/>
              <a:t>instances of the </a:t>
            </a:r>
            <a:r>
              <a:rPr lang="en-US" dirty="0"/>
              <a:t>classes</a:t>
            </a:r>
            <a:r>
              <a:rPr lang="bg-BG" dirty="0"/>
              <a:t>, </a:t>
            </a:r>
            <a:r>
              <a:rPr lang="en-US" dirty="0"/>
              <a:t>holding certain values in their data fields.</a:t>
            </a:r>
          </a:p>
          <a:p>
            <a:endParaRPr lang="en-US" dirty="0"/>
          </a:p>
          <a:p>
            <a:r>
              <a:rPr lang="en-US" dirty="0"/>
              <a:t>At the </a:t>
            </a:r>
            <a:r>
              <a:rPr lang="en-US" b="1" dirty="0"/>
              <a:t>example </a:t>
            </a:r>
            <a:r>
              <a:rPr lang="en-US" dirty="0"/>
              <a:t>we have a definition of the </a:t>
            </a:r>
            <a:r>
              <a:rPr lang="en-US" b="1" dirty="0"/>
              <a:t>class</a:t>
            </a:r>
            <a:r>
              <a:rPr lang="en-US" dirty="0"/>
              <a:t> "</a:t>
            </a:r>
            <a:r>
              <a:rPr lang="en-US" b="1" dirty="0"/>
              <a:t>Rectangle</a:t>
            </a:r>
            <a:r>
              <a:rPr lang="en-US" dirty="0"/>
              <a:t>".</a:t>
            </a:r>
          </a:p>
          <a:p>
            <a:pPr marL="171450" indent="-171450">
              <a:buFont typeface="Arial" panose="020B0604020202020204" pitchFamily="34" charset="0"/>
              <a:buChar char="•"/>
            </a:pPr>
            <a:r>
              <a:rPr lang="en-US" dirty="0"/>
              <a:t>It holds two </a:t>
            </a:r>
            <a:r>
              <a:rPr lang="en-US" b="1" dirty="0"/>
              <a:t>data fields</a:t>
            </a:r>
            <a:r>
              <a:rPr lang="en-US" dirty="0"/>
              <a:t>: </a:t>
            </a:r>
            <a:r>
              <a:rPr lang="en-US" b="1" dirty="0"/>
              <a:t>width</a:t>
            </a:r>
            <a:r>
              <a:rPr lang="en-US" dirty="0"/>
              <a:t> and </a:t>
            </a:r>
            <a:r>
              <a:rPr lang="en-US" b="1" dirty="0"/>
              <a:t>height</a:t>
            </a:r>
            <a:r>
              <a:rPr lang="en-US" dirty="0"/>
              <a:t>. – integer values.</a:t>
            </a:r>
          </a:p>
          <a:p>
            <a:pPr marL="171450" indent="-171450">
              <a:buFont typeface="Arial" panose="020B0604020202020204" pitchFamily="34" charset="0"/>
              <a:buChar char="•"/>
            </a:pPr>
            <a:r>
              <a:rPr lang="en-US" dirty="0"/>
              <a:t>It defines a </a:t>
            </a:r>
            <a:r>
              <a:rPr lang="en-US" b="1" dirty="0"/>
              <a:t>method</a:t>
            </a:r>
            <a:r>
              <a:rPr lang="en-US" dirty="0"/>
              <a:t>, holding the code to </a:t>
            </a:r>
            <a:r>
              <a:rPr lang="en-US" b="1" dirty="0"/>
              <a:t>calculate the area</a:t>
            </a:r>
            <a:r>
              <a:rPr lang="en-US" dirty="0"/>
              <a:t> of the rectangle.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a:t>
            </a:r>
            <a:r>
              <a:rPr lang="en-US" b="1" dirty="0"/>
              <a:t>class definition</a:t>
            </a:r>
            <a:r>
              <a:rPr lang="en-US" dirty="0"/>
              <a:t> … and the programming language here doesn’t matter.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definitions of the </a:t>
            </a:r>
            <a:r>
              <a:rPr lang="en-US" b="1" dirty="0"/>
              <a:t>data fields</a:t>
            </a:r>
            <a:r>
              <a:rPr lang="en-US" dirty="0"/>
              <a:t>, which the class holds in each object.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a:t>
            </a:r>
            <a:r>
              <a:rPr lang="en-US" b="1" dirty="0"/>
              <a:t>methods </a:t>
            </a:r>
            <a:r>
              <a:rPr lang="en-US" dirty="0"/>
              <a:t>of the class: the </a:t>
            </a:r>
            <a:r>
              <a:rPr lang="en-US" b="1" dirty="0"/>
              <a:t>operations</a:t>
            </a:r>
            <a:r>
              <a:rPr lang="en-US" dirty="0"/>
              <a:t> or </a:t>
            </a:r>
            <a:r>
              <a:rPr lang="en-US" b="1" dirty="0"/>
              <a:t>actions</a:t>
            </a:r>
            <a:r>
              <a:rPr lang="en-US" dirty="0"/>
              <a:t> that objects of this class can do.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now we have </a:t>
            </a:r>
            <a:r>
              <a:rPr lang="en-US" b="1" dirty="0"/>
              <a:t>several objects </a:t>
            </a:r>
            <a:r>
              <a:rPr lang="en-US" dirty="0"/>
              <a:t>of this class "</a:t>
            </a:r>
            <a:r>
              <a:rPr lang="en-US" b="1" dirty="0"/>
              <a:t>Rectangle</a:t>
            </a:r>
            <a:r>
              <a:rPr lang="en-US" dirty="0"/>
              <a:t>".</a:t>
            </a:r>
          </a:p>
          <a:p>
            <a:pPr marL="171450" indent="-171450">
              <a:buFont typeface="Arial" panose="020B0604020202020204" pitchFamily="34" charset="0"/>
              <a:buChar char="•"/>
            </a:pPr>
            <a:r>
              <a:rPr lang="en-US" dirty="0"/>
              <a:t>The </a:t>
            </a:r>
            <a:r>
              <a:rPr lang="en-US" b="1" dirty="0"/>
              <a:t>first object</a:t>
            </a:r>
            <a:r>
              <a:rPr lang="en-US" dirty="0"/>
              <a:t> is a rectangle of </a:t>
            </a:r>
            <a:r>
              <a:rPr lang="en-US" b="1" dirty="0"/>
              <a:t>width 5 </a:t>
            </a:r>
            <a:r>
              <a:rPr lang="en-US" dirty="0"/>
              <a:t>and </a:t>
            </a:r>
            <a:r>
              <a:rPr lang="en-US" b="1" dirty="0"/>
              <a:t>height 6</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a:t>
            </a:r>
            <a:r>
              <a:rPr lang="en-US" b="1" dirty="0"/>
              <a:t>object </a:t>
            </a:r>
            <a:r>
              <a:rPr lang="en-US" dirty="0"/>
              <a:t>has </a:t>
            </a:r>
            <a:r>
              <a:rPr lang="en-US" b="1" dirty="0"/>
              <a:t>width 6 </a:t>
            </a:r>
            <a:r>
              <a:rPr lang="en-US" dirty="0"/>
              <a:t>and </a:t>
            </a:r>
            <a:r>
              <a:rPr lang="en-US" b="1" dirty="0"/>
              <a:t>height 4</a:t>
            </a:r>
            <a:r>
              <a:rPr lang="en-US" dirty="0"/>
              <a:t>.</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other </a:t>
            </a:r>
            <a:r>
              <a:rPr lang="en-US" b="1" dirty="0"/>
              <a:t>object </a:t>
            </a:r>
            <a:r>
              <a:rPr lang="en-US" dirty="0"/>
              <a:t>has </a:t>
            </a:r>
            <a:r>
              <a:rPr lang="en-US" b="1" dirty="0"/>
              <a:t>width 7 </a:t>
            </a:r>
            <a:r>
              <a:rPr lang="en-US" dirty="0"/>
              <a:t>and </a:t>
            </a:r>
            <a:r>
              <a:rPr lang="en-US" b="1" dirty="0"/>
              <a:t>height 3</a:t>
            </a:r>
            <a:r>
              <a:rPr lang="en-US" dirty="0"/>
              <a:t>.</a:t>
            </a:r>
          </a:p>
          <a:p>
            <a:pPr marL="171450" indent="-171450">
              <a:buFont typeface="Arial" panose="020B0604020202020204" pitchFamily="34" charset="0"/>
              <a:buChar char="•"/>
            </a:pPr>
            <a:r>
              <a:rPr lang="en-US" dirty="0"/>
              <a:t>We have one </a:t>
            </a:r>
            <a:r>
              <a:rPr lang="en-US" b="1" dirty="0"/>
              <a:t>class "Rectangle" </a:t>
            </a:r>
            <a:r>
              <a:rPr lang="en-US" dirty="0"/>
              <a:t>and </a:t>
            </a:r>
            <a:r>
              <a:rPr lang="en-US" b="1" dirty="0"/>
              <a:t>3 objects </a:t>
            </a:r>
            <a:r>
              <a:rPr lang="en-US" dirty="0"/>
              <a:t>(or instances) of this class.</a:t>
            </a:r>
          </a:p>
          <a:p>
            <a:pPr marL="171450" indent="-171450">
              <a:buFont typeface="Arial" panose="020B0604020202020204" pitchFamily="34" charset="0"/>
              <a:buChar char="•"/>
            </a:pPr>
            <a:r>
              <a:rPr lang="en-US" dirty="0"/>
              <a:t>The </a:t>
            </a:r>
            <a:r>
              <a:rPr lang="en-US" b="1" dirty="0"/>
              <a:t>class </a:t>
            </a:r>
            <a:r>
              <a:rPr lang="en-US" dirty="0"/>
              <a:t>holds the definition (the specification, the model, the template) for the objects.</a:t>
            </a:r>
          </a:p>
          <a:p>
            <a:pPr marL="628650" lvl="1" indent="-171450">
              <a:buFont typeface="Arial" panose="020B0604020202020204" pitchFamily="34" charset="0"/>
              <a:buChar char="•"/>
            </a:pPr>
            <a:r>
              <a:rPr lang="en-US" dirty="0"/>
              <a:t>It defines the </a:t>
            </a:r>
            <a:r>
              <a:rPr lang="en-US" b="1" dirty="0"/>
              <a:t>data fields </a:t>
            </a:r>
            <a:r>
              <a:rPr lang="en-US" dirty="0"/>
              <a:t>and </a:t>
            </a:r>
            <a:r>
              <a:rPr lang="en-US" b="1" dirty="0"/>
              <a:t>methods</a:t>
            </a:r>
            <a:r>
              <a:rPr lang="bg-BG" dirty="0"/>
              <a:t> </a:t>
            </a:r>
            <a:r>
              <a:rPr lang="en-US" dirty="0"/>
              <a:t>and more details (in some cases).</a:t>
            </a:r>
          </a:p>
          <a:p>
            <a:pPr marL="628650" lvl="1" indent="-171450">
              <a:buFont typeface="Arial" panose="020B0604020202020204" pitchFamily="34" charset="0"/>
              <a:buChar char="•"/>
            </a:pPr>
            <a:r>
              <a:rPr lang="en-US" dirty="0"/>
              <a:t>Classes don't hold data. They hold </a:t>
            </a:r>
            <a:r>
              <a:rPr lang="en-US" b="1" dirty="0"/>
              <a:t>data definitions</a:t>
            </a:r>
            <a:r>
              <a:rPr lang="en-US" b="0" dirty="0"/>
              <a:t> and </a:t>
            </a:r>
            <a:r>
              <a:rPr lang="en-US" b="1" dirty="0"/>
              <a:t>operation definitions</a:t>
            </a:r>
            <a:r>
              <a:rPr lang="en-US" dirty="0"/>
              <a:t>.</a:t>
            </a:r>
          </a:p>
          <a:p>
            <a:pPr marL="0" lvl="0" indent="0">
              <a:buFont typeface="Arial" panose="020B0604020202020204" pitchFamily="34" charset="0"/>
              <a:buNone/>
            </a:pPr>
            <a:endParaRPr lang="en-US" dirty="0"/>
          </a:p>
          <a:p>
            <a:pPr marL="171450" indent="-171450">
              <a:buFont typeface="Arial" panose="020B0604020202020204" pitchFamily="34" charset="0"/>
              <a:buChar char="•"/>
            </a:pPr>
            <a:r>
              <a:rPr lang="en-US" b="1" dirty="0"/>
              <a:t>Objects hold values </a:t>
            </a:r>
            <a:r>
              <a:rPr lang="en-US" dirty="0"/>
              <a:t>for the data fields in the class.</a:t>
            </a:r>
          </a:p>
          <a:p>
            <a:pPr marL="628650" lvl="1" indent="-171450">
              <a:buFont typeface="Arial" panose="020B0604020202020204" pitchFamily="34" charset="0"/>
              <a:buChar char="•"/>
            </a:pPr>
            <a:r>
              <a:rPr lang="en-US" dirty="0"/>
              <a:t>Objects of class "Rectangle" </a:t>
            </a:r>
            <a:r>
              <a:rPr lang="en-US" b="1" dirty="0"/>
              <a:t>hold data </a:t>
            </a:r>
            <a:r>
              <a:rPr lang="en-US" dirty="0"/>
              <a:t>about certain rectangle.</a:t>
            </a:r>
          </a:p>
          <a:p>
            <a:pPr marL="628650" lvl="1" indent="-171450">
              <a:buFont typeface="Arial" panose="020B0604020202020204" pitchFamily="34" charset="0"/>
              <a:buChar char="•"/>
            </a:pPr>
            <a:r>
              <a:rPr lang="en-US" dirty="0"/>
              <a:t>Objects are </a:t>
            </a:r>
            <a:r>
              <a:rPr lang="en-US" b="1" dirty="0"/>
              <a:t>information structures</a:t>
            </a:r>
            <a:r>
              <a:rPr lang="en-US" dirty="0"/>
              <a:t>, holding data.</a:t>
            </a:r>
          </a:p>
          <a:p>
            <a:pPr marL="171450" indent="-171450">
              <a:buFont typeface="Arial" panose="020B0604020202020204" pitchFamily="34" charset="0"/>
              <a:buChar char="•"/>
            </a:pPr>
            <a:r>
              <a:rPr lang="en-US" dirty="0"/>
              <a:t>Typically one class has multiple objects (or instances).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Classes and objects </a:t>
            </a:r>
            <a:r>
              <a:rPr lang="en-US" b="0" dirty="0"/>
              <a:t>are the building blocks of the </a:t>
            </a:r>
            <a:r>
              <a:rPr lang="en-US" b="1" dirty="0"/>
              <a:t>object-oriented programming </a:t>
            </a:r>
            <a:r>
              <a:rPr lang="en-US" dirty="0"/>
              <a:t>(</a:t>
            </a:r>
            <a:r>
              <a:rPr lang="en-US" b="1" dirty="0"/>
              <a:t>OOP</a:t>
            </a:r>
            <a:r>
              <a:rPr lang="en-US" dirty="0"/>
              <a:t>) and they come together with some other OOP concepts like abstraction, interfaces, data encapsulation, inheritance, polymorphism and exception handling.</a:t>
            </a:r>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83526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prepared </a:t>
            </a:r>
            <a:r>
              <a:rPr lang="en-US" b="1" dirty="0"/>
              <a:t>examples of classes and objects</a:t>
            </a:r>
            <a:r>
              <a:rPr lang="en-US" dirty="0"/>
              <a:t> in C# and JavaScript.</a:t>
            </a:r>
          </a:p>
          <a:p>
            <a:pPr marL="171450" indent="-171450">
              <a:buFont typeface="Arial" panose="020B0604020202020204" pitchFamily="34" charset="0"/>
              <a:buChar char="•"/>
            </a:pPr>
            <a:r>
              <a:rPr lang="en-US" dirty="0"/>
              <a:t>We can open the </a:t>
            </a:r>
            <a:r>
              <a:rPr lang="en-US" b="1" dirty="0"/>
              <a:t>JavaScript example</a:t>
            </a:r>
            <a:r>
              <a:rPr lang="en-US" dirty="0"/>
              <a:t>.</a:t>
            </a:r>
          </a:p>
          <a:p>
            <a:pPr marL="628650" lvl="1" indent="-171450">
              <a:buFont typeface="Arial" panose="020B0604020202020204" pitchFamily="34" charset="0"/>
              <a:buChar char="•"/>
            </a:pPr>
            <a:r>
              <a:rPr lang="en-US" b="1" dirty="0"/>
              <a:t>Wait</a:t>
            </a:r>
            <a:r>
              <a:rPr lang="en-US" dirty="0"/>
              <a:t> a bit for the code to load.</a:t>
            </a:r>
          </a:p>
          <a:p>
            <a:pPr marL="628650" lvl="1" indent="-171450">
              <a:buFont typeface="Arial" panose="020B0604020202020204" pitchFamily="34" charset="0"/>
              <a:buChar char="•"/>
            </a:pPr>
            <a:r>
              <a:rPr lang="en-US" dirty="0"/>
              <a:t>It </a:t>
            </a:r>
            <a:r>
              <a:rPr lang="en-US" b="1" dirty="0"/>
              <a:t>takes time</a:t>
            </a:r>
            <a:r>
              <a:rPr lang="en-US" dirty="0"/>
              <a:t>…</a:t>
            </a:r>
          </a:p>
          <a:p>
            <a:pPr marL="628650" lvl="1" indent="-171450">
              <a:buFont typeface="Arial" panose="020B0604020202020204" pitchFamily="34" charset="0"/>
              <a:buChar char="•"/>
            </a:pPr>
            <a:r>
              <a:rPr lang="en-US" dirty="0"/>
              <a:t>Now we click </a:t>
            </a:r>
            <a:r>
              <a:rPr lang="en-US" b="1" dirty="0"/>
              <a:t>[Run] </a:t>
            </a:r>
            <a:r>
              <a:rPr lang="en-US" dirty="0"/>
              <a:t>and we see </a:t>
            </a:r>
            <a:r>
              <a:rPr lang="en-US" b="1" dirty="0"/>
              <a:t>several rectangles </a:t>
            </a:r>
            <a:r>
              <a:rPr lang="en-US" dirty="0"/>
              <a:t>(objects of class "Rectangle") together with their </a:t>
            </a:r>
            <a:r>
              <a:rPr lang="en-US" b="1" dirty="0"/>
              <a:t>data field values </a:t>
            </a:r>
            <a:r>
              <a:rPr lang="en-US" dirty="0"/>
              <a:t>and the </a:t>
            </a:r>
            <a:r>
              <a:rPr lang="en-US" b="1" dirty="0"/>
              <a:t>calculated area</a:t>
            </a:r>
            <a:r>
              <a:rPr lang="en-US" b="0" dirty="0"/>
              <a:t>.</a:t>
            </a:r>
          </a:p>
          <a:p>
            <a:pPr marL="628650" lvl="1" indent="-171450">
              <a:buFont typeface="Arial" panose="020B0604020202020204" pitchFamily="34" charset="0"/>
              <a:buChar char="•"/>
            </a:pPr>
            <a:r>
              <a:rPr lang="en-US" b="0" dirty="0"/>
              <a:t>The rectangle area is calculated by a method "</a:t>
            </a:r>
            <a:r>
              <a:rPr lang="en-US" b="1" noProof="1"/>
              <a:t>calcArea</a:t>
            </a:r>
            <a:r>
              <a:rPr lang="en-US" b="0" dirty="0"/>
              <a:t>" in the class.</a:t>
            </a:r>
          </a:p>
          <a:p>
            <a:pPr marL="628650" lvl="1" indent="-171450">
              <a:buFont typeface="Arial" panose="020B0604020202020204" pitchFamily="34" charset="0"/>
              <a:buChar char="•"/>
            </a:pPr>
            <a:r>
              <a:rPr lang="en-US" b="0" dirty="0"/>
              <a:t>This is the </a:t>
            </a:r>
            <a:r>
              <a:rPr lang="en-US" b="1" dirty="0"/>
              <a:t>class definition</a:t>
            </a:r>
            <a:r>
              <a:rPr lang="en-US" b="0" dirty="0"/>
              <a:t>.</a:t>
            </a:r>
          </a:p>
          <a:p>
            <a:pPr marL="628650" lvl="1" indent="-171450">
              <a:buFont typeface="Arial" panose="020B0604020202020204" pitchFamily="34" charset="0"/>
              <a:buChar char="•"/>
            </a:pPr>
            <a:r>
              <a:rPr lang="en-US" b="0" dirty="0"/>
              <a:t>And this is </a:t>
            </a:r>
            <a:r>
              <a:rPr lang="en-US" b="1" dirty="0"/>
              <a:t>how we create objects</a:t>
            </a:r>
            <a:r>
              <a:rPr lang="en-US" b="0" dirty="0"/>
              <a:t>.</a:t>
            </a:r>
          </a:p>
          <a:p>
            <a:pPr marL="171450" lvl="0" indent="-171450">
              <a:buFont typeface="Arial" panose="020B0604020202020204" pitchFamily="34" charset="0"/>
              <a:buChar char="•"/>
            </a:pPr>
            <a:r>
              <a:rPr lang="en-US" b="0" dirty="0"/>
              <a:t>I will not be able to get into more details at this moment.</a:t>
            </a:r>
          </a:p>
          <a:p>
            <a:pPr marL="628650" lvl="1" indent="-171450">
              <a:buFont typeface="Arial" panose="020B0604020202020204" pitchFamily="34" charset="0"/>
              <a:buChar char="•"/>
            </a:pPr>
            <a:r>
              <a:rPr lang="en-US" b="0" dirty="0"/>
              <a:t>Now </a:t>
            </a:r>
            <a:r>
              <a:rPr lang="en-US" b="1" dirty="0"/>
              <a:t>the concept </a:t>
            </a:r>
            <a:r>
              <a:rPr lang="en-US" b="0" dirty="0"/>
              <a:t>is important, not the implementation and the code.</a:t>
            </a:r>
          </a:p>
          <a:p>
            <a:pPr marL="628650" lvl="1" indent="-171450">
              <a:buFont typeface="Arial" panose="020B0604020202020204" pitchFamily="34" charset="0"/>
              <a:buChar char="•"/>
            </a:pPr>
            <a:r>
              <a:rPr lang="en-US" b="0" dirty="0"/>
              <a:t>The concept is that in programming we can </a:t>
            </a:r>
            <a:r>
              <a:rPr lang="en-US" b="1" dirty="0"/>
              <a:t>define classes</a:t>
            </a:r>
            <a:r>
              <a:rPr lang="en-US" b="0" dirty="0"/>
              <a:t>, which model real-world entities.</a:t>
            </a:r>
          </a:p>
          <a:p>
            <a:pPr marL="628650" lvl="1" indent="-171450">
              <a:buFont typeface="Arial" panose="020B0604020202020204" pitchFamily="34" charset="0"/>
              <a:buChar char="•"/>
            </a:pPr>
            <a:r>
              <a:rPr lang="en-US" b="0" dirty="0"/>
              <a:t>They hold </a:t>
            </a:r>
            <a:r>
              <a:rPr lang="en-US" b="1" dirty="0"/>
              <a:t>data</a:t>
            </a:r>
            <a:r>
              <a:rPr lang="en-US" b="0" dirty="0"/>
              <a:t> (properties) and </a:t>
            </a:r>
            <a:r>
              <a:rPr lang="en-US" b="1" dirty="0"/>
              <a:t>operations</a:t>
            </a:r>
            <a:r>
              <a:rPr lang="en-US" b="0" dirty="0"/>
              <a:t>, just like in the real world.</a:t>
            </a:r>
          </a:p>
          <a:p>
            <a:pPr marL="628650" lvl="1" indent="-171450">
              <a:buFont typeface="Arial" panose="020B0604020202020204" pitchFamily="34" charset="0"/>
              <a:buChar char="•"/>
            </a:pPr>
            <a:r>
              <a:rPr lang="en-US" b="1" dirty="0"/>
              <a:t>Objects </a:t>
            </a:r>
            <a:r>
              <a:rPr lang="en-US" b="0" dirty="0"/>
              <a:t>are instances of the class definition with certain data characteristics, just like objects in the real world.</a:t>
            </a:r>
          </a:p>
          <a:p>
            <a:pPr marL="171450" lvl="0" indent="-171450">
              <a:buFont typeface="Arial" panose="020B0604020202020204" pitchFamily="34" charset="0"/>
              <a:buChar char="•"/>
            </a:pPr>
            <a:r>
              <a:rPr lang="en-US" b="0" dirty="0"/>
              <a:t>We shall learn more about defining and using classes in the "</a:t>
            </a:r>
            <a:r>
              <a:rPr lang="en-US" b="1" dirty="0"/>
              <a:t>Object-Oriented Programming</a:t>
            </a:r>
            <a:r>
              <a:rPr lang="en-US" b="0" dirty="0"/>
              <a:t>"</a:t>
            </a:r>
            <a:r>
              <a:rPr lang="en-US" b="1" dirty="0"/>
              <a:t> course at SoftUni</a:t>
            </a:r>
            <a:r>
              <a:rPr lang="en-US" b="0" dirty="0"/>
              <a:t>.</a:t>
            </a:r>
          </a:p>
          <a:p>
            <a:pPr marL="171450" lvl="0" indent="-171450">
              <a:buFont typeface="Arial" panose="020B0604020202020204" pitchFamily="34" charset="0"/>
              <a:buChar char="•"/>
            </a:pPr>
            <a:r>
              <a:rPr lang="en-US" b="0" dirty="0"/>
              <a:t>We have </a:t>
            </a:r>
            <a:r>
              <a:rPr lang="en-US" b="1" dirty="0"/>
              <a:t>the same code in C#</a:t>
            </a:r>
            <a:r>
              <a:rPr lang="en-US" b="0" dirty="0"/>
              <a:t>, which works in a very similar way.</a:t>
            </a:r>
          </a:p>
          <a:p>
            <a:pPr marL="171450" lvl="0" indent="-171450">
              <a:buFont typeface="Arial" panose="020B0604020202020204" pitchFamily="34" charset="0"/>
              <a:buChar char="•"/>
            </a:pPr>
            <a:r>
              <a:rPr lang="en-US" b="0" dirty="0"/>
              <a:t>If you are curious, you can </a:t>
            </a:r>
            <a:r>
              <a:rPr lang="en-US" b="1" dirty="0"/>
              <a:t>look at the sample code in detail </a:t>
            </a:r>
            <a:r>
              <a:rPr lang="en-US" b="0" dirty="0"/>
              <a:t>and play with it.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23109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Inheritance </a:t>
            </a:r>
            <a:r>
              <a:rPr lang="en-US" dirty="0"/>
              <a:t>and </a:t>
            </a:r>
            <a:r>
              <a:rPr lang="en-US" b="1" dirty="0"/>
              <a:t>interfaces </a:t>
            </a:r>
            <a:r>
              <a:rPr lang="en-US" dirty="0"/>
              <a:t>are two other major concepts in the object-oriented programming.</a:t>
            </a:r>
          </a:p>
          <a:p>
            <a:pPr marL="171450" indent="-171450">
              <a:buFont typeface="Arial" panose="020B0604020202020204" pitchFamily="34" charset="0"/>
              <a:buChar char="•"/>
            </a:pPr>
            <a:r>
              <a:rPr lang="en-US" b="1" dirty="0"/>
              <a:t>Inheritance</a:t>
            </a:r>
            <a:r>
              <a:rPr lang="en-US" dirty="0"/>
              <a:t> allows classes to </a:t>
            </a:r>
            <a:r>
              <a:rPr lang="en-US" b="1" dirty="0"/>
              <a:t>inherit data and functionality </a:t>
            </a:r>
            <a:r>
              <a:rPr lang="en-US" dirty="0"/>
              <a:t>from a </a:t>
            </a:r>
            <a:r>
              <a:rPr lang="en-US" b="1" dirty="0"/>
              <a:t>parent class</a:t>
            </a:r>
            <a:r>
              <a:rPr lang="en-US" dirty="0"/>
              <a:t> (also called "base class").</a:t>
            </a:r>
          </a:p>
          <a:p>
            <a:pPr marL="171450" indent="-171450">
              <a:buFont typeface="Arial" panose="020B0604020202020204" pitchFamily="34" charset="0"/>
              <a:buChar char="•"/>
            </a:pPr>
            <a:r>
              <a:rPr lang="en-US" dirty="0"/>
              <a:t>When a class inherits another class, the </a:t>
            </a:r>
            <a:r>
              <a:rPr lang="en-US" b="1" dirty="0"/>
              <a:t>parent class fields </a:t>
            </a:r>
            <a:r>
              <a:rPr lang="en-US" dirty="0"/>
              <a:t>are merged with the </a:t>
            </a:r>
            <a:r>
              <a:rPr lang="en-US" b="1" dirty="0"/>
              <a:t>child class fields </a:t>
            </a:r>
            <a:r>
              <a:rPr lang="en-US" dirty="0"/>
              <a:t>and they together form the </a:t>
            </a:r>
            <a:r>
              <a:rPr lang="en-US" b="1" dirty="0"/>
              <a:t>set of data fields </a:t>
            </a:r>
            <a:r>
              <a:rPr lang="en-US" dirty="0"/>
              <a:t>for the child class.</a:t>
            </a:r>
          </a:p>
          <a:p>
            <a:pPr lvl="0"/>
            <a:endParaRPr lang="en-US" b="1" dirty="0"/>
          </a:p>
          <a:p>
            <a:pPr lvl="0"/>
            <a:r>
              <a:rPr lang="en-US" b="1" dirty="0"/>
              <a:t>Interfaces </a:t>
            </a:r>
            <a:r>
              <a:rPr lang="en-US" dirty="0"/>
              <a:t>defines abstract actions.</a:t>
            </a:r>
          </a:p>
          <a:p>
            <a:pPr marL="171450" lvl="0" indent="-171450">
              <a:buFont typeface="Arial" panose="020B0604020202020204" pitchFamily="34" charset="0"/>
              <a:buChar char="•"/>
            </a:pPr>
            <a:r>
              <a:rPr lang="en-US" dirty="0"/>
              <a:t>These are actions to be </a:t>
            </a:r>
            <a:r>
              <a:rPr lang="en-US" b="1" dirty="0"/>
              <a:t>implemented in the descendent classes</a:t>
            </a:r>
            <a:r>
              <a:rPr lang="en-US" dirty="0"/>
              <a:t>.</a:t>
            </a:r>
          </a:p>
          <a:p>
            <a:pPr marL="171450" lvl="0" indent="-171450">
              <a:buFont typeface="Arial" panose="020B0604020202020204" pitchFamily="34" charset="0"/>
              <a:buChar char="•"/>
            </a:pPr>
            <a:r>
              <a:rPr lang="en-US" dirty="0"/>
              <a:t>Interfaces define a </a:t>
            </a:r>
            <a:r>
              <a:rPr lang="en-US" b="1" dirty="0"/>
              <a:t>set of empty (or abstract) methods</a:t>
            </a:r>
            <a:r>
              <a:rPr lang="en-US" b="0" dirty="0"/>
              <a:t> (or actions)</a:t>
            </a:r>
            <a:r>
              <a:rPr lang="en-US" dirty="0"/>
              <a:t>,</a:t>
            </a:r>
          </a:p>
          <a:p>
            <a:pPr marL="628650" lvl="1" indent="-171450">
              <a:buFont typeface="Arial" panose="020B0604020202020204" pitchFamily="34" charset="0"/>
              <a:buChar char="•"/>
            </a:pPr>
            <a:r>
              <a:rPr lang="en-US" dirty="0"/>
              <a:t>which shall be obligatory implemented in the child classes.</a:t>
            </a:r>
          </a:p>
          <a:p>
            <a:pPr marL="171450" lvl="0" indent="-171450">
              <a:buFont typeface="Arial" panose="020B0604020202020204" pitchFamily="34" charset="0"/>
              <a:buChar char="•"/>
            </a:pPr>
            <a:r>
              <a:rPr lang="en-US" dirty="0"/>
              <a:t>Interfaces are also called "</a:t>
            </a:r>
            <a:r>
              <a:rPr lang="en-US" b="1" dirty="0"/>
              <a:t>contracts</a:t>
            </a:r>
            <a:r>
              <a:rPr lang="en-US" dirty="0"/>
              <a:t>", because they define certain set of functionalities, a contract to implement certain methods.</a:t>
            </a:r>
          </a:p>
          <a:p>
            <a:pPr lvl="0"/>
            <a:endParaRPr lang="en-US" b="1" dirty="0"/>
          </a:p>
          <a:p>
            <a:pPr lvl="0"/>
            <a:r>
              <a:rPr lang="en-US" b="1" dirty="0"/>
              <a:t>Abstract classes</a:t>
            </a:r>
            <a:r>
              <a:rPr lang="en-US" b="0" dirty="0"/>
              <a:t> are used to model</a:t>
            </a:r>
            <a:r>
              <a:rPr lang="en-US" dirty="0"/>
              <a:t> abstractions.</a:t>
            </a:r>
          </a:p>
          <a:p>
            <a:pPr marL="171450" lvl="0" indent="-171450">
              <a:buFont typeface="Arial" panose="020B0604020202020204" pitchFamily="34" charset="0"/>
              <a:buChar char="•"/>
            </a:pPr>
            <a:r>
              <a:rPr lang="en-US" dirty="0"/>
              <a:t>For example, the class </a:t>
            </a:r>
            <a:r>
              <a:rPr lang="en-US" sz="3398" b="1" dirty="0">
                <a:solidFill>
                  <a:schemeClr val="bg1"/>
                </a:solidFill>
                <a:latin typeface="Consolas" panose="020B0609020204030204" pitchFamily="49" charset="0"/>
              </a:rPr>
              <a:t>Figure</a:t>
            </a:r>
            <a:r>
              <a:rPr lang="en-US" sz="3398" b="0" dirty="0">
                <a:solidFill>
                  <a:schemeClr val="bg1"/>
                </a:solidFill>
                <a:latin typeface="Consolas" panose="020B0609020204030204" pitchFamily="49" charset="0"/>
              </a:rPr>
              <a:t> is not a concrete figure like square or rectangle, but the concept or the abstraction of "figure".</a:t>
            </a:r>
          </a:p>
          <a:p>
            <a:pPr marL="171450" lvl="0" indent="-171450">
              <a:buFont typeface="Arial" panose="020B0604020202020204" pitchFamily="34" charset="0"/>
              <a:buChar char="•"/>
            </a:pPr>
            <a:r>
              <a:rPr lang="en-US" sz="3398" b="0" dirty="0">
                <a:solidFill>
                  <a:schemeClr val="bg1"/>
                </a:solidFill>
                <a:latin typeface="Consolas" panose="020B0609020204030204" pitchFamily="49" charset="0"/>
              </a:rPr>
              <a:t>Abstract classes d</a:t>
            </a:r>
            <a:r>
              <a:rPr lang="en-US" dirty="0"/>
              <a:t>efines </a:t>
            </a:r>
            <a:r>
              <a:rPr lang="en-US" b="1" dirty="0"/>
              <a:t>data </a:t>
            </a:r>
            <a:r>
              <a:rPr lang="en-US" dirty="0"/>
              <a:t>+ </a:t>
            </a:r>
            <a:r>
              <a:rPr lang="en-US" b="1" dirty="0"/>
              <a:t>actions</a:t>
            </a:r>
            <a:r>
              <a:rPr lang="en-US" b="0" dirty="0"/>
              <a:t> (or normal methods)</a:t>
            </a:r>
            <a:r>
              <a:rPr lang="en-US" b="1" dirty="0"/>
              <a:t> </a:t>
            </a:r>
            <a:r>
              <a:rPr lang="en-US" dirty="0"/>
              <a:t>+ </a:t>
            </a:r>
            <a:r>
              <a:rPr lang="en-US" b="1" dirty="0"/>
              <a:t>abstract actions</a:t>
            </a:r>
            <a:r>
              <a:rPr lang="en-US" b="0" dirty="0"/>
              <a:t> (or empty methods).</a:t>
            </a:r>
          </a:p>
          <a:p>
            <a:pPr marL="171450" lvl="0" indent="-171450">
              <a:buFont typeface="Arial" panose="020B0604020202020204" pitchFamily="34" charset="0"/>
              <a:buChar char="•"/>
            </a:pPr>
            <a:r>
              <a:rPr lang="en-US" b="0" dirty="0"/>
              <a:t>Abstract classes are </a:t>
            </a:r>
            <a:r>
              <a:rPr lang="en-US" b="1" dirty="0"/>
              <a:t>designed to be inherited</a:t>
            </a:r>
            <a:r>
              <a:rPr lang="en-US" b="0" dirty="0"/>
              <a:t> (or extended).</a:t>
            </a:r>
          </a:p>
          <a:p>
            <a:pPr lvl="0"/>
            <a:endParaRPr lang="en-US" b="1" dirty="0"/>
          </a:p>
          <a:p>
            <a:pPr lvl="0"/>
            <a:r>
              <a:rPr lang="en-US" b="1" dirty="0"/>
              <a:t>Concrete classes</a:t>
            </a:r>
            <a:r>
              <a:rPr lang="en-US" dirty="0"/>
              <a:t> like </a:t>
            </a:r>
            <a:r>
              <a:rPr lang="en-US" sz="3398" b="1" dirty="0">
                <a:solidFill>
                  <a:schemeClr val="bg1"/>
                </a:solidFill>
                <a:latin typeface="Consolas" panose="020B0609020204030204" pitchFamily="49" charset="0"/>
              </a:rPr>
              <a:t>Circle</a:t>
            </a:r>
            <a:r>
              <a:rPr lang="en-US" dirty="0"/>
              <a:t> and </a:t>
            </a:r>
            <a:r>
              <a:rPr lang="en-US" b="1" dirty="0">
                <a:solidFill>
                  <a:schemeClr val="bg1"/>
                </a:solidFill>
                <a:latin typeface="Consolas" panose="020B0609020204030204" pitchFamily="49" charset="0"/>
              </a:rPr>
              <a:t>Rectangle</a:t>
            </a:r>
            <a:r>
              <a:rPr lang="en-US" b="0" dirty="0">
                <a:solidFill>
                  <a:schemeClr val="bg1"/>
                </a:solidFill>
                <a:latin typeface="Consolas" panose="020B0609020204030204" pitchFamily="49" charset="0"/>
              </a:rPr>
              <a:t> represent real entities, not abstractions.</a:t>
            </a:r>
          </a:p>
          <a:p>
            <a:pPr marL="171450" lvl="0" indent="-171450">
              <a:buFont typeface="Arial" panose="020B0604020202020204" pitchFamily="34" charset="0"/>
              <a:buChar char="•"/>
            </a:pPr>
            <a:r>
              <a:rPr lang="en-US" dirty="0"/>
              <a:t>Concrete classes define data fields + concrete functionality (methods).</a:t>
            </a:r>
          </a:p>
          <a:p>
            <a:pPr marL="171450" lvl="0" indent="-171450">
              <a:buFont typeface="Arial" panose="020B0604020202020204" pitchFamily="34" charset="0"/>
              <a:buChar char="•"/>
            </a:pPr>
            <a:r>
              <a:rPr lang="en-US" dirty="0"/>
              <a:t>They can i</a:t>
            </a:r>
            <a:r>
              <a:rPr lang="en-US" b="1" dirty="0"/>
              <a:t>mplement interfaces </a:t>
            </a:r>
            <a:r>
              <a:rPr lang="en-US" dirty="0"/>
              <a:t>and </a:t>
            </a:r>
            <a:r>
              <a:rPr lang="en-US" b="1" dirty="0"/>
              <a:t>inherit abstract and other classes</a:t>
            </a:r>
            <a:r>
              <a:rPr lang="en-US" dirty="0"/>
              <a:t>.</a:t>
            </a:r>
          </a:p>
          <a:p>
            <a:pPr lvl="0"/>
            <a:endParaRPr lang="en-US" dirty="0"/>
          </a:p>
          <a:p>
            <a:pPr lvl="0"/>
            <a:endParaRPr lang="en-US" dirty="0"/>
          </a:p>
          <a:p>
            <a:pPr lvl="0"/>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08806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This is </a:t>
            </a:r>
            <a:r>
              <a:rPr lang="en-US" b="1" dirty="0"/>
              <a:t>what I plan to mention</a:t>
            </a:r>
            <a:r>
              <a:rPr lang="en-US" dirty="0"/>
              <a:t> in my talk.</a:t>
            </a:r>
          </a:p>
          <a:p>
            <a:pPr marL="360000" indent="-180000">
              <a:buFont typeface="Arial" panose="020B0604020202020204" pitchFamily="34" charset="0"/>
              <a:buChar char="•"/>
            </a:pPr>
            <a:r>
              <a:rPr lang="en-US" dirty="0"/>
              <a:t>I will start with a detailed explanation of the </a:t>
            </a:r>
            <a:r>
              <a:rPr lang="en-US" b="1" dirty="0"/>
              <a:t>4 essential skills of software engineers</a:t>
            </a:r>
            <a:r>
              <a:rPr lang="en-US" dirty="0"/>
              <a:t>: coding skills, algorithmic thinking and problem solving, software development concepts and principles and software technologies.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I will introduce you with several fundamental </a:t>
            </a:r>
            <a:r>
              <a:rPr lang="en-US" b="1" dirty="0"/>
              <a:t>software engineering concepts, principles and paradigms</a:t>
            </a:r>
            <a:r>
              <a:rPr lang="en-US" dirty="0"/>
              <a:t>:</a:t>
            </a:r>
          </a:p>
          <a:p>
            <a:pPr marL="0" indent="0">
              <a:buFont typeface="Arial" panose="020B0604020202020204" pitchFamily="34" charset="0"/>
              <a:buNone/>
            </a:pPr>
            <a:endParaRPr lang="en-US" dirty="0"/>
          </a:p>
          <a:p>
            <a:pPr marL="360000" lvl="0" indent="-180000">
              <a:lnSpc>
                <a:spcPct val="110000"/>
              </a:lnSpc>
              <a:buFont typeface="Arial" panose="020B0604020202020204" pitchFamily="34" charset="0"/>
              <a:buChar char="•"/>
            </a:pPr>
            <a:r>
              <a:rPr lang="en-US" sz="1200" b="1" dirty="0"/>
              <a:t>Math concepts </a:t>
            </a:r>
            <a:r>
              <a:rPr lang="en-US" sz="1200" dirty="0"/>
              <a:t>in software development, related to programming and certain software technologies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Object-oriented programming </a:t>
            </a:r>
            <a:r>
              <a:rPr lang="en-US" sz="1200" dirty="0"/>
              <a:t>(OOP), the concept of classes, objects, interfaces, inheritance and polymorphism</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Functional programming </a:t>
            </a:r>
            <a:r>
              <a:rPr lang="en-US" sz="1200" dirty="0"/>
              <a:t>(FP), pure functions, first-class functions and higher-order functions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Data structures </a:t>
            </a:r>
            <a:r>
              <a:rPr lang="en-US" sz="1200" dirty="0"/>
              <a:t>(linear, tree-like structures, hash tables) and </a:t>
            </a:r>
            <a:r>
              <a:rPr lang="en-US" sz="1200" b="1" dirty="0"/>
              <a:t>algorithms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Component-based development </a:t>
            </a:r>
            <a:r>
              <a:rPr lang="en-US" sz="1200" dirty="0"/>
              <a:t>and component libraries</a:t>
            </a:r>
          </a:p>
          <a:p>
            <a:pPr marL="360000" lvl="0" indent="-180000">
              <a:lnSpc>
                <a:spcPct val="110000"/>
              </a:lnSpc>
              <a:buFont typeface="Arial" panose="020B0604020202020204" pitchFamily="34" charset="0"/>
              <a:buChar char="•"/>
            </a:pPr>
            <a:r>
              <a:rPr lang="en-US" sz="1200" b="1" dirty="0"/>
              <a:t>Event-driven programming</a:t>
            </a:r>
            <a:r>
              <a:rPr lang="en-US" sz="1200" dirty="0"/>
              <a:t>, event sources and event handlers</a:t>
            </a:r>
          </a:p>
          <a:p>
            <a:pPr marL="180000" lvl="0" indent="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Asynchronous programming</a:t>
            </a:r>
            <a:r>
              <a:rPr lang="en-US" sz="1200" dirty="0"/>
              <a:t>, multithreading, parallel execution and promises</a:t>
            </a:r>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
        <p:nvSpPr>
          <p:cNvPr id="7" name="Footer Placeholder 7">
            <a:extLst>
              <a:ext uri="{FF2B5EF4-FFF2-40B4-BE49-F238E27FC236}">
                <a16:creationId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375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example</a:t>
            </a:r>
            <a:r>
              <a:rPr lang="en-US" dirty="0"/>
              <a:t> we demonstrate </a:t>
            </a:r>
            <a:r>
              <a:rPr lang="en-US" b="1" dirty="0"/>
              <a:t>abstract classes </a:t>
            </a:r>
            <a:r>
              <a:rPr lang="en-US" dirty="0"/>
              <a:t>and </a:t>
            </a:r>
            <a:r>
              <a:rPr lang="en-US" b="1" dirty="0"/>
              <a:t>concrete classes</a:t>
            </a:r>
            <a:r>
              <a:rPr lang="en-US" dirty="0"/>
              <a:t>.</a:t>
            </a:r>
          </a:p>
          <a:p>
            <a:pPr marL="171450" indent="-171450">
              <a:buFont typeface="Arial" panose="020B0604020202020204" pitchFamily="34" charset="0"/>
              <a:buChar char="•"/>
            </a:pPr>
            <a:r>
              <a:rPr lang="en-US" dirty="0"/>
              <a:t>This is an example of </a:t>
            </a:r>
            <a:r>
              <a:rPr lang="en-US" b="1" dirty="0"/>
              <a:t>abstract class</a:t>
            </a:r>
            <a:r>
              <a:rPr lang="en-US" dirty="0"/>
              <a:t>, which models an abstraction "</a:t>
            </a:r>
            <a:r>
              <a:rPr lang="en-US" b="1" dirty="0"/>
              <a:t>Figure</a:t>
            </a:r>
            <a:r>
              <a:rPr lang="en-US" dirty="0"/>
              <a:t>".</a:t>
            </a:r>
          </a:p>
          <a:p>
            <a:pPr marL="171450" indent="-171450">
              <a:buFont typeface="Arial" panose="020B0604020202020204" pitchFamily="34" charset="0"/>
              <a:buChar char="•"/>
            </a:pPr>
            <a:r>
              <a:rPr lang="en-US" dirty="0"/>
              <a:t>It defines two </a:t>
            </a:r>
            <a:r>
              <a:rPr lang="en-US" b="1" dirty="0"/>
              <a:t>data</a:t>
            </a:r>
            <a:r>
              <a:rPr lang="en-US" dirty="0"/>
              <a:t> fields: </a:t>
            </a:r>
            <a:r>
              <a:rPr lang="en-US" b="1" dirty="0"/>
              <a:t>x</a:t>
            </a:r>
            <a:r>
              <a:rPr lang="en-US" dirty="0"/>
              <a:t> and </a:t>
            </a:r>
            <a:r>
              <a:rPr lang="en-US" b="1" dirty="0"/>
              <a:t>y</a:t>
            </a:r>
            <a:r>
              <a:rPr lang="en-US" dirty="0"/>
              <a:t>.</a:t>
            </a:r>
          </a:p>
          <a:p>
            <a:pPr marL="171450" indent="-171450">
              <a:buFont typeface="Arial" panose="020B0604020202020204" pitchFamily="34" charset="0"/>
              <a:buChar char="•"/>
            </a:pPr>
            <a:r>
              <a:rPr lang="en-US" dirty="0"/>
              <a:t>It defines also an </a:t>
            </a:r>
            <a:r>
              <a:rPr lang="en-US" b="1" dirty="0"/>
              <a:t>abstract action </a:t>
            </a:r>
            <a:r>
              <a:rPr lang="en-US" dirty="0"/>
              <a:t>(or method) for calculating the area of the figure.</a:t>
            </a:r>
          </a:p>
          <a:p>
            <a:pPr marL="628650" lvl="1" indent="-171450">
              <a:buFont typeface="Arial" panose="020B0604020202020204" pitchFamily="34" charset="0"/>
              <a:buChar char="•"/>
            </a:pPr>
            <a:r>
              <a:rPr lang="en-US" dirty="0"/>
              <a:t>This method is </a:t>
            </a:r>
            <a:r>
              <a:rPr lang="en-US" b="1" dirty="0"/>
              <a:t>empty</a:t>
            </a:r>
            <a:r>
              <a:rPr lang="en-US" dirty="0"/>
              <a:t> (or</a:t>
            </a:r>
            <a:r>
              <a:rPr lang="en-US" b="1" dirty="0"/>
              <a:t> abstract</a:t>
            </a:r>
            <a:r>
              <a:rPr lang="en-US" dirty="0"/>
              <a:t>), because it is specific to the concrete figure, like "</a:t>
            </a:r>
            <a:r>
              <a:rPr lang="en-US" b="1" i="1" dirty="0"/>
              <a:t>circle</a:t>
            </a:r>
            <a:r>
              <a:rPr lang="en-US" dirty="0"/>
              <a:t>" or "</a:t>
            </a:r>
            <a:r>
              <a:rPr lang="en-US" b="1" i="1" dirty="0"/>
              <a:t>rectangle</a:t>
            </a:r>
            <a:r>
              <a:rPr lang="en-US" dirty="0"/>
              <a:t>".</a:t>
            </a:r>
            <a:endParaRPr lang="bg-BG" dirty="0"/>
          </a:p>
          <a:p>
            <a:pPr marL="628650" lvl="1" indent="-171450">
              <a:buFont typeface="Arial" panose="020B0604020202020204" pitchFamily="34" charset="0"/>
              <a:buChar char="•"/>
            </a:pPr>
            <a:r>
              <a:rPr lang="en-US" dirty="0"/>
              <a:t>In the child (or descendent) classes this abstract action </a:t>
            </a:r>
            <a:r>
              <a:rPr lang="en-US" b="1" dirty="0"/>
              <a:t>will become concrete</a:t>
            </a:r>
            <a:r>
              <a:rPr lang="en-US" dirty="0"/>
              <a:t>, it will hold the code to calculate a circle area or rectangle area or other, depending on the concrete figure.</a:t>
            </a:r>
          </a:p>
          <a:p>
            <a:pPr marL="171450" lvl="0" indent="-171450">
              <a:buFont typeface="Arial" panose="020B0604020202020204" pitchFamily="34" charset="0"/>
              <a:buChar char="•"/>
            </a:pPr>
            <a:r>
              <a:rPr lang="en-US" dirty="0"/>
              <a:t>This abstract class models the generic </a:t>
            </a:r>
            <a:r>
              <a:rPr lang="en-US" b="1" dirty="0"/>
              <a:t>abstraction "Figure"</a:t>
            </a:r>
            <a:r>
              <a:rPr lang="en-US" dirty="0"/>
              <a:t> and child classes will determine the type of the figure.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the </a:t>
            </a:r>
            <a:r>
              <a:rPr lang="en-US" b="1" dirty="0"/>
              <a:t>base abstract class</a:t>
            </a:r>
            <a:r>
              <a:rPr lang="en-US" b="0" dirty="0"/>
              <a:t>.</a:t>
            </a:r>
          </a:p>
          <a:p>
            <a:pPr marL="171450" lvl="0" indent="-171450">
              <a:buFont typeface="Arial" panose="020B0604020202020204" pitchFamily="34" charset="0"/>
              <a:buChar char="•"/>
            </a:pPr>
            <a:r>
              <a:rPr lang="en-US" dirty="0"/>
              <a:t>Don't focus on the programming language, we talk about concepts now.</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an </a:t>
            </a:r>
            <a:r>
              <a:rPr lang="en-US" b="1" dirty="0"/>
              <a:t>abstract method</a:t>
            </a:r>
            <a:r>
              <a:rPr lang="en-US" dirty="0"/>
              <a:t>, which returns an integer value.</a:t>
            </a:r>
          </a:p>
          <a:p>
            <a:pPr marL="171450" lvl="0" indent="-171450">
              <a:buFont typeface="Arial" panose="020B0604020202020204" pitchFamily="34" charset="0"/>
              <a:buChar char="•"/>
            </a:pPr>
            <a:r>
              <a:rPr lang="en-US" dirty="0"/>
              <a:t>Again, don't care about the programming language.</a:t>
            </a:r>
          </a:p>
          <a:p>
            <a:pPr marL="171450" lvl="0" indent="-171450">
              <a:buFont typeface="Arial" panose="020B0604020202020204" pitchFamily="34" charset="0"/>
              <a:buChar char="•"/>
            </a:pPr>
            <a:r>
              <a:rPr lang="en-US" dirty="0"/>
              <a:t>Different programming languages have different syntax, but the concepts remain the same.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of </a:t>
            </a:r>
            <a:r>
              <a:rPr lang="en-US" b="1" dirty="0"/>
              <a:t>child class "Circle"</a:t>
            </a:r>
            <a:r>
              <a:rPr lang="en-US" dirty="0"/>
              <a:t> – a class which </a:t>
            </a:r>
            <a:r>
              <a:rPr lang="en-US" b="1" dirty="0"/>
              <a:t>inherits from the abstract class "Figure"</a:t>
            </a:r>
            <a:r>
              <a:rPr lang="en-US" dirty="0"/>
              <a:t>.</a:t>
            </a:r>
          </a:p>
          <a:p>
            <a:pPr marL="171450" lvl="0" indent="-171450">
              <a:buFont typeface="Arial" panose="020B0604020202020204" pitchFamily="34" charset="0"/>
              <a:buChar char="•"/>
            </a:pPr>
            <a:r>
              <a:rPr lang="en-US" dirty="0"/>
              <a:t>It </a:t>
            </a:r>
            <a:r>
              <a:rPr lang="en-US" b="1" dirty="0"/>
              <a:t>inherits </a:t>
            </a:r>
            <a:r>
              <a:rPr lang="en-US" dirty="0"/>
              <a:t>the fields "</a:t>
            </a:r>
            <a:r>
              <a:rPr lang="en-US" b="1" dirty="0"/>
              <a:t>x</a:t>
            </a:r>
            <a:r>
              <a:rPr lang="en-US" b="0" dirty="0"/>
              <a:t>" </a:t>
            </a:r>
            <a:r>
              <a:rPr lang="en-US" dirty="0"/>
              <a:t>and "</a:t>
            </a:r>
            <a:r>
              <a:rPr lang="en-US" b="1" dirty="0"/>
              <a:t>y</a:t>
            </a:r>
            <a:r>
              <a:rPr lang="en-US" dirty="0"/>
              <a:t>" from "Figure" and appends an additional field "</a:t>
            </a:r>
            <a:r>
              <a:rPr lang="en-US" b="1" dirty="0"/>
              <a:t>radius</a:t>
            </a:r>
            <a:r>
              <a:rPr lang="en-US" dirty="0"/>
              <a:t>".</a:t>
            </a:r>
          </a:p>
          <a:p>
            <a:pPr marL="171450" lvl="0" indent="-171450">
              <a:buFont typeface="Arial" panose="020B0604020202020204" pitchFamily="34" charset="0"/>
              <a:buChar char="•"/>
            </a:pPr>
            <a:r>
              <a:rPr lang="en-US" dirty="0"/>
              <a:t>This way </a:t>
            </a:r>
            <a:r>
              <a:rPr lang="en-US" b="1" dirty="0"/>
              <a:t>the child class has 3 fields</a:t>
            </a:r>
            <a:r>
              <a:rPr lang="en-US" dirty="0"/>
              <a:t>: two inherited from the parent class and one defined additionally.</a:t>
            </a:r>
          </a:p>
          <a:p>
            <a:pPr marL="171450" lvl="0" indent="-171450">
              <a:buFont typeface="Arial" panose="020B0604020202020204" pitchFamily="34" charset="0"/>
              <a:buChar char="•"/>
            </a:pPr>
            <a:r>
              <a:rPr lang="en-US" dirty="0"/>
              <a:t>The class </a:t>
            </a:r>
            <a:r>
              <a:rPr lang="en-US" b="1" dirty="0"/>
              <a:t>Circle</a:t>
            </a:r>
            <a:r>
              <a:rPr lang="en-US" dirty="0"/>
              <a:t> defines a </a:t>
            </a:r>
            <a:r>
              <a:rPr lang="en-US" b="1" dirty="0"/>
              <a:t>concrete implementation</a:t>
            </a:r>
            <a:r>
              <a:rPr lang="en-US" dirty="0"/>
              <a:t> of the abstract method "</a:t>
            </a:r>
            <a:r>
              <a:rPr lang="en-US" b="1" i="1" noProof="1"/>
              <a:t>calcArea</a:t>
            </a:r>
            <a:r>
              <a:rPr lang="en-US" dirty="0"/>
              <a:t>", which calculates the circle area using the well-known formula from the school-level math.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definition of another </a:t>
            </a:r>
            <a:r>
              <a:rPr lang="en-US" b="1" dirty="0"/>
              <a:t>child class "Rectangle"</a:t>
            </a:r>
            <a:r>
              <a:rPr lang="en-US" dirty="0"/>
              <a:t>, which </a:t>
            </a:r>
            <a:r>
              <a:rPr lang="en-US" b="1" dirty="0"/>
              <a:t>inherits</a:t>
            </a:r>
            <a:r>
              <a:rPr lang="en-US" dirty="0"/>
              <a:t> from the same </a:t>
            </a:r>
            <a:r>
              <a:rPr lang="en-US" b="1" dirty="0"/>
              <a:t>base class Figure</a:t>
            </a:r>
            <a:r>
              <a:rPr lang="en-US" dirty="0"/>
              <a:t>.</a:t>
            </a:r>
          </a:p>
          <a:p>
            <a:pPr marL="171450" lvl="0" indent="-171450">
              <a:buFont typeface="Arial" panose="020B0604020202020204" pitchFamily="34" charset="0"/>
              <a:buChar char="•"/>
            </a:pPr>
            <a:r>
              <a:rPr lang="en-US" dirty="0"/>
              <a:t>The "</a:t>
            </a:r>
            <a:r>
              <a:rPr lang="en-US" b="1" dirty="0"/>
              <a:t>Rectangle</a:t>
            </a:r>
            <a:r>
              <a:rPr lang="en-US" dirty="0"/>
              <a:t>" class defines two additional fields: </a:t>
            </a:r>
            <a:r>
              <a:rPr lang="en-US" b="1" dirty="0"/>
              <a:t>width</a:t>
            </a:r>
            <a:r>
              <a:rPr lang="en-US" dirty="0"/>
              <a:t> and </a:t>
            </a:r>
            <a:r>
              <a:rPr lang="en-US" b="1" dirty="0"/>
              <a:t>height</a:t>
            </a:r>
            <a:r>
              <a:rPr lang="en-US" dirty="0"/>
              <a:t>.</a:t>
            </a:r>
          </a:p>
          <a:p>
            <a:pPr marL="171450" lvl="0" indent="-171450">
              <a:buFont typeface="Arial" panose="020B0604020202020204" pitchFamily="34" charset="0"/>
              <a:buChar char="•"/>
            </a:pPr>
            <a:r>
              <a:rPr lang="en-US" dirty="0"/>
              <a:t>It provides different concrete implementation of the "</a:t>
            </a:r>
            <a:r>
              <a:rPr lang="en-US" b="1" i="1" noProof="1"/>
              <a:t>calcArea</a:t>
            </a:r>
            <a:r>
              <a:rPr lang="en-US" dirty="0"/>
              <a:t>" abstract method, which calculates the rectangle area.</a:t>
            </a:r>
          </a:p>
          <a:p>
            <a:pPr marL="0" lvl="0" indent="0">
              <a:buFont typeface="Arial" panose="020B0604020202020204" pitchFamily="34" charset="0"/>
              <a:buNone/>
            </a:pPr>
            <a:r>
              <a:rPr lang="en-US" dirty="0"/>
              <a:t>This is a </a:t>
            </a:r>
            <a:r>
              <a:rPr lang="en-US" b="1" dirty="0"/>
              <a:t>very good example of abstract and concrete classes</a:t>
            </a:r>
            <a:r>
              <a:rPr lang="en-US" dirty="0"/>
              <a:t>.</a:t>
            </a:r>
          </a:p>
          <a:p>
            <a:pPr marL="171450" lvl="0" indent="-171450">
              <a:buFont typeface="Arial" panose="020B0604020202020204" pitchFamily="34" charset="0"/>
              <a:buChar char="•"/>
            </a:pPr>
            <a:r>
              <a:rPr lang="en-US" b="1" dirty="0"/>
              <a:t>Abstract classes </a:t>
            </a:r>
            <a:r>
              <a:rPr lang="en-US" dirty="0"/>
              <a:t>model common (or generic) data and functionality, and </a:t>
            </a:r>
            <a:r>
              <a:rPr lang="en-US" b="1" dirty="0"/>
              <a:t>concrete classes </a:t>
            </a:r>
            <a:r>
              <a:rPr lang="en-US" dirty="0"/>
              <a:t>model concrete entities and concrete</a:t>
            </a:r>
            <a:r>
              <a:rPr lang="bg-BG" dirty="0"/>
              <a:t> </a:t>
            </a:r>
            <a:r>
              <a:rPr lang="en-US" dirty="0"/>
              <a:t>implementations of the abstract actions from the parent class.</a:t>
            </a:r>
          </a:p>
          <a:p>
            <a:pPr marL="171450" lvl="0" indent="-171450">
              <a:buFont typeface="Arial" panose="020B0604020202020204" pitchFamily="34" charset="0"/>
              <a:buChar char="•"/>
            </a:pPr>
            <a:r>
              <a:rPr lang="en-US" dirty="0"/>
              <a:t>The programming languages doesn’t matter.</a:t>
            </a:r>
            <a:endParaRPr lang="bg-BG" dirty="0"/>
          </a:p>
          <a:p>
            <a:pPr marL="171450" lvl="0" indent="-171450">
              <a:buFont typeface="Arial" panose="020B0604020202020204" pitchFamily="34" charset="0"/>
              <a:buChar char="•"/>
            </a:pPr>
            <a:r>
              <a:rPr lang="en-US" dirty="0"/>
              <a:t>This configuration of </a:t>
            </a:r>
            <a:r>
              <a:rPr lang="en-US" b="1" dirty="0"/>
              <a:t>parent class + child classes</a:t>
            </a:r>
            <a:r>
              <a:rPr lang="en-US" dirty="0"/>
              <a:t> is an important concept from the object-oriented programming,</a:t>
            </a:r>
          </a:p>
          <a:p>
            <a:pPr marL="628650" lvl="1" indent="-171450">
              <a:buFont typeface="Arial" panose="020B0604020202020204" pitchFamily="34" charset="0"/>
              <a:buChar char="•"/>
            </a:pPr>
            <a:r>
              <a:rPr lang="en-US" dirty="0"/>
              <a:t>which we shall </a:t>
            </a:r>
            <a:r>
              <a:rPr lang="en-US" b="1" dirty="0"/>
              <a:t>learn in detail later in SoftUni</a:t>
            </a:r>
            <a:r>
              <a:rPr lang="en-US" dirty="0"/>
              <a:t>.</a:t>
            </a:r>
          </a:p>
          <a:p>
            <a:pPr marL="171450" lvl="0" indent="-171450">
              <a:buFont typeface="Arial" panose="020B0604020202020204" pitchFamily="34" charset="0"/>
              <a:buChar char="•"/>
            </a:pPr>
            <a:r>
              <a:rPr lang="en-US" dirty="0"/>
              <a:t>This example illustrates two main object-oriented programming concepts: </a:t>
            </a:r>
            <a:r>
              <a:rPr lang="en-US" b="1" dirty="0"/>
              <a:t>inheritance</a:t>
            </a:r>
            <a:r>
              <a:rPr lang="en-US" dirty="0"/>
              <a:t> and </a:t>
            </a:r>
            <a:r>
              <a:rPr lang="en-US" b="1" dirty="0"/>
              <a:t>polymorphism</a:t>
            </a:r>
            <a:r>
              <a:rPr lang="en-US" dirty="0"/>
              <a:t>.</a:t>
            </a:r>
          </a:p>
          <a:p>
            <a:pPr marL="628650" lvl="1" indent="-171450">
              <a:buFont typeface="Arial" panose="020B0604020202020204" pitchFamily="34" charset="0"/>
              <a:buChar char="•"/>
            </a:pPr>
            <a:r>
              <a:rPr lang="en-US" dirty="0"/>
              <a:t>These are </a:t>
            </a:r>
            <a:r>
              <a:rPr lang="en-US" b="1" dirty="0"/>
              <a:t>complex concepts </a:t>
            </a:r>
            <a:r>
              <a:rPr lang="en-US" dirty="0"/>
              <a:t>and here I just want to mention them.</a:t>
            </a:r>
          </a:p>
          <a:p>
            <a:pPr marL="628650" lvl="1" indent="-171450">
              <a:buFont typeface="Arial" panose="020B0604020202020204" pitchFamily="34" charset="0"/>
              <a:buChar char="•"/>
            </a:pPr>
            <a:r>
              <a:rPr lang="en-US" dirty="0"/>
              <a:t>We shall learn them later with a lot of practice.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43014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play with the </a:t>
            </a:r>
            <a:r>
              <a:rPr lang="en-US" b="1" dirty="0"/>
              <a:t>example </a:t>
            </a:r>
            <a:r>
              <a:rPr lang="en-US" dirty="0"/>
              <a:t>that I have prepared to illustrate </a:t>
            </a:r>
            <a:r>
              <a:rPr lang="en-US" b="1" dirty="0"/>
              <a:t>abstract classes</a:t>
            </a:r>
            <a:r>
              <a:rPr lang="en-US" dirty="0"/>
              <a:t> and </a:t>
            </a:r>
            <a:r>
              <a:rPr lang="en-US" b="1" dirty="0"/>
              <a:t>inheritance</a:t>
            </a:r>
            <a:r>
              <a:rPr lang="en-US" dirty="0"/>
              <a:t>:</a:t>
            </a:r>
          </a:p>
          <a:p>
            <a:pPr marL="171450" indent="-171450">
              <a:buFont typeface="Arial" panose="020B0604020202020204" pitchFamily="34" charset="0"/>
              <a:buChar char="•"/>
            </a:pPr>
            <a:r>
              <a:rPr lang="en-US" dirty="0"/>
              <a:t>Abstract class </a:t>
            </a:r>
            <a:r>
              <a:rPr lang="en-US" b="1" dirty="0"/>
              <a:t>Figure</a:t>
            </a:r>
            <a:r>
              <a:rPr lang="en-US" dirty="0"/>
              <a:t> + two child classes: </a:t>
            </a:r>
            <a:r>
              <a:rPr lang="en-US" b="1" dirty="0"/>
              <a:t>Circle</a:t>
            </a:r>
            <a:r>
              <a:rPr lang="en-US" dirty="0"/>
              <a:t> and </a:t>
            </a:r>
            <a:r>
              <a:rPr lang="en-US" b="1" dirty="0"/>
              <a:t>Rectangle</a:t>
            </a:r>
            <a:r>
              <a:rPr lang="en-US" dirty="0"/>
              <a:t>.</a:t>
            </a:r>
          </a:p>
          <a:p>
            <a:pPr marL="0" indent="0">
              <a:buFont typeface="Arial" panose="020B0604020202020204" pitchFamily="34" charset="0"/>
              <a:buNone/>
            </a:pPr>
            <a:r>
              <a:rPr lang="en-US" dirty="0"/>
              <a:t>Let's see this in </a:t>
            </a:r>
            <a:r>
              <a:rPr lang="en-US" b="1" dirty="0"/>
              <a:t>repl.it</a:t>
            </a:r>
            <a:r>
              <a:rPr lang="en-US" dirty="0"/>
              <a:t>.</a:t>
            </a:r>
          </a:p>
          <a:p>
            <a:pPr marL="171450" indent="-171450">
              <a:buFont typeface="Arial" panose="020B0604020202020204" pitchFamily="34" charset="0"/>
              <a:buChar char="•"/>
            </a:pPr>
            <a:r>
              <a:rPr lang="en-US" dirty="0"/>
              <a:t>I will open the first code link.</a:t>
            </a:r>
          </a:p>
          <a:p>
            <a:pPr marL="171450" indent="-171450">
              <a:buFont typeface="Arial" panose="020B0604020202020204" pitchFamily="34" charset="0"/>
              <a:buChar char="•"/>
            </a:pPr>
            <a:r>
              <a:rPr lang="en-US" dirty="0"/>
              <a:t>And it takes some time to load…</a:t>
            </a:r>
          </a:p>
          <a:p>
            <a:pPr marL="171450" indent="-171450">
              <a:buFont typeface="Arial" panose="020B0604020202020204" pitchFamily="34" charset="0"/>
              <a:buChar char="•"/>
            </a:pPr>
            <a:r>
              <a:rPr lang="en-US" dirty="0"/>
              <a:t>Now I run it and the result is shown on the right.</a:t>
            </a:r>
          </a:p>
          <a:p>
            <a:pPr marL="171450" indent="-171450">
              <a:buFont typeface="Arial" panose="020B0604020202020204" pitchFamily="34" charset="0"/>
              <a:buChar char="•"/>
            </a:pPr>
            <a:r>
              <a:rPr lang="en-US" dirty="0"/>
              <a:t>We have two objects: a </a:t>
            </a:r>
            <a:r>
              <a:rPr lang="en-US" b="1" dirty="0"/>
              <a:t>rectangle</a:t>
            </a:r>
            <a:r>
              <a:rPr lang="en-US" dirty="0"/>
              <a:t> and a </a:t>
            </a:r>
            <a:r>
              <a:rPr lang="en-US" b="1" dirty="0"/>
              <a:t>circle</a:t>
            </a:r>
            <a:r>
              <a:rPr lang="en-US" dirty="0"/>
              <a:t>, which have certain </a:t>
            </a:r>
            <a:r>
              <a:rPr lang="en-US" b="1" dirty="0"/>
              <a:t>location</a:t>
            </a:r>
            <a:r>
              <a:rPr lang="en-US" dirty="0"/>
              <a:t> and </a:t>
            </a:r>
            <a:r>
              <a:rPr lang="en-US" b="1" dirty="0"/>
              <a:t>size</a:t>
            </a:r>
            <a:r>
              <a:rPr lang="en-US" dirty="0"/>
              <a:t>, and their area is also calculated and printed.</a:t>
            </a:r>
          </a:p>
          <a:p>
            <a:pPr marL="171450" indent="-171450">
              <a:buFont typeface="Arial" panose="020B0604020202020204" pitchFamily="34" charset="0"/>
              <a:buChar char="•"/>
            </a:pPr>
            <a:r>
              <a:rPr lang="en-US" dirty="0"/>
              <a:t>This is the base class "</a:t>
            </a:r>
            <a:r>
              <a:rPr lang="en-US" b="1" dirty="0"/>
              <a:t>Figure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child class "</a:t>
            </a:r>
            <a:r>
              <a:rPr lang="en-US" b="1" dirty="0"/>
              <a:t>Rectangle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child class "</a:t>
            </a:r>
            <a:r>
              <a:rPr lang="en-US" b="1" dirty="0"/>
              <a:t>Circle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this is how we use these classes.</a:t>
            </a:r>
          </a:p>
          <a:p>
            <a:pPr marL="171450" indent="-171450">
              <a:buFont typeface="Arial" panose="020B0604020202020204" pitchFamily="34" charset="0"/>
              <a:buChar char="•"/>
            </a:pPr>
            <a:r>
              <a:rPr lang="en-US" dirty="0"/>
              <a:t>I will not spend more time to explain this sample code in detail,</a:t>
            </a:r>
          </a:p>
          <a:p>
            <a:pPr marL="628650" lvl="1" indent="-171450">
              <a:buFont typeface="Arial" panose="020B0604020202020204" pitchFamily="34" charset="0"/>
              <a:buChar char="•"/>
            </a:pPr>
            <a:r>
              <a:rPr lang="en-US" dirty="0"/>
              <a:t>because I just want to </a:t>
            </a:r>
            <a:r>
              <a:rPr lang="en-US" b="1" dirty="0"/>
              <a:t>briefly introduce the idea of inheritance </a:t>
            </a:r>
            <a:r>
              <a:rPr lang="en-US" dirty="0"/>
              <a:t>in the object-oriented programming,</a:t>
            </a:r>
          </a:p>
          <a:p>
            <a:pPr marL="628650" lvl="1" indent="-171450">
              <a:buFont typeface="Arial" panose="020B0604020202020204" pitchFamily="34" charset="0"/>
              <a:buChar char="•"/>
            </a:pPr>
            <a:r>
              <a:rPr lang="en-US" dirty="0"/>
              <a:t>not to teach you writing object-oriented code in JavaScript, C# or other language.</a:t>
            </a:r>
          </a:p>
          <a:p>
            <a:pPr marL="171450" lvl="0" indent="-171450">
              <a:buFont typeface="Arial" panose="020B0604020202020204" pitchFamily="34" charset="0"/>
              <a:buChar char="•"/>
            </a:pPr>
            <a:r>
              <a:rPr lang="en-US" dirty="0"/>
              <a:t>For those of you, who are more curious, you can </a:t>
            </a:r>
            <a:r>
              <a:rPr lang="en-US" b="1" dirty="0"/>
              <a:t>look at the sample code </a:t>
            </a:r>
            <a:r>
              <a:rPr lang="en-US" dirty="0"/>
              <a:t>in detail and play with it.</a:t>
            </a:r>
          </a:p>
          <a:p>
            <a:pPr marL="171450" lvl="0" indent="-171450">
              <a:buFont typeface="Arial" panose="020B0604020202020204" pitchFamily="34" charset="0"/>
              <a:buChar char="•"/>
            </a:pPr>
            <a:r>
              <a:rPr lang="en-US" dirty="0"/>
              <a:t>This is the same code in C#.</a:t>
            </a:r>
          </a:p>
          <a:p>
            <a:pPr marL="628650" lvl="1" indent="-171450">
              <a:buFont typeface="Arial" panose="020B0604020202020204" pitchFamily="34" charset="0"/>
              <a:buChar char="•"/>
            </a:pPr>
            <a:r>
              <a:rPr lang="en-US" dirty="0"/>
              <a:t>And it produces similar results.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0711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another </a:t>
            </a:r>
            <a:r>
              <a:rPr lang="en-US" b="1" dirty="0"/>
              <a:t>important paradigm</a:t>
            </a:r>
            <a:r>
              <a:rPr lang="en-US" dirty="0"/>
              <a:t> in modern programming: </a:t>
            </a:r>
            <a:r>
              <a:rPr lang="en-US" b="1" dirty="0"/>
              <a:t>functional programming</a:t>
            </a:r>
            <a:r>
              <a:rPr lang="en-US" dirty="0"/>
              <a:t>.</a:t>
            </a:r>
          </a:p>
          <a:p>
            <a:endParaRPr lang="en-US" dirty="0"/>
          </a:p>
          <a:p>
            <a:pPr>
              <a:lnSpc>
                <a:spcPct val="110000"/>
              </a:lnSpc>
            </a:pPr>
            <a:r>
              <a:rPr lang="en-US" b="1" dirty="0"/>
              <a:t>Functional programming</a:t>
            </a:r>
            <a:r>
              <a:rPr lang="en-US" dirty="0"/>
              <a:t> (FP) is programming based on composing </a:t>
            </a:r>
            <a:r>
              <a:rPr lang="en-US" b="1" dirty="0"/>
              <a:t>pure functions</a:t>
            </a:r>
            <a:r>
              <a:rPr lang="en-US" dirty="0"/>
              <a:t>, while avoiding </a:t>
            </a:r>
            <a:r>
              <a:rPr lang="en-US" b="1" dirty="0"/>
              <a:t>shared state</a:t>
            </a:r>
            <a:r>
              <a:rPr lang="en-US" dirty="0"/>
              <a:t>, </a:t>
            </a:r>
            <a:r>
              <a:rPr lang="en-US" b="1" dirty="0"/>
              <a:t>mutable data</a:t>
            </a:r>
            <a:r>
              <a:rPr lang="en-US" dirty="0"/>
              <a:t>, and </a:t>
            </a:r>
            <a:r>
              <a:rPr lang="en-US" b="1" dirty="0"/>
              <a:t>side-effects</a:t>
            </a:r>
            <a:r>
              <a:rPr lang="en-US" b="0" dirty="0"/>
              <a:t>.</a:t>
            </a:r>
          </a:p>
          <a:p>
            <a:pPr marL="171450" indent="-171450">
              <a:lnSpc>
                <a:spcPct val="110000"/>
              </a:lnSpc>
              <a:buFont typeface="Arial" panose="020B0604020202020204" pitchFamily="34" charset="0"/>
              <a:buChar char="•"/>
            </a:pPr>
            <a:r>
              <a:rPr lang="en-US" b="0" dirty="0"/>
              <a:t>Functional programs are </a:t>
            </a:r>
            <a:r>
              <a:rPr lang="en-US" b="1" dirty="0"/>
              <a:t>sequences of transformations </a:t>
            </a:r>
            <a:r>
              <a:rPr lang="en-US" b="0" dirty="0"/>
              <a:t>of data through </a:t>
            </a:r>
            <a:r>
              <a:rPr lang="en-US" b="1" dirty="0"/>
              <a:t>functions</a:t>
            </a:r>
            <a:r>
              <a:rPr lang="en-US" b="0" dirty="0"/>
              <a:t>.</a:t>
            </a:r>
          </a:p>
          <a:p>
            <a:pPr marL="171450" indent="-171450">
              <a:lnSpc>
                <a:spcPct val="110000"/>
              </a:lnSpc>
              <a:buFont typeface="Arial" panose="020B0604020202020204" pitchFamily="34" charset="0"/>
              <a:buChar char="•"/>
            </a:pPr>
            <a:r>
              <a:rPr lang="en-US" b="0" dirty="0"/>
              <a:t>In pure functional programming functions and programs </a:t>
            </a:r>
            <a:r>
              <a:rPr lang="en-US" b="1" dirty="0"/>
              <a:t>don't have state</a:t>
            </a:r>
            <a:r>
              <a:rPr lang="en-US" b="0" dirty="0"/>
              <a:t>, which means that </a:t>
            </a:r>
            <a:r>
              <a:rPr lang="en-US" b="1" dirty="0"/>
              <a:t>functions do not hold shared data</a:t>
            </a:r>
            <a:r>
              <a:rPr lang="en-US" b="0" dirty="0"/>
              <a:t>.</a:t>
            </a:r>
          </a:p>
          <a:p>
            <a:pPr marL="628650" lvl="1" indent="-171450">
              <a:lnSpc>
                <a:spcPct val="110000"/>
              </a:lnSpc>
              <a:buFont typeface="Arial" panose="020B0604020202020204" pitchFamily="34" charset="0"/>
              <a:buChar char="•"/>
            </a:pPr>
            <a:r>
              <a:rPr lang="en-US" b="0" dirty="0"/>
              <a:t>They only access their input arguments and return an output.</a:t>
            </a:r>
          </a:p>
          <a:p>
            <a:pPr marL="628650" lvl="1" indent="-171450">
              <a:lnSpc>
                <a:spcPct val="110000"/>
              </a:lnSpc>
              <a:buFont typeface="Arial" panose="020B0604020202020204" pitchFamily="34" charset="0"/>
              <a:buChar char="•"/>
            </a:pPr>
            <a:r>
              <a:rPr lang="en-US" b="0" dirty="0"/>
              <a:t>I will give you examples later.</a:t>
            </a:r>
          </a:p>
          <a:p>
            <a:pPr marL="0" indent="0">
              <a:lnSpc>
                <a:spcPct val="110000"/>
              </a:lnSpc>
              <a:buFont typeface="Arial" panose="020B0604020202020204" pitchFamily="34" charset="0"/>
              <a:buNone/>
            </a:pPr>
            <a:endParaRPr lang="en-US" b="0" dirty="0"/>
          </a:p>
          <a:p>
            <a:pPr>
              <a:lnSpc>
                <a:spcPct val="110000"/>
              </a:lnSpc>
            </a:pPr>
            <a:r>
              <a:rPr lang="en-US" b="0" dirty="0"/>
              <a:t>Functional programming is </a:t>
            </a:r>
            <a:r>
              <a:rPr lang="en-US" b="1" dirty="0"/>
              <a:t>declarative</a:t>
            </a:r>
            <a:r>
              <a:rPr lang="en-US" dirty="0"/>
              <a:t> programing approach (not </a:t>
            </a:r>
            <a:r>
              <a:rPr lang="en-US" b="1" dirty="0"/>
              <a:t>imperative</a:t>
            </a:r>
            <a:r>
              <a:rPr lang="en-US" dirty="0"/>
              <a:t>),</a:t>
            </a:r>
          </a:p>
          <a:p>
            <a:pPr marL="171450" indent="-171450">
              <a:lnSpc>
                <a:spcPct val="110000"/>
              </a:lnSpc>
              <a:buFont typeface="Arial" panose="020B0604020202020204" pitchFamily="34" charset="0"/>
              <a:buChar char="•"/>
            </a:pPr>
            <a:r>
              <a:rPr lang="en-US" dirty="0"/>
              <a:t>which means that instead of describing an algorithm how to do something step by step,</a:t>
            </a:r>
          </a:p>
          <a:p>
            <a:pPr marL="171450" indent="-171450">
              <a:lnSpc>
                <a:spcPct val="110000"/>
              </a:lnSpc>
              <a:buFont typeface="Arial" panose="020B0604020202020204" pitchFamily="34" charset="0"/>
              <a:buChar char="•"/>
            </a:pPr>
            <a:r>
              <a:rPr lang="en-US" dirty="0"/>
              <a:t>functional developers describe the result by functions and compositions of functions.</a:t>
            </a:r>
          </a:p>
          <a:p>
            <a:pPr>
              <a:lnSpc>
                <a:spcPct val="110000"/>
              </a:lnSpc>
            </a:pPr>
            <a:r>
              <a:rPr lang="en-US" dirty="0"/>
              <a:t>The </a:t>
            </a:r>
            <a:r>
              <a:rPr lang="en-US" b="1" dirty="0"/>
              <a:t>program state </a:t>
            </a:r>
            <a:r>
              <a:rPr lang="en-US" dirty="0"/>
              <a:t>flows through pure functions, where one function passes its output data as input to other function.</a:t>
            </a:r>
          </a:p>
          <a:p>
            <a:pPr marL="171450" indent="-171450">
              <a:lnSpc>
                <a:spcPct val="110000"/>
              </a:lnSpc>
              <a:buFont typeface="Arial" panose="020B0604020202020204" pitchFamily="34" charset="0"/>
              <a:buChar char="•"/>
            </a:pPr>
            <a:r>
              <a:rPr lang="en-US" dirty="0"/>
              <a:t>I will illustrate how this happens with </a:t>
            </a:r>
            <a:r>
              <a:rPr lang="en-US" b="1" dirty="0"/>
              <a:t>examples</a:t>
            </a:r>
            <a:r>
              <a:rPr lang="en-US" dirty="0"/>
              <a:t> later.</a:t>
            </a:r>
          </a:p>
          <a:p>
            <a:pPr>
              <a:lnSpc>
                <a:spcPct val="110000"/>
              </a:lnSpc>
            </a:pPr>
            <a:endParaRPr lang="en-US" dirty="0"/>
          </a:p>
          <a:p>
            <a:pPr>
              <a:lnSpc>
                <a:spcPct val="110000"/>
              </a:lnSpc>
            </a:pPr>
            <a:r>
              <a:rPr lang="en-US" dirty="0"/>
              <a:t>What is a "</a:t>
            </a:r>
            <a:r>
              <a:rPr lang="en-US" b="1" dirty="0"/>
              <a:t>pure function</a:t>
            </a:r>
            <a:r>
              <a:rPr lang="en-US" dirty="0"/>
              <a:t>"?</a:t>
            </a:r>
          </a:p>
          <a:p>
            <a:pPr marL="171450" indent="-171450">
              <a:lnSpc>
                <a:spcPct val="110000"/>
              </a:lnSpc>
              <a:buFont typeface="Arial" panose="020B0604020202020204" pitchFamily="34" charset="0"/>
              <a:buChar char="•"/>
            </a:pPr>
            <a:r>
              <a:rPr lang="en-US" dirty="0"/>
              <a:t>It is a function, which returns value </a:t>
            </a:r>
            <a:r>
              <a:rPr lang="en-US" b="1" dirty="0"/>
              <a:t>only determined by its input</a:t>
            </a:r>
            <a:r>
              <a:rPr lang="en-US" dirty="0"/>
              <a:t>, without side effects.</a:t>
            </a:r>
          </a:p>
          <a:p>
            <a:pPr marL="171450" indent="-171450">
              <a:lnSpc>
                <a:spcPct val="110000"/>
              </a:lnSpc>
              <a:buFont typeface="Arial" panose="020B0604020202020204" pitchFamily="34" charset="0"/>
              <a:buChar char="•"/>
            </a:pPr>
            <a:r>
              <a:rPr lang="en-US" dirty="0"/>
              <a:t>Printing something at the console or storing something in a database are examples of side effects.</a:t>
            </a:r>
          </a:p>
          <a:p>
            <a:pPr marL="171450" indent="-171450">
              <a:lnSpc>
                <a:spcPct val="110000"/>
              </a:lnSpc>
              <a:buFont typeface="Arial" panose="020B0604020202020204" pitchFamily="34" charset="0"/>
              <a:buChar char="•"/>
            </a:pPr>
            <a:r>
              <a:rPr lang="en-US" dirty="0"/>
              <a:t>Therefore, using </a:t>
            </a:r>
            <a:r>
              <a:rPr lang="en-US" b="1" dirty="0"/>
              <a:t>pure functional programming </a:t>
            </a:r>
            <a:r>
              <a:rPr lang="en-US" dirty="0"/>
              <a:t>is often </a:t>
            </a:r>
            <a:r>
              <a:rPr lang="en-US" b="1" dirty="0"/>
              <a:t>impractical</a:t>
            </a:r>
            <a:r>
              <a:rPr lang="en-US" dirty="0"/>
              <a:t>.</a:t>
            </a:r>
          </a:p>
          <a:p>
            <a:pPr marL="628650" lvl="1" indent="-171450">
              <a:lnSpc>
                <a:spcPct val="110000"/>
              </a:lnSpc>
              <a:buFont typeface="Arial" panose="020B0604020202020204" pitchFamily="34" charset="0"/>
              <a:buChar char="•"/>
            </a:pPr>
            <a:r>
              <a:rPr lang="en-US" dirty="0"/>
              <a:t>Modern languages use </a:t>
            </a:r>
            <a:r>
              <a:rPr lang="en-US" b="1" dirty="0"/>
              <a:t>elements of functional-style programming </a:t>
            </a:r>
            <a:r>
              <a:rPr lang="en-US" dirty="0"/>
              <a:t>and are not purely functional.</a:t>
            </a:r>
          </a:p>
          <a:p>
            <a:pPr>
              <a:lnSpc>
                <a:spcPct val="110000"/>
              </a:lnSpc>
            </a:pPr>
            <a:endParaRPr lang="en-US" dirty="0"/>
          </a:p>
          <a:p>
            <a:pPr>
              <a:lnSpc>
                <a:spcPct val="110000"/>
              </a:lnSpc>
            </a:pPr>
            <a:r>
              <a:rPr lang="en-US" b="1" dirty="0"/>
              <a:t>Examples of pure functions </a:t>
            </a:r>
            <a:r>
              <a:rPr lang="en-US" dirty="0"/>
              <a:t>are:</a:t>
            </a:r>
          </a:p>
          <a:p>
            <a:pPr marL="171450" indent="-171450">
              <a:lnSpc>
                <a:spcPct val="110000"/>
              </a:lnSpc>
              <a:buFont typeface="Arial" panose="020B0604020202020204" pitchFamily="34" charset="0"/>
              <a:buChar char="•"/>
            </a:pPr>
            <a:r>
              <a:rPr lang="en-US" dirty="0"/>
              <a:t>the square root function: "</a:t>
            </a:r>
            <a:r>
              <a:rPr lang="en-US" b="1" i="1" dirty="0"/>
              <a:t>sqrt of </a:t>
            </a:r>
            <a:r>
              <a:rPr lang="en-US" b="1" dirty="0"/>
              <a:t>x</a:t>
            </a:r>
            <a:r>
              <a:rPr lang="en-US" dirty="0"/>
              <a:t>", which takes a number as input and returns another number as output,</a:t>
            </a:r>
          </a:p>
          <a:p>
            <a:pPr marL="171450" indent="-171450">
              <a:lnSpc>
                <a:spcPct val="110000"/>
              </a:lnSpc>
              <a:buFont typeface="Arial" panose="020B0604020202020204" pitchFamily="34" charset="0"/>
              <a:buChar char="•"/>
            </a:pPr>
            <a:r>
              <a:rPr lang="en-US" dirty="0"/>
              <a:t>and the function "</a:t>
            </a:r>
            <a:r>
              <a:rPr lang="en-US" b="1" i="1" dirty="0"/>
              <a:t>sort of list</a:t>
            </a:r>
            <a:r>
              <a:rPr lang="en-US" b="0" i="0" dirty="0"/>
              <a:t>", which takes a list as input and returns a new list as output</a:t>
            </a:r>
            <a:r>
              <a:rPr lang="bg-BG" b="0" i="0" dirty="0"/>
              <a:t>.</a:t>
            </a:r>
          </a:p>
          <a:p>
            <a:pPr marL="0" indent="0">
              <a:lnSpc>
                <a:spcPct val="110000"/>
              </a:lnSpc>
              <a:buFont typeface="Arial" panose="020B0604020202020204" pitchFamily="34" charset="0"/>
              <a:buNone/>
            </a:pPr>
            <a:r>
              <a:rPr lang="en-US" b="0" i="0" dirty="0">
                <a:sym typeface="Wingdings" panose="05000000000000000000" pitchFamily="2" charset="2"/>
              </a:rPr>
              <a:t>Both functions have </a:t>
            </a:r>
            <a:r>
              <a:rPr lang="en-US" b="1" i="0" dirty="0">
                <a:sym typeface="Wingdings" panose="05000000000000000000" pitchFamily="2" charset="2"/>
              </a:rPr>
              <a:t>no side effects</a:t>
            </a:r>
            <a:r>
              <a:rPr lang="en-US" b="0" i="0" dirty="0">
                <a:sym typeface="Wingdings" panose="05000000000000000000" pitchFamily="2" charset="2"/>
              </a:rPr>
              <a:t>: </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change anything;</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read or write external data;</a:t>
            </a:r>
          </a:p>
          <a:p>
            <a:pPr marL="171450" indent="-171450">
              <a:lnSpc>
                <a:spcPct val="110000"/>
              </a:lnSpc>
              <a:buFont typeface="Arial" panose="020B0604020202020204" pitchFamily="34" charset="0"/>
              <a:buChar char="•"/>
            </a:pPr>
            <a:r>
              <a:rPr lang="en-US" b="0" i="0" dirty="0">
                <a:sym typeface="Wingdings" panose="05000000000000000000" pitchFamily="2" charset="2"/>
              </a:rPr>
              <a:t>and they do not use state.</a:t>
            </a:r>
          </a:p>
          <a:p>
            <a:pPr marL="0" indent="0">
              <a:lnSpc>
                <a:spcPct val="110000"/>
              </a:lnSpc>
              <a:buFont typeface="Arial" panose="020B0604020202020204" pitchFamily="34" charset="0"/>
              <a:buNone/>
            </a:pPr>
            <a:r>
              <a:rPr lang="en-US" b="0" i="0" dirty="0">
                <a:sym typeface="Wingdings" panose="05000000000000000000" pitchFamily="2" charset="2"/>
              </a:rPr>
              <a:t>They are </a:t>
            </a:r>
            <a:r>
              <a:rPr lang="en-US" b="1" i="0" dirty="0">
                <a:sym typeface="Wingdings" panose="05000000000000000000" pitchFamily="2" charset="2"/>
              </a:rPr>
              <a:t>pure functions</a:t>
            </a:r>
            <a:r>
              <a:rPr lang="en-US" b="0" i="0" dirty="0">
                <a:sym typeface="Wingdings" panose="05000000000000000000" pitchFamily="2" charset="2"/>
              </a:rPr>
              <a:t>.</a:t>
            </a:r>
          </a:p>
          <a:p>
            <a:pPr>
              <a:lnSpc>
                <a:spcPct val="110000"/>
              </a:lnSpc>
            </a:pPr>
            <a:endParaRPr lang="en-US" dirty="0">
              <a:sym typeface="Wingdings" panose="05000000000000000000" pitchFamily="2" charset="2"/>
            </a:endParaRPr>
          </a:p>
          <a:p>
            <a:pPr>
              <a:lnSpc>
                <a:spcPct val="110000"/>
              </a:lnSpc>
            </a:pPr>
            <a:r>
              <a:rPr lang="en-US" b="1" dirty="0"/>
              <a:t>Pure functions </a:t>
            </a:r>
            <a:r>
              <a:rPr lang="en-US" dirty="0"/>
              <a:t>are the </a:t>
            </a:r>
            <a:r>
              <a:rPr lang="en-US" b="1" dirty="0"/>
              <a:t>heart </a:t>
            </a:r>
            <a:r>
              <a:rPr lang="en-US" dirty="0"/>
              <a:t>of the functional programming.</a:t>
            </a:r>
          </a:p>
          <a:p>
            <a:pPr marL="171450" indent="-171450">
              <a:lnSpc>
                <a:spcPct val="110000"/>
              </a:lnSpc>
              <a:buFont typeface="Arial" panose="020B0604020202020204" pitchFamily="34" charset="0"/>
              <a:buChar char="•"/>
            </a:pPr>
            <a:r>
              <a:rPr lang="en-US" dirty="0"/>
              <a:t>Using "pure functions" means maintaining "consistent results".</a:t>
            </a:r>
          </a:p>
          <a:p>
            <a:pPr marL="171450" indent="-171450">
              <a:lnSpc>
                <a:spcPct val="110000"/>
              </a:lnSpc>
              <a:buFont typeface="Arial" panose="020B0604020202020204" pitchFamily="34" charset="0"/>
              <a:buChar char="•"/>
            </a:pPr>
            <a:r>
              <a:rPr lang="en-US" dirty="0"/>
              <a:t>If you </a:t>
            </a:r>
            <a:r>
              <a:rPr lang="en-US" b="1" dirty="0"/>
              <a:t>invoke a pure function many times </a:t>
            </a:r>
            <a:r>
              <a:rPr lang="en-US" dirty="0"/>
              <a:t>with the same input data, it will have the same consistent behavior and </a:t>
            </a:r>
            <a:r>
              <a:rPr lang="en-US" b="1" dirty="0"/>
              <a:t>will return the same result</a:t>
            </a:r>
            <a:r>
              <a:rPr lang="en-US" dirty="0"/>
              <a:t>, because it have no state and no interaction with the external data or components.</a:t>
            </a:r>
          </a:p>
          <a:p>
            <a:pPr marL="628650" lvl="1" indent="-171450">
              <a:lnSpc>
                <a:spcPct val="110000"/>
              </a:lnSpc>
              <a:buFont typeface="Arial" panose="020B0604020202020204" pitchFamily="34" charset="0"/>
              <a:buChar char="•"/>
            </a:pPr>
            <a:r>
              <a:rPr lang="en-US" dirty="0"/>
              <a:t>Pure functions produce </a:t>
            </a:r>
            <a:r>
              <a:rPr lang="en-US" b="1" dirty="0"/>
              <a:t>predictable results and behavior </a:t>
            </a:r>
            <a:r>
              <a:rPr lang="en-US" dirty="0"/>
              <a:t>and sometimes their correctness can be mathematically proven.</a:t>
            </a:r>
          </a:p>
          <a:p>
            <a:pPr marL="0" lvl="0" indent="0">
              <a:lnSpc>
                <a:spcPct val="110000"/>
              </a:lnSpc>
              <a:buFont typeface="Arial" panose="020B0604020202020204" pitchFamily="34" charset="0"/>
              <a:buNone/>
            </a:pPr>
            <a:r>
              <a:rPr lang="en-US" dirty="0"/>
              <a:t>This is the most </a:t>
            </a:r>
            <a:r>
              <a:rPr lang="en-US" b="1" dirty="0"/>
              <a:t>important principle in functional programming</a:t>
            </a:r>
            <a:r>
              <a:rPr lang="en-US" dirty="0"/>
              <a:t>:</a:t>
            </a:r>
          </a:p>
          <a:p>
            <a:pPr marL="171450" lvl="0" indent="-171450">
              <a:lnSpc>
                <a:spcPct val="110000"/>
              </a:lnSpc>
              <a:buFont typeface="Arial" panose="020B0604020202020204" pitchFamily="34" charset="0"/>
              <a:buChar char="•"/>
            </a:pPr>
            <a:r>
              <a:rPr lang="en-US" dirty="0"/>
              <a:t>to build programs by composition of stateless pure functions without side effects.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2067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t>
            </a:r>
            <a:r>
              <a:rPr lang="en-US" b="1" dirty="0"/>
              <a:t>functional programming languages and languages</a:t>
            </a:r>
            <a:r>
              <a:rPr lang="en-US" b="0" dirty="0"/>
              <a:t> that incorporate </a:t>
            </a:r>
            <a:r>
              <a:rPr lang="en-US" b="1" dirty="0"/>
              <a:t>functional paradigms </a:t>
            </a:r>
            <a:r>
              <a:rPr lang="en-US" dirty="0"/>
              <a:t>into modern software development.</a:t>
            </a:r>
          </a:p>
          <a:p>
            <a:pPr marL="171450" indent="-171450">
              <a:buFont typeface="Arial" panose="020B0604020202020204" pitchFamily="34" charset="0"/>
              <a:buChar char="•"/>
            </a:pPr>
            <a:r>
              <a:rPr lang="en-US" dirty="0"/>
              <a:t>Most modern languages are not functional, but support </a:t>
            </a:r>
            <a:r>
              <a:rPr lang="en-US" b="1" dirty="0"/>
              <a:t>concepts for functional programming</a:t>
            </a:r>
            <a:r>
              <a:rPr lang="en-US" dirty="0"/>
              <a:t>.</a:t>
            </a:r>
          </a:p>
          <a:p>
            <a:r>
              <a:rPr lang="en-US" b="1" dirty="0"/>
              <a:t>Purely functional languages </a:t>
            </a:r>
            <a:r>
              <a:rPr lang="en-US" dirty="0"/>
              <a:t>are </a:t>
            </a:r>
            <a:r>
              <a:rPr lang="en-US" b="1" dirty="0"/>
              <a:t>unpractical </a:t>
            </a:r>
            <a:r>
              <a:rPr lang="en-US" dirty="0"/>
              <a:t>and rarely used, because it is more complicated to program without maintaining a state.</a:t>
            </a:r>
          </a:p>
          <a:p>
            <a:pPr marL="171450" indent="-171450">
              <a:buFont typeface="Arial" panose="020B0604020202020204" pitchFamily="34" charset="0"/>
              <a:buChar char="•"/>
            </a:pPr>
            <a:r>
              <a:rPr lang="en-US" dirty="0"/>
              <a:t>Purely functional developers need to </a:t>
            </a:r>
            <a:r>
              <a:rPr lang="en-US" b="1" dirty="0"/>
              <a:t>switch their thinking style </a:t>
            </a:r>
            <a:r>
              <a:rPr lang="en-US" dirty="0"/>
              <a:t>from the traditional "</a:t>
            </a:r>
            <a:r>
              <a:rPr lang="en-US" b="1" i="1" dirty="0"/>
              <a:t>algorithmic thinking</a:t>
            </a:r>
            <a:r>
              <a:rPr lang="en-US" dirty="0"/>
              <a:t>" to "</a:t>
            </a:r>
            <a:r>
              <a:rPr lang="en-US" b="1" i="1" dirty="0"/>
              <a:t>functional thinking</a:t>
            </a:r>
            <a:r>
              <a:rPr lang="en-US" dirty="0"/>
              <a:t>".</a:t>
            </a:r>
          </a:p>
          <a:p>
            <a:pPr marL="171450" indent="-171450">
              <a:buFont typeface="Arial" panose="020B0604020202020204" pitchFamily="34" charset="0"/>
              <a:buChar char="•"/>
            </a:pPr>
            <a:r>
              <a:rPr lang="en-US" dirty="0"/>
              <a:t>The program in the purely functional languages is a </a:t>
            </a:r>
            <a:r>
              <a:rPr lang="en-US" b="1" dirty="0"/>
              <a:t>pure function</a:t>
            </a:r>
            <a:r>
              <a:rPr lang="en-US" dirty="0"/>
              <a:t> (which calls other pure functions) without side effects.</a:t>
            </a:r>
          </a:p>
          <a:p>
            <a:pPr marL="171450" indent="-171450">
              <a:buFont typeface="Arial" panose="020B0604020202020204" pitchFamily="34" charset="0"/>
              <a:buChar char="•"/>
            </a:pPr>
            <a:r>
              <a:rPr lang="en-US" dirty="0"/>
              <a:t>An example of purely functional language is </a:t>
            </a:r>
            <a:r>
              <a:rPr lang="en-US" b="1" dirty="0"/>
              <a:t>Haskell</a:t>
            </a:r>
            <a:r>
              <a:rPr lang="en-US" b="0" dirty="0"/>
              <a:t>, which is not widely used in practice,</a:t>
            </a:r>
          </a:p>
          <a:p>
            <a:pPr marL="628650" lvl="1" indent="-171450">
              <a:buFont typeface="Arial" panose="020B0604020202020204" pitchFamily="34" charset="0"/>
              <a:buChar char="•"/>
            </a:pPr>
            <a:r>
              <a:rPr lang="en-US" b="0" dirty="0"/>
              <a:t>but it has a great value in learning the functional programming paradigms.</a:t>
            </a:r>
            <a:endParaRPr lang="en-US" b="1" dirty="0"/>
          </a:p>
          <a:p>
            <a:endParaRPr lang="en-US" b="1" dirty="0"/>
          </a:p>
          <a:p>
            <a:r>
              <a:rPr lang="en-US" b="1" dirty="0"/>
              <a:t>Impure functional languages </a:t>
            </a:r>
            <a:r>
              <a:rPr lang="en-US" b="0" dirty="0"/>
              <a:t>are used more often because they allow exceptions from the concept of "pure functions" and simplify the work of developers.</a:t>
            </a:r>
          </a:p>
          <a:p>
            <a:pPr marL="171450" indent="-171450">
              <a:spcBef>
                <a:spcPts val="1200"/>
              </a:spcBef>
              <a:buFont typeface="Arial" panose="020B0604020202020204" pitchFamily="34" charset="0"/>
              <a:buChar char="•"/>
            </a:pPr>
            <a:r>
              <a:rPr lang="en-US" dirty="0"/>
              <a:t>These languages emphasize the </a:t>
            </a:r>
            <a:r>
              <a:rPr lang="en-US" b="1" dirty="0"/>
              <a:t>functional style</a:t>
            </a:r>
            <a:r>
              <a:rPr lang="en-US" dirty="0"/>
              <a:t> but sometimes </a:t>
            </a:r>
            <a:r>
              <a:rPr lang="en-US" b="1" dirty="0"/>
              <a:t>allow side effects</a:t>
            </a:r>
            <a:r>
              <a:rPr lang="en-US" dirty="0"/>
              <a:t>.</a:t>
            </a:r>
          </a:p>
          <a:p>
            <a:pPr marL="171450" indent="-171450">
              <a:spcBef>
                <a:spcPts val="1200"/>
              </a:spcBef>
              <a:buFont typeface="Arial" panose="020B0604020202020204" pitchFamily="34" charset="0"/>
              <a:buChar char="•"/>
            </a:pPr>
            <a:r>
              <a:rPr lang="en-US" dirty="0"/>
              <a:t>An example of impure functional language is </a:t>
            </a:r>
            <a:r>
              <a:rPr lang="en-US" b="1" dirty="0"/>
              <a:t>Clojure</a:t>
            </a:r>
            <a:r>
              <a:rPr lang="en-US" b="0" dirty="0"/>
              <a:t>.</a:t>
            </a:r>
          </a:p>
          <a:p>
            <a:pPr marL="628650" lvl="1" indent="-171450">
              <a:spcBef>
                <a:spcPts val="1200"/>
              </a:spcBef>
              <a:buFont typeface="Arial" panose="020B0604020202020204" pitchFamily="34" charset="0"/>
              <a:buChar char="•"/>
            </a:pPr>
            <a:r>
              <a:rPr lang="en-US" b="0" dirty="0"/>
              <a:t>It is not very popular in practical software development.</a:t>
            </a:r>
            <a:endParaRPr lang="en-US" b="1" dirty="0"/>
          </a:p>
          <a:p>
            <a:pPr>
              <a:spcBef>
                <a:spcPts val="1200"/>
              </a:spcBef>
            </a:pPr>
            <a:endParaRPr lang="en-US" b="1" dirty="0"/>
          </a:p>
          <a:p>
            <a:pPr>
              <a:spcBef>
                <a:spcPts val="1200"/>
              </a:spcBef>
            </a:pPr>
            <a:r>
              <a:rPr lang="en-US" b="1" dirty="0"/>
              <a:t>Multi-paradigm languages </a:t>
            </a:r>
            <a:r>
              <a:rPr lang="en-US" b="0" dirty="0"/>
              <a:t>combine the strengths of both the </a:t>
            </a:r>
            <a:r>
              <a:rPr lang="en-US" b="1" dirty="0"/>
              <a:t>functional </a:t>
            </a:r>
            <a:r>
              <a:rPr lang="en-US" b="0" dirty="0"/>
              <a:t>and the </a:t>
            </a:r>
            <a:r>
              <a:rPr lang="en-US" b="1" dirty="0"/>
              <a:t>algorithmic</a:t>
            </a:r>
            <a:r>
              <a:rPr lang="en-US" b="0" dirty="0"/>
              <a:t> (or </a:t>
            </a:r>
            <a:r>
              <a:rPr lang="en-US" b="1" dirty="0"/>
              <a:t>imperative</a:t>
            </a:r>
            <a:r>
              <a:rPr lang="en-US" b="0" dirty="0"/>
              <a:t>)</a:t>
            </a:r>
            <a:r>
              <a:rPr lang="en-US" b="1" dirty="0"/>
              <a:t> </a:t>
            </a:r>
            <a:r>
              <a:rPr lang="en-US" b="0" dirty="0"/>
              <a:t>world.</a:t>
            </a:r>
            <a:endParaRPr lang="en-US" b="1" dirty="0"/>
          </a:p>
          <a:p>
            <a:pPr marL="171450" indent="-171450">
              <a:spcBef>
                <a:spcPts val="1200"/>
              </a:spcBef>
              <a:buFont typeface="Arial" panose="020B0604020202020204" pitchFamily="34" charset="0"/>
              <a:buChar char="•"/>
            </a:pPr>
            <a:r>
              <a:rPr lang="en-US" dirty="0"/>
              <a:t>Most of today's widely used general-purpose programming languages are </a:t>
            </a:r>
            <a:r>
              <a:rPr lang="en-US" b="1" dirty="0"/>
              <a:t>multi-paradigm</a:t>
            </a:r>
            <a:r>
              <a:rPr lang="en-US" dirty="0"/>
              <a:t>.</a:t>
            </a:r>
          </a:p>
          <a:p>
            <a:pPr marL="171450" indent="-171450">
              <a:spcBef>
                <a:spcPts val="1200"/>
              </a:spcBef>
              <a:buFont typeface="Arial" panose="020B0604020202020204" pitchFamily="34" charset="0"/>
              <a:buChar char="•"/>
            </a:pPr>
            <a:r>
              <a:rPr lang="en-US" dirty="0"/>
              <a:t>They combine multiple programing paradigms: </a:t>
            </a:r>
            <a:r>
              <a:rPr lang="en-US" b="1" dirty="0"/>
              <a:t>functional</a:t>
            </a:r>
            <a:r>
              <a:rPr lang="en-US" b="0" dirty="0"/>
              <a:t> programming</a:t>
            </a:r>
            <a:r>
              <a:rPr lang="en-US" dirty="0"/>
              <a:t>, </a:t>
            </a:r>
            <a:r>
              <a:rPr lang="en-US" b="1" dirty="0"/>
              <a:t>declarative</a:t>
            </a:r>
            <a:r>
              <a:rPr lang="en-US" dirty="0"/>
              <a:t> programming, </a:t>
            </a:r>
            <a:r>
              <a:rPr lang="en-US" b="1" dirty="0"/>
              <a:t>structured</a:t>
            </a:r>
            <a:r>
              <a:rPr lang="bg-BG" b="1" dirty="0"/>
              <a:t> </a:t>
            </a:r>
            <a:r>
              <a:rPr lang="en-US" b="0" dirty="0"/>
              <a:t>programming</a:t>
            </a:r>
            <a:r>
              <a:rPr lang="en-US" dirty="0"/>
              <a:t>, </a:t>
            </a:r>
            <a:r>
              <a:rPr lang="en-US" b="1" dirty="0"/>
              <a:t>imperative </a:t>
            </a:r>
            <a:r>
              <a:rPr lang="en-US" dirty="0"/>
              <a:t>programming, </a:t>
            </a:r>
            <a:r>
              <a:rPr lang="en-US" b="1" dirty="0"/>
              <a:t>object-oriented</a:t>
            </a:r>
            <a:r>
              <a:rPr lang="bg-BG" b="1" dirty="0"/>
              <a:t> </a:t>
            </a:r>
            <a:r>
              <a:rPr lang="en-US" b="0" dirty="0"/>
              <a:t>programming</a:t>
            </a:r>
            <a:r>
              <a:rPr lang="en-US" dirty="0"/>
              <a:t>, </a:t>
            </a:r>
            <a:r>
              <a:rPr lang="en-US" b="1" dirty="0"/>
              <a:t>component-based </a:t>
            </a:r>
            <a:r>
              <a:rPr lang="en-US" dirty="0"/>
              <a:t>programming, </a:t>
            </a:r>
            <a:r>
              <a:rPr lang="en-US" b="1" dirty="0"/>
              <a:t>event-driven </a:t>
            </a:r>
            <a:r>
              <a:rPr lang="en-US" dirty="0"/>
              <a:t>programming,</a:t>
            </a:r>
            <a:r>
              <a:rPr lang="bg-BG" dirty="0"/>
              <a:t> </a:t>
            </a:r>
            <a:r>
              <a:rPr lang="en-US" b="1" dirty="0"/>
              <a:t>asynchronous</a:t>
            </a:r>
            <a:r>
              <a:rPr lang="en-US" dirty="0"/>
              <a:t> programming, and many others.</a:t>
            </a:r>
          </a:p>
          <a:p>
            <a:pPr>
              <a:spcBef>
                <a:spcPts val="1200"/>
              </a:spcBef>
            </a:pPr>
            <a:endParaRPr lang="en-US" dirty="0"/>
          </a:p>
          <a:p>
            <a:pPr>
              <a:spcBef>
                <a:spcPts val="1200"/>
              </a:spcBef>
            </a:pPr>
            <a:r>
              <a:rPr lang="en-US" dirty="0"/>
              <a:t>Examples of popular general-purpose multi-paradigm programming languages are:</a:t>
            </a:r>
          </a:p>
          <a:p>
            <a:pPr marL="171450" indent="-171450">
              <a:spcBef>
                <a:spcPts val="1200"/>
              </a:spcBef>
              <a:buFont typeface="Arial" panose="020B0604020202020204" pitchFamily="34" charset="0"/>
              <a:buChar char="•"/>
            </a:pPr>
            <a:r>
              <a:rPr lang="en-US" b="1" dirty="0"/>
              <a:t>JavaScript</a:t>
            </a:r>
            <a:r>
              <a:rPr lang="en-US" dirty="0"/>
              <a:t>, </a:t>
            </a:r>
            <a:r>
              <a:rPr lang="en-US" b="1" dirty="0"/>
              <a:t>C#</a:t>
            </a:r>
            <a:r>
              <a:rPr lang="en-US" dirty="0"/>
              <a:t>, </a:t>
            </a:r>
            <a:r>
              <a:rPr lang="en-US" b="1" dirty="0"/>
              <a:t>Python</a:t>
            </a:r>
            <a:r>
              <a:rPr lang="en-US" dirty="0"/>
              <a:t>, </a:t>
            </a:r>
            <a:r>
              <a:rPr lang="en-US" b="1" dirty="0"/>
              <a:t>Java</a:t>
            </a:r>
            <a:r>
              <a:rPr lang="en-US" b="0" dirty="0"/>
              <a:t>, PHP, C++, Go, Swift and TypeScript.</a:t>
            </a:r>
          </a:p>
          <a:p>
            <a:pPr marL="0" indent="0">
              <a:spcBef>
                <a:spcPts val="1200"/>
              </a:spcBef>
              <a:buFont typeface="Arial" panose="020B0604020202020204" pitchFamily="34" charset="0"/>
              <a:buNone/>
            </a:pPr>
            <a:r>
              <a:rPr lang="en-US" b="0" dirty="0"/>
              <a:t>All these languages combine multiple concepts and paradigms for structuring the program to simplify the work of developers and improve their efficiency and performance.</a:t>
            </a:r>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72071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which demonstrates the </a:t>
            </a:r>
            <a:r>
              <a:rPr lang="en-US" b="1" dirty="0"/>
              <a:t>functional style </a:t>
            </a:r>
            <a:r>
              <a:rPr lang="en-US" dirty="0"/>
              <a:t>of programming, compared to the </a:t>
            </a:r>
            <a:r>
              <a:rPr lang="en-US" b="1" dirty="0"/>
              <a:t>traditional imperative </a:t>
            </a:r>
            <a:r>
              <a:rPr lang="en-US" dirty="0"/>
              <a:t>(or structured) programming style.</a:t>
            </a:r>
          </a:p>
          <a:p>
            <a:pPr marL="171450" indent="-171450">
              <a:buFont typeface="Arial" panose="020B0604020202020204" pitchFamily="34" charset="0"/>
              <a:buChar char="•"/>
            </a:pPr>
            <a:r>
              <a:rPr lang="en-US" dirty="0"/>
              <a:t>We want to write a C# program to read several numbers, </a:t>
            </a:r>
            <a:r>
              <a:rPr lang="en-US" b="1" dirty="0"/>
              <a:t>find the biggest </a:t>
            </a:r>
            <a:r>
              <a:rPr lang="en-US" dirty="0"/>
              <a:t>of them and print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solve this problem in a </a:t>
            </a:r>
            <a:r>
              <a:rPr lang="en-US" b="1" dirty="0"/>
              <a:t>functional style</a:t>
            </a:r>
            <a:r>
              <a:rPr lang="en-US" dirty="0"/>
              <a:t>, we can write the following code:</a:t>
            </a:r>
          </a:p>
          <a:p>
            <a:pPr marL="171450" indent="-171450">
              <a:buFont typeface="Arial" panose="020B0604020202020204" pitchFamily="34" charset="0"/>
              <a:buChar char="•"/>
            </a:pPr>
            <a:r>
              <a:rPr lang="en-US" dirty="0"/>
              <a:t>We </a:t>
            </a:r>
            <a:r>
              <a:rPr lang="en-US" b="1" dirty="0"/>
              <a:t>print the result</a:t>
            </a:r>
            <a:r>
              <a:rPr lang="en-US" dirty="0"/>
              <a:t>, which will be calculated by a function, using another function: </a:t>
            </a:r>
            <a:r>
              <a:rPr lang="en-US" b="1" dirty="0" err="1"/>
              <a:t>Console.WriteLine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t>
            </a:r>
            <a:r>
              <a:rPr lang="en-US" b="1" dirty="0"/>
              <a:t>read the input text</a:t>
            </a:r>
            <a:r>
              <a:rPr lang="en-US" b="0" dirty="0"/>
              <a:t> from the console</a:t>
            </a:r>
            <a:r>
              <a:rPr lang="en-US" dirty="0"/>
              <a:t>, by invoking a function: </a:t>
            </a:r>
            <a:r>
              <a:rPr lang="en-US" b="1" dirty="0" err="1"/>
              <a:t>Console.ReadLine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split the result </a:t>
            </a:r>
            <a:r>
              <a:rPr lang="en-US" dirty="0"/>
              <a:t>from the previous function (the input text) </a:t>
            </a:r>
            <a:r>
              <a:rPr lang="en-US" b="0" dirty="0"/>
              <a:t>into space-separated elements (which are strings)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parse </a:t>
            </a:r>
            <a:r>
              <a:rPr lang="en-US" dirty="0"/>
              <a:t>each of these input strings to </a:t>
            </a:r>
            <a:r>
              <a:rPr lang="en-US" b="1" dirty="0"/>
              <a:t>integer numbers</a:t>
            </a:r>
            <a:r>
              <a:rPr lang="en-US" dirty="0"/>
              <a:t>.</a:t>
            </a:r>
          </a:p>
          <a:p>
            <a:pPr marL="171450" indent="-171450">
              <a:buFont typeface="Arial" panose="020B0604020202020204" pitchFamily="34" charset="0"/>
              <a:buChar char="•"/>
            </a:pPr>
            <a:r>
              <a:rPr lang="en-US" dirty="0"/>
              <a:t>We use the mapping function</a:t>
            </a:r>
            <a:r>
              <a:rPr lang="bg-BG" dirty="0"/>
              <a:t> </a:t>
            </a:r>
            <a:r>
              <a:rPr lang="en-US" dirty="0"/>
              <a:t>in C# (</a:t>
            </a:r>
            <a:r>
              <a:rPr lang="en-US" b="1" dirty="0"/>
              <a:t>Select</a:t>
            </a:r>
            <a:r>
              <a:rPr lang="en-US" dirty="0"/>
              <a:t>).</a:t>
            </a:r>
          </a:p>
          <a:p>
            <a:pPr marL="171450" indent="-171450">
              <a:buFont typeface="Arial" panose="020B0604020202020204" pitchFamily="34" charset="0"/>
              <a:buChar char="•"/>
            </a:pPr>
            <a:r>
              <a:rPr lang="en-US" dirty="0"/>
              <a:t>It takes as an input a sequence of strings and maps it through another function (</a:t>
            </a:r>
            <a:r>
              <a:rPr lang="en-US" b="1" dirty="0" err="1"/>
              <a:t>int.Parse</a:t>
            </a:r>
            <a:r>
              <a:rPr lang="en-US" dirty="0"/>
              <a:t>)</a:t>
            </a:r>
            <a:r>
              <a:rPr lang="bg-BG" dirty="0"/>
              <a:t>.</a:t>
            </a:r>
            <a:endParaRPr lang="en-US" dirty="0"/>
          </a:p>
          <a:p>
            <a:pPr marL="171450" indent="-171450">
              <a:buFont typeface="Arial" panose="020B0604020202020204" pitchFamily="34" charset="0"/>
              <a:buChar char="•"/>
            </a:pPr>
            <a:r>
              <a:rPr lang="en-US" dirty="0"/>
              <a:t>The result from this function is a </a:t>
            </a:r>
            <a:r>
              <a:rPr lang="en-US" b="1" dirty="0"/>
              <a:t>sequence of integers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a:t>
            </a:r>
            <a:r>
              <a:rPr lang="en-US" b="1" dirty="0"/>
              <a:t>find the biggest number </a:t>
            </a:r>
            <a:r>
              <a:rPr lang="en-US" dirty="0"/>
              <a:t>from the list of numbers,</a:t>
            </a:r>
          </a:p>
          <a:p>
            <a:pPr marL="171450" indent="-171450">
              <a:buFont typeface="Arial" panose="020B0604020202020204" pitchFamily="34" charset="0"/>
              <a:buChar char="•"/>
            </a:pPr>
            <a:r>
              <a:rPr lang="en-US" dirty="0"/>
              <a:t>using the </a:t>
            </a:r>
            <a:r>
              <a:rPr lang="en-US" b="1" dirty="0"/>
              <a:t>Max function</a:t>
            </a:r>
            <a:r>
              <a:rPr lang="en-US" dirty="0"/>
              <a:t>.</a:t>
            </a:r>
          </a:p>
          <a:p>
            <a:pPr marL="0" indent="0">
              <a:buFont typeface="Arial" panose="020B0604020202020204" pitchFamily="34" charset="0"/>
              <a:buNone/>
            </a:pPr>
            <a:r>
              <a:rPr lang="en-US" dirty="0"/>
              <a:t>Each subsequent step takes as </a:t>
            </a:r>
            <a:r>
              <a:rPr lang="en-US" b="1" dirty="0"/>
              <a:t>input</a:t>
            </a:r>
            <a:r>
              <a:rPr lang="en-US" dirty="0"/>
              <a:t> the result of the previous step and transforms it into another </a:t>
            </a:r>
            <a:r>
              <a:rPr lang="en-US" b="1" dirty="0"/>
              <a:t>result</a:t>
            </a:r>
            <a:r>
              <a:rPr lang="en-US" dirty="0"/>
              <a:t>.</a:t>
            </a:r>
          </a:p>
          <a:p>
            <a:pPr marL="171450" indent="-171450">
              <a:buFont typeface="Arial" panose="020B0604020202020204" pitchFamily="34" charset="0"/>
              <a:buChar char="•"/>
            </a:pPr>
            <a:r>
              <a:rPr lang="en-US" dirty="0"/>
              <a:t>This is </a:t>
            </a:r>
            <a:r>
              <a:rPr lang="en-US" b="1" dirty="0"/>
              <a:t>the power of functional programming</a:t>
            </a:r>
            <a:r>
              <a:rPr lang="en-US" dirty="0"/>
              <a:t>: to use a </a:t>
            </a:r>
            <a:r>
              <a:rPr lang="en-US" b="1" dirty="0"/>
              <a:t>composition of functions</a:t>
            </a:r>
            <a:r>
              <a:rPr lang="en-US" dirty="0"/>
              <a:t> to process certain data and obtain certain results.</a:t>
            </a:r>
          </a:p>
          <a:p>
            <a:pPr marL="171450" indent="-171450">
              <a:buFont typeface="Arial" panose="020B0604020202020204" pitchFamily="34" charset="0"/>
              <a:buChar char="•"/>
            </a:pPr>
            <a:r>
              <a:rPr lang="en-US" dirty="0"/>
              <a:t>This </a:t>
            </a:r>
            <a:r>
              <a:rPr lang="en-US" b="1" dirty="0"/>
              <a:t>functional style</a:t>
            </a:r>
            <a:r>
              <a:rPr lang="en-US" dirty="0"/>
              <a:t> of writing expressions to build or compute something is very common in modern programming and can be seen in many programming languages, frameworks and libraries.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see the equivalent </a:t>
            </a:r>
            <a:r>
              <a:rPr lang="en-US" b="1" dirty="0"/>
              <a:t>imperative style</a:t>
            </a:r>
            <a:r>
              <a:rPr lang="en-US" b="0" dirty="0"/>
              <a:t> </a:t>
            </a:r>
            <a:r>
              <a:rPr lang="en-US" dirty="0"/>
              <a:t>for the same program, again in C#.</a:t>
            </a:r>
          </a:p>
          <a:p>
            <a:pPr marL="171450" indent="-171450">
              <a:buFont typeface="Arial" panose="020B0604020202020204" pitchFamily="34" charset="0"/>
              <a:buChar char="•"/>
            </a:pPr>
            <a:r>
              <a:rPr lang="en-US" b="0" dirty="0"/>
              <a:t>This is a piece of code, written in a </a:t>
            </a:r>
            <a:r>
              <a:rPr lang="en-US" b="1" dirty="0"/>
              <a:t>structured programming </a:t>
            </a:r>
            <a:r>
              <a:rPr lang="en-US" b="0" dirty="0"/>
              <a:t>style, or a </a:t>
            </a:r>
            <a:r>
              <a:rPr lang="en-US" b="1" dirty="0"/>
              <a:t>procedural style</a:t>
            </a:r>
            <a:r>
              <a:rPr lang="en-US" b="0" dirty="0"/>
              <a:t>.</a:t>
            </a:r>
            <a:endParaRPr lang="en-US" dirty="0"/>
          </a:p>
          <a:p>
            <a:pPr marL="171450" indent="-171450">
              <a:buFont typeface="Arial" panose="020B0604020202020204" pitchFamily="34" charset="0"/>
              <a:buChar char="•"/>
            </a:pPr>
            <a:r>
              <a:rPr lang="en-US" dirty="0"/>
              <a:t>It consists of </a:t>
            </a:r>
            <a:r>
              <a:rPr lang="en-US" b="1" dirty="0"/>
              <a:t>sequence of commands </a:t>
            </a:r>
            <a:r>
              <a:rPr lang="en-US" dirty="0"/>
              <a:t>and each command takes its input from a variable, calculates a new result and stores it in a variable.</a:t>
            </a:r>
          </a:p>
          <a:p>
            <a:pPr marL="0" indent="0">
              <a:buFont typeface="Arial" panose="020B0604020202020204" pitchFamily="34" charset="0"/>
              <a:buNone/>
            </a:pPr>
            <a:r>
              <a:rPr lang="en-US" dirty="0"/>
              <a:t>This is the </a:t>
            </a:r>
            <a:r>
              <a:rPr lang="en-US" b="1" dirty="0"/>
              <a:t>first command</a:t>
            </a:r>
            <a:r>
              <a:rPr lang="en-US" dirty="0"/>
              <a:t>: reading the input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dirty="0"/>
            </a:br>
            <a:r>
              <a:rPr lang="en-US" dirty="0"/>
              <a:t>The </a:t>
            </a:r>
            <a:r>
              <a:rPr lang="en-US" b="1" dirty="0"/>
              <a:t>next command splits</a:t>
            </a:r>
            <a:r>
              <a:rPr lang="en-US" dirty="0"/>
              <a:t> the input text into space-separated elements.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converts</a:t>
            </a:r>
            <a:r>
              <a:rPr lang="en-US" dirty="0"/>
              <a:t> the sequence of input numbers </a:t>
            </a:r>
            <a:r>
              <a:rPr lang="en-US" b="1" dirty="0"/>
              <a:t>from text to integers</a:t>
            </a:r>
            <a:r>
              <a:rPr lang="en-US" dirty="0"/>
              <a: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a:t>
            </a:r>
            <a:r>
              <a:rPr lang="en-US" dirty="0"/>
              <a:t>finds the </a:t>
            </a:r>
            <a:r>
              <a:rPr lang="en-US" b="1" dirty="0"/>
              <a:t>maximal number </a:t>
            </a:r>
            <a:r>
              <a:rPr lang="en-US" dirty="0"/>
              <a:t>from the integers.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last command </a:t>
            </a:r>
            <a:r>
              <a:rPr lang="en-US" dirty="0"/>
              <a:t>prints the result.</a:t>
            </a:r>
          </a:p>
          <a:p>
            <a:pPr marL="0" indent="0">
              <a:buFont typeface="Arial" panose="020B0604020202020204" pitchFamily="34" charset="0"/>
              <a:buNone/>
            </a:pPr>
            <a:r>
              <a:rPr lang="en-US" dirty="0"/>
              <a:t>The imperative style solution is very clear.</a:t>
            </a:r>
          </a:p>
          <a:p>
            <a:pPr marL="171450" indent="-171450">
              <a:buFont typeface="Arial" panose="020B0604020202020204" pitchFamily="34" charset="0"/>
              <a:buChar char="•"/>
            </a:pPr>
            <a:r>
              <a:rPr lang="en-US" dirty="0"/>
              <a:t>It consists of </a:t>
            </a:r>
            <a:r>
              <a:rPr lang="en-US" b="1" dirty="0"/>
              <a:t>very simple sequence of steps</a:t>
            </a:r>
            <a:r>
              <a:rPr lang="en-US" dirty="0"/>
              <a:t>, which execute one after another. It is easy to read and understand.</a:t>
            </a:r>
          </a:p>
          <a:p>
            <a:pPr marL="171450" indent="-171450">
              <a:buFont typeface="Arial" panose="020B0604020202020204" pitchFamily="34" charset="0"/>
              <a:buChar char="•"/>
            </a:pPr>
            <a:r>
              <a:rPr lang="en-US" dirty="0"/>
              <a:t>The </a:t>
            </a:r>
            <a:r>
              <a:rPr lang="en-US" b="1" dirty="0"/>
              <a:t>functional (or declarative) style </a:t>
            </a:r>
            <a:r>
              <a:rPr lang="en-US" dirty="0"/>
              <a:t>solution uses nested functions and is </a:t>
            </a:r>
            <a:r>
              <a:rPr lang="en-US" b="1" dirty="0"/>
              <a:t>more complex </a:t>
            </a:r>
            <a:r>
              <a:rPr lang="en-US" dirty="0"/>
              <a:t>to read and understand.</a:t>
            </a:r>
          </a:p>
          <a:p>
            <a:pPr marL="0" indent="0">
              <a:buFont typeface="Arial" panose="020B0604020202020204" pitchFamily="34" charset="0"/>
              <a:buNone/>
            </a:pPr>
            <a:r>
              <a:rPr lang="en-US" dirty="0"/>
              <a:t>Some developers prefer the </a:t>
            </a:r>
            <a:r>
              <a:rPr lang="en-US" b="1" dirty="0"/>
              <a:t>functional style</a:t>
            </a:r>
            <a:r>
              <a:rPr lang="en-US" dirty="0"/>
              <a:t>.</a:t>
            </a:r>
          </a:p>
          <a:p>
            <a:pPr marL="171450" indent="-171450">
              <a:buFont typeface="Arial" panose="020B0604020202020204" pitchFamily="34" charset="0"/>
              <a:buChar char="•"/>
            </a:pPr>
            <a:r>
              <a:rPr lang="en-US" dirty="0"/>
              <a:t>Others prefer the </a:t>
            </a:r>
            <a:r>
              <a:rPr lang="en-US" b="1" dirty="0"/>
              <a:t>procedural style</a:t>
            </a:r>
            <a:r>
              <a:rPr lang="en-US" dirty="0"/>
              <a:t>.</a:t>
            </a:r>
          </a:p>
          <a:p>
            <a:pPr marL="171450" indent="-171450">
              <a:buFont typeface="Arial" panose="020B0604020202020204" pitchFamily="34" charset="0"/>
              <a:buChar char="•"/>
            </a:pPr>
            <a:r>
              <a:rPr lang="en-US" dirty="0"/>
              <a:t>Developers need to know both styles well and choose the best for their current task.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63633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b="1" dirty="0"/>
              <a:t>can see the code </a:t>
            </a:r>
            <a:r>
              <a:rPr lang="en-US" dirty="0"/>
              <a:t>from the previous examples in action.</a:t>
            </a:r>
          </a:p>
          <a:p>
            <a:pPr marL="171450" indent="-171450">
              <a:buFont typeface="Arial" panose="020B0604020202020204" pitchFamily="34" charset="0"/>
              <a:buChar char="•"/>
            </a:pPr>
            <a:r>
              <a:rPr lang="en-US" dirty="0"/>
              <a:t>Click the first link.</a:t>
            </a:r>
          </a:p>
          <a:p>
            <a:pPr marL="171450" indent="-171450">
              <a:buFont typeface="Arial" panose="020B0604020202020204" pitchFamily="34" charset="0"/>
              <a:buChar char="•"/>
            </a:pPr>
            <a:r>
              <a:rPr lang="en-US" dirty="0"/>
              <a:t>Wait for it to load.</a:t>
            </a:r>
          </a:p>
          <a:p>
            <a:pPr marL="171450" indent="-171450">
              <a:buFont typeface="Arial" panose="020B0604020202020204" pitchFamily="34" charset="0"/>
              <a:buChar char="•"/>
            </a:pPr>
            <a:r>
              <a:rPr lang="en-US" dirty="0"/>
              <a:t>This is the </a:t>
            </a:r>
            <a:r>
              <a:rPr lang="en-US" b="1" dirty="0"/>
              <a:t>functional-style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Now enter some numbers, for example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click the second link.</a:t>
            </a:r>
          </a:p>
          <a:p>
            <a:pPr marL="171450" indent="-171450">
              <a:buFont typeface="Arial" panose="020B0604020202020204" pitchFamily="34" charset="0"/>
              <a:buChar char="•"/>
            </a:pPr>
            <a:r>
              <a:rPr lang="en-US" dirty="0"/>
              <a:t>Wait for it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t>
            </a:r>
            <a:r>
              <a:rPr lang="en-US" b="1" dirty="0"/>
              <a:t>procedural-style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And again enter some numbers: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25</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5593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programming, </a:t>
            </a:r>
            <a:r>
              <a:rPr lang="en-US" b="1" dirty="0"/>
              <a:t>lambda functions</a:t>
            </a:r>
            <a:r>
              <a:rPr lang="en-US" dirty="0"/>
              <a:t> are expressions, which transform some input to some output.</a:t>
            </a:r>
          </a:p>
          <a:p>
            <a:pPr marL="171450" indent="-171450">
              <a:buFont typeface="Arial" panose="020B0604020202020204" pitchFamily="34" charset="0"/>
              <a:buChar char="•"/>
            </a:pPr>
            <a:r>
              <a:rPr lang="en-US" dirty="0"/>
              <a:t>They look like a mathematical </a:t>
            </a:r>
            <a:r>
              <a:rPr lang="en-US" b="1" dirty="0"/>
              <a:t>formula</a:t>
            </a:r>
            <a:r>
              <a:rPr lang="en-US" dirty="0"/>
              <a:t>, or like an anonymous (unnamed) function.</a:t>
            </a:r>
          </a:p>
          <a:p>
            <a:pPr marL="171450" indent="-171450">
              <a:buFont typeface="Arial" panose="020B0604020202020204" pitchFamily="34" charset="0"/>
              <a:buChar char="•"/>
            </a:pPr>
            <a:r>
              <a:rPr lang="en-US" dirty="0"/>
              <a:t>Here are some </a:t>
            </a:r>
            <a:r>
              <a:rPr lang="en-US" b="1" dirty="0"/>
              <a:t>examples</a:t>
            </a:r>
            <a:r>
              <a:rPr lang="en-US" dirty="0"/>
              <a:t>.</a:t>
            </a:r>
          </a:p>
          <a:p>
            <a:endParaRPr lang="en-US" dirty="0"/>
          </a:p>
          <a:p>
            <a:r>
              <a:rPr lang="en-US" dirty="0"/>
              <a:t>The first </a:t>
            </a:r>
            <a:r>
              <a:rPr lang="en-US" b="1" dirty="0"/>
              <a:t>example</a:t>
            </a:r>
            <a:r>
              <a:rPr lang="en-US" dirty="0"/>
              <a:t> is a lambda function in </a:t>
            </a:r>
            <a:r>
              <a:rPr lang="en-US" b="1" dirty="0"/>
              <a: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JavaScript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Python</a:t>
            </a:r>
            <a:r>
              <a:rPr lang="en-US" dirty="0"/>
              <a:t>.</a:t>
            </a:r>
          </a:p>
          <a:p>
            <a:r>
              <a:rPr lang="en-US" dirty="0"/>
              <a:t>All these </a:t>
            </a:r>
            <a:r>
              <a:rPr lang="en-US" b="1" dirty="0"/>
              <a:t>examples </a:t>
            </a:r>
            <a:r>
              <a:rPr lang="en-US" dirty="0"/>
              <a:t>define </a:t>
            </a:r>
            <a:r>
              <a:rPr lang="en-US" b="1" dirty="0"/>
              <a:t>the same lambda function</a:t>
            </a:r>
            <a:r>
              <a:rPr lang="en-US" b="0" dirty="0"/>
              <a:t> in different languages</a:t>
            </a:r>
            <a:r>
              <a:rPr lang="en-US" dirty="0"/>
              <a:t>.</a:t>
            </a:r>
          </a:p>
          <a:p>
            <a:pPr marL="171450" indent="-171450">
              <a:buFont typeface="Arial" panose="020B0604020202020204" pitchFamily="34" charset="0"/>
              <a:buChar char="•"/>
            </a:pPr>
            <a:r>
              <a:rPr lang="en-US" dirty="0"/>
              <a:t>It takes an input number </a:t>
            </a:r>
            <a:r>
              <a:rPr lang="en-US" b="1" dirty="0"/>
              <a:t>x</a:t>
            </a:r>
            <a:r>
              <a:rPr lang="en-US" dirty="0"/>
              <a:t> and returns twice this number: </a:t>
            </a:r>
            <a:r>
              <a:rPr lang="en-US" b="1" dirty="0"/>
              <a:t>2 x</a:t>
            </a:r>
            <a:r>
              <a:rPr lang="en-US" dirty="0"/>
              <a:t>.</a:t>
            </a:r>
          </a:p>
          <a:p>
            <a:endParaRPr lang="bg-BG" dirty="0"/>
          </a:p>
          <a:p>
            <a:r>
              <a:rPr lang="en-US" dirty="0"/>
              <a:t>JavaScript, Python, C# and Java support "</a:t>
            </a:r>
            <a:r>
              <a:rPr lang="en-US" b="1" dirty="0"/>
              <a:t>first-class functions</a:t>
            </a:r>
            <a:r>
              <a:rPr lang="en-US" dirty="0"/>
              <a:t>".</a:t>
            </a:r>
          </a:p>
          <a:p>
            <a:pPr marL="171450" indent="-171450">
              <a:buFont typeface="Arial" panose="020B0604020202020204" pitchFamily="34" charset="0"/>
              <a:buChar char="•"/>
            </a:pPr>
            <a:r>
              <a:rPr lang="en-US" dirty="0"/>
              <a:t>This concept means that </a:t>
            </a:r>
            <a:r>
              <a:rPr lang="en-US" b="1" dirty="0"/>
              <a:t>functions can be stored in variables </a:t>
            </a:r>
            <a:r>
              <a:rPr lang="en-US" dirty="0"/>
              <a:t>and can be </a:t>
            </a:r>
            <a:r>
              <a:rPr lang="en-US" b="1" dirty="0"/>
              <a:t>passed as arguments</a:t>
            </a:r>
            <a:r>
              <a:rPr lang="en-US" dirty="0"/>
              <a:t> to other functions.</a:t>
            </a:r>
          </a:p>
          <a:p>
            <a:pPr marL="171450" indent="-171450">
              <a:buFont typeface="Arial" panose="020B0604020202020204" pitchFamily="34" charset="0"/>
              <a:buChar char="•"/>
            </a:pPr>
            <a:r>
              <a:rPr lang="en-US" dirty="0"/>
              <a:t>These languages support </a:t>
            </a:r>
            <a:r>
              <a:rPr lang="en-US" b="1" dirty="0"/>
              <a:t>expressions of type "function"</a:t>
            </a:r>
            <a:r>
              <a:rPr lang="en-US" dirty="0"/>
              <a:t>, which hold programming logic to transform some input into some output.</a:t>
            </a:r>
          </a:p>
          <a:p>
            <a:pPr marL="171450" indent="-171450">
              <a:buFont typeface="Arial" panose="020B0604020202020204" pitchFamily="34" charset="0"/>
              <a:buChar char="•"/>
            </a:pPr>
            <a:r>
              <a:rPr lang="en-US" b="1" dirty="0"/>
              <a:t>Lambda functions </a:t>
            </a:r>
            <a:r>
              <a:rPr lang="en-US" dirty="0"/>
              <a:t>are the simplest way to write an </a:t>
            </a:r>
            <a:r>
              <a:rPr lang="en-US" b="1" dirty="0"/>
              <a:t>expression of type "function"</a:t>
            </a:r>
            <a:r>
              <a:rPr lang="en-US" dirty="0"/>
              <a:t>.</a:t>
            </a:r>
          </a:p>
          <a:p>
            <a:pPr marL="171450" indent="-171450">
              <a:buFont typeface="Arial" panose="020B0604020202020204" pitchFamily="34" charset="0"/>
              <a:buChar char="•"/>
            </a:pPr>
            <a:r>
              <a:rPr lang="en-US" dirty="0"/>
              <a:t>Once we have a variable, which holds a function, we can </a:t>
            </a:r>
            <a:r>
              <a:rPr lang="en-US" b="1" dirty="0"/>
              <a:t>invoke it</a:t>
            </a:r>
            <a:r>
              <a:rPr lang="en-US" dirty="0"/>
              <a:t>.</a:t>
            </a:r>
          </a:p>
          <a:p>
            <a:pPr marL="171450" indent="-171450">
              <a:buFont typeface="Arial" panose="020B0604020202020204" pitchFamily="34" charset="0"/>
              <a:buChar char="•"/>
            </a:pPr>
            <a:r>
              <a:rPr lang="en-US" dirty="0"/>
              <a:t>Let's review some </a:t>
            </a:r>
            <a:r>
              <a:rPr lang="en-US" b="1" dirty="0"/>
              <a:t>examples</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a:t>
            </a:r>
            <a:r>
              <a:rPr lang="en-US" b="1" dirty="0"/>
              <a:t>example in C# </a:t>
            </a:r>
            <a:r>
              <a:rPr lang="en-US" dirty="0"/>
              <a:t>shows how to define a variable</a:t>
            </a:r>
            <a:r>
              <a:rPr lang="bg-BG" dirty="0"/>
              <a:t>, </a:t>
            </a:r>
            <a:r>
              <a:rPr lang="en-US" dirty="0"/>
              <a:t>which holds a lambda function as its value</a:t>
            </a:r>
            <a:r>
              <a:rPr lang="bg-BG" dirty="0"/>
              <a:t>.</a:t>
            </a:r>
            <a:endParaRPr lang="en-US" dirty="0"/>
          </a:p>
          <a:p>
            <a:pPr marL="171450" indent="-171450">
              <a:buFont typeface="Arial" panose="020B0604020202020204" pitchFamily="34" charset="0"/>
              <a:buChar char="•"/>
            </a:pPr>
            <a:r>
              <a:rPr lang="en-US" dirty="0"/>
              <a:t>We define the variable "</a:t>
            </a:r>
            <a:r>
              <a:rPr lang="en-US" b="1" dirty="0"/>
              <a:t>twice</a:t>
            </a:r>
            <a:r>
              <a:rPr lang="en-US" dirty="0"/>
              <a:t>", which holds the function "</a:t>
            </a:r>
            <a:r>
              <a:rPr lang="en-US" b="1" i="1" dirty="0"/>
              <a:t>multiply by 2</a:t>
            </a:r>
            <a:r>
              <a:rPr lang="en-US" dirty="0"/>
              <a:t>".</a:t>
            </a:r>
          </a:p>
          <a:p>
            <a:pPr marL="171450" indent="-171450">
              <a:buFont typeface="Arial" panose="020B0604020202020204" pitchFamily="34" charset="0"/>
              <a:buChar char="•"/>
            </a:pPr>
            <a:r>
              <a:rPr lang="en-US" dirty="0"/>
              <a:t>We can invoke the function "</a:t>
            </a:r>
            <a:r>
              <a:rPr lang="en-US" b="1" dirty="0"/>
              <a:t>twice</a:t>
            </a:r>
            <a:r>
              <a:rPr lang="en-US" dirty="0"/>
              <a:t>" with argument </a:t>
            </a:r>
            <a:r>
              <a:rPr lang="en-US" b="1" dirty="0"/>
              <a:t>5</a:t>
            </a:r>
            <a:r>
              <a:rPr lang="en-US" dirty="0"/>
              <a:t> and it returns </a:t>
            </a:r>
            <a:r>
              <a:rPr lang="en-US" b="1" dirty="0"/>
              <a:t>10</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next example</a:t>
            </a:r>
            <a:r>
              <a:rPr lang="en-US" b="0" dirty="0"/>
              <a:t> is the same thing in </a:t>
            </a:r>
            <a:r>
              <a:rPr lang="en-US" b="1" dirty="0"/>
              <a:t>Python</a:t>
            </a:r>
            <a:r>
              <a:rPr lang="en-US" b="0" dirty="0"/>
              <a:t>.</a:t>
            </a:r>
          </a:p>
          <a:p>
            <a:pPr marL="171450" indent="-171450">
              <a:buFont typeface="Arial" panose="020B0604020202020204" pitchFamily="34" charset="0"/>
              <a:buChar char="•"/>
            </a:pPr>
            <a:r>
              <a:rPr lang="en-US" b="0" dirty="0"/>
              <a:t>It declares a </a:t>
            </a:r>
            <a:r>
              <a:rPr lang="en-US" b="1" dirty="0"/>
              <a:t>variable "</a:t>
            </a:r>
            <a:r>
              <a:rPr lang="en-US" b="1" i="1" dirty="0"/>
              <a:t>twice</a:t>
            </a:r>
            <a:r>
              <a:rPr lang="en-US" b="1" dirty="0"/>
              <a:t>" </a:t>
            </a:r>
            <a:r>
              <a:rPr lang="en-US" b="0" dirty="0"/>
              <a:t>and stores a </a:t>
            </a:r>
            <a:r>
              <a:rPr lang="en-US" b="1" dirty="0"/>
              <a:t>lambda function </a:t>
            </a:r>
            <a:r>
              <a:rPr lang="en-US" b="0" dirty="0"/>
              <a:t>in it</a:t>
            </a:r>
            <a:r>
              <a:rPr lang="en-US" dirty="0"/>
              <a:t>,</a:t>
            </a:r>
          </a:p>
          <a:p>
            <a:pPr marL="628650" lvl="1" indent="-171450">
              <a:buFont typeface="Arial" panose="020B0604020202020204" pitchFamily="34" charset="0"/>
              <a:buChar char="•"/>
            </a:pPr>
            <a:r>
              <a:rPr lang="en-US" dirty="0"/>
              <a:t>a function which takes as input </a:t>
            </a:r>
            <a:r>
              <a:rPr lang="en-US" b="1" i="1" dirty="0"/>
              <a:t>x</a:t>
            </a:r>
            <a:r>
              <a:rPr lang="en-US" dirty="0"/>
              <a:t> and returns </a:t>
            </a:r>
            <a:r>
              <a:rPr lang="en-US" b="1" i="1" dirty="0"/>
              <a:t>two times x</a:t>
            </a:r>
            <a:r>
              <a:rPr lang="en-US" dirty="0"/>
              <a:t>.</a:t>
            </a:r>
          </a:p>
          <a:p>
            <a:pPr marL="171450" indent="-171450">
              <a:buFont typeface="Arial" panose="020B0604020202020204" pitchFamily="34" charset="0"/>
              <a:buChar char="•"/>
            </a:pPr>
            <a:r>
              <a:rPr lang="en-US" dirty="0"/>
              <a:t>Then we invoke the function "</a:t>
            </a:r>
            <a:r>
              <a:rPr lang="en-US" b="1" i="1" dirty="0"/>
              <a:t>twice</a:t>
            </a:r>
            <a:r>
              <a:rPr lang="en-US" dirty="0"/>
              <a:t>" with argument </a:t>
            </a:r>
            <a:r>
              <a:rPr lang="en-US" b="1" dirty="0"/>
              <a:t>5</a:t>
            </a:r>
            <a:r>
              <a:rPr lang="en-US" dirty="0"/>
              <a:t> and it returns </a:t>
            </a:r>
            <a:r>
              <a:rPr lang="en-US" b="1" dirty="0"/>
              <a:t>10</a:t>
            </a:r>
            <a:r>
              <a:rPr lang="en-US" dirty="0"/>
              <a: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same code in </a:t>
            </a:r>
            <a:r>
              <a:rPr lang="en-US" b="1" dirty="0"/>
              <a:t>C#</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Again, we define a </a:t>
            </a:r>
            <a:r>
              <a:rPr lang="en-US" b="1" dirty="0"/>
              <a:t>variable </a:t>
            </a:r>
            <a:r>
              <a:rPr lang="en-US" b="0" dirty="0"/>
              <a:t>and assign a </a:t>
            </a:r>
            <a:r>
              <a:rPr lang="en-US" b="1" dirty="0"/>
              <a:t>lambda function</a:t>
            </a:r>
            <a:r>
              <a:rPr lang="en-US" b="0" dirty="0"/>
              <a:t>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a:t>
            </a:r>
            <a:r>
              <a:rPr lang="en-US" b="1" dirty="0"/>
              <a:t>invoke the lambda function </a:t>
            </a:r>
            <a:r>
              <a:rPr lang="en-US" b="0" dirty="0"/>
              <a:t>through the variable.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same code can be written in </a:t>
            </a:r>
            <a:r>
              <a:rPr lang="en-US" b="1" dirty="0"/>
              <a:t>Java</a:t>
            </a:r>
            <a:r>
              <a:rPr lang="en-US" b="0" dirty="0"/>
              <a:t>, and it looks very similar.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Declaration of </a:t>
            </a:r>
            <a:r>
              <a:rPr lang="en-US" b="1" dirty="0"/>
              <a:t>variable</a:t>
            </a:r>
            <a:r>
              <a:rPr lang="en-US" b="0" dirty="0"/>
              <a:t>, holding a </a:t>
            </a:r>
            <a:r>
              <a:rPr lang="en-US" b="1" dirty="0"/>
              <a:t>lambda function </a:t>
            </a:r>
            <a:r>
              <a:rPr lang="en-US" b="0" dirty="0"/>
              <a:t>and </a:t>
            </a:r>
            <a:r>
              <a:rPr lang="en-US" b="1" dirty="0"/>
              <a:t>invocation</a:t>
            </a:r>
            <a:r>
              <a:rPr lang="en-US" b="0" dirty="0"/>
              <a:t> of the lambda function.</a:t>
            </a:r>
          </a:p>
          <a:p>
            <a:pPr marL="0" indent="0">
              <a:buFont typeface="Arial" panose="020B0604020202020204" pitchFamily="34" charset="0"/>
              <a:buNone/>
            </a:pPr>
            <a:r>
              <a:rPr lang="en-US" b="1" dirty="0"/>
              <a:t>First-class functions </a:t>
            </a:r>
            <a:r>
              <a:rPr lang="en-US" dirty="0"/>
              <a:t>are an important concept in programming.</a:t>
            </a:r>
          </a:p>
          <a:p>
            <a:pPr marL="171450" indent="-171450">
              <a:buFont typeface="Arial" panose="020B0604020202020204" pitchFamily="34" charset="0"/>
              <a:buChar char="•"/>
            </a:pPr>
            <a:r>
              <a:rPr lang="en-US" dirty="0"/>
              <a:t>They allow functions and methods to </a:t>
            </a:r>
            <a:r>
              <a:rPr lang="en-US" b="1" dirty="0"/>
              <a:t>take other functions as arguments</a:t>
            </a:r>
            <a:r>
              <a:rPr lang="en-US" dirty="0"/>
              <a:t>.</a:t>
            </a:r>
          </a:p>
          <a:p>
            <a:pPr marL="171450" indent="-171450">
              <a:buFont typeface="Arial" panose="020B0604020202020204" pitchFamily="34" charset="0"/>
              <a:buChar char="•"/>
            </a:pPr>
            <a:r>
              <a:rPr lang="en-US" dirty="0"/>
              <a:t>And this is </a:t>
            </a:r>
            <a:r>
              <a:rPr lang="en-US" b="1" dirty="0"/>
              <a:t>very powerful tool</a:t>
            </a:r>
            <a:r>
              <a:rPr lang="en-US" dirty="0"/>
              <a:t> for many situations.</a:t>
            </a:r>
          </a:p>
          <a:p>
            <a:pPr marL="171450" indent="-171450">
              <a:buFont typeface="Arial" panose="020B0604020202020204" pitchFamily="34" charset="0"/>
              <a:buChar char="•"/>
            </a:pPr>
            <a:r>
              <a:rPr lang="en-US" b="1" dirty="0"/>
              <a:t>We shall learn more </a:t>
            </a:r>
            <a:r>
              <a:rPr lang="en-US" dirty="0"/>
              <a:t>about functional programming and first-class functions in the advanced programming modules and courses at SoftUni.</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70627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t>
            </a:r>
            <a:r>
              <a:rPr lang="en-US" b="1" dirty="0"/>
              <a:t>live demonstration </a:t>
            </a:r>
            <a:r>
              <a:rPr lang="en-US" dirty="0"/>
              <a:t>illustrates how to use </a:t>
            </a:r>
            <a:r>
              <a:rPr lang="en-US" b="1" dirty="0"/>
              <a:t>first-class functions </a:t>
            </a:r>
            <a:r>
              <a:rPr lang="en-US" dirty="0"/>
              <a:t>in JavaScript.</a:t>
            </a:r>
          </a:p>
          <a:p>
            <a:pPr marL="171450" indent="-171450">
              <a:buFont typeface="Arial" panose="020B0604020202020204" pitchFamily="34" charset="0"/>
              <a:buChar char="•"/>
            </a:pPr>
            <a:r>
              <a:rPr lang="en-US" dirty="0"/>
              <a:t>We open the live example at repl.it.</a:t>
            </a:r>
          </a:p>
          <a:p>
            <a:pPr marL="171450" indent="-171450">
              <a:buFont typeface="Arial" panose="020B0604020202020204" pitchFamily="34" charset="0"/>
              <a:buChar char="•"/>
            </a:pPr>
            <a:r>
              <a:rPr lang="en-US" dirty="0"/>
              <a:t>Wait for it to load.</a:t>
            </a:r>
            <a:endParaRPr lang="bg-BG" dirty="0"/>
          </a:p>
          <a:p>
            <a:pPr marL="171450" indent="-171450">
              <a:buFont typeface="Arial" panose="020B0604020202020204" pitchFamily="34" charset="0"/>
              <a:buChar char="•"/>
            </a:pPr>
            <a:r>
              <a:rPr lang="en-US" dirty="0"/>
              <a:t>Then we click [Run].</a:t>
            </a:r>
          </a:p>
          <a:p>
            <a:pPr marL="171450" indent="-171450">
              <a:buFont typeface="Arial" panose="020B0604020202020204" pitchFamily="34" charset="0"/>
              <a:buChar char="•"/>
            </a:pPr>
            <a:r>
              <a:rPr lang="en-US" dirty="0"/>
              <a:t>And we can see the result: the lambda function from the variable "twice" is invoked and its result is printed.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27</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4226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Higher-order functions </a:t>
            </a:r>
            <a:r>
              <a:rPr lang="en-US" dirty="0"/>
              <a:t>take other functions as 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powerful concept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functions, which take other functions as argument,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implement abstract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create functions, which calculate something, but what exactly depends on their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take an </a:t>
            </a:r>
            <a:r>
              <a:rPr lang="en-US" b="1" dirty="0"/>
              <a:t>example</a:t>
            </a:r>
            <a:r>
              <a:rPr lang="en-US" dirty="0"/>
              <a:t>: the function "</a:t>
            </a:r>
            <a:r>
              <a:rPr lang="en-US" b="1" dirty="0"/>
              <a:t>aggregate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takes 3 parameters: </a:t>
            </a:r>
            <a:r>
              <a:rPr lang="en-US" b="1" dirty="0"/>
              <a:t>start</a:t>
            </a:r>
            <a:r>
              <a:rPr lang="en-US" dirty="0"/>
              <a:t>, </a:t>
            </a:r>
            <a:r>
              <a:rPr lang="en-US" b="1" dirty="0"/>
              <a:t>end</a:t>
            </a:r>
            <a:r>
              <a:rPr lang="en-US" dirty="0"/>
              <a:t> and </a:t>
            </a:r>
            <a:r>
              <a:rPr lang="en-US" b="1" dirty="0" err="1"/>
              <a:t>func</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aggregates the result from the given function over the numbers from start to 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dirty="0"/>
              <a:t>, it can </a:t>
            </a:r>
            <a:r>
              <a:rPr lang="en-US" b="1" dirty="0"/>
              <a:t>multiply </a:t>
            </a:r>
            <a:r>
              <a:rPr lang="en-US" dirty="0"/>
              <a:t>the numbers from 1 to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it can </a:t>
            </a:r>
            <a:r>
              <a:rPr lang="en-US" b="1" dirty="0"/>
              <a:t>sum </a:t>
            </a:r>
            <a:r>
              <a:rPr lang="en-US" dirty="0"/>
              <a:t>the numbers from 20 to 30.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body of the </a:t>
            </a:r>
            <a:r>
              <a:rPr lang="en-US" b="1" dirty="0"/>
              <a:t>"aggregate" function </a:t>
            </a:r>
            <a:r>
              <a:rPr lang="en-US" dirty="0"/>
              <a:t>we apply the function "</a:t>
            </a:r>
            <a:r>
              <a:rPr lang="en-US" b="1" noProof="1"/>
              <a:t>func</a:t>
            </a:r>
            <a:r>
              <a:rPr lang="en-US" dirty="0"/>
              <a:t>" many times in a loop, for the numbers from "</a:t>
            </a:r>
            <a:r>
              <a:rPr lang="en-US" b="1" dirty="0"/>
              <a:t>start</a:t>
            </a:r>
            <a:r>
              <a:rPr lang="en-US" dirty="0"/>
              <a:t>" to "</a:t>
            </a:r>
            <a:r>
              <a:rPr lang="en-US" b="1" dirty="0"/>
              <a:t>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 number</a:t>
            </a:r>
            <a:r>
              <a:rPr lang="en-US" dirty="0"/>
              <a:t>, </a:t>
            </a:r>
            <a:r>
              <a:rPr lang="en-US" b="1" dirty="0"/>
              <a:t>end number </a:t>
            </a:r>
            <a:r>
              <a:rPr lang="en-US" dirty="0"/>
              <a:t>and the </a:t>
            </a:r>
            <a:r>
              <a:rPr lang="en-US" b="1" dirty="0"/>
              <a:t>aggregation function </a:t>
            </a:r>
            <a:r>
              <a:rPr lang="en-US" dirty="0"/>
              <a:t>come as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function is a good </a:t>
            </a:r>
            <a:r>
              <a:rPr lang="en-US" b="1" dirty="0"/>
              <a:t>example</a:t>
            </a:r>
            <a:r>
              <a:rPr lang="en-US" dirty="0"/>
              <a:t>, which illustrates the power of "</a:t>
            </a:r>
            <a:r>
              <a:rPr lang="en-US" b="1" dirty="0"/>
              <a:t>higher-order functions</a:t>
            </a:r>
            <a:r>
              <a:rPr lang="en-US" dirty="0"/>
              <a: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 </a:t>
            </a:r>
            <a:r>
              <a:rPr lang="en-US" b="1" dirty="0"/>
              <a:t>accepts as parameter another function</a:t>
            </a:r>
            <a:r>
              <a:rPr lang="en-US" dirty="0"/>
              <a:t>, which combines two values during the aggregation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this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sum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a:t>
            </a:r>
            <a:r>
              <a:rPr lang="en-US" dirty="0"/>
              <a:t> argument is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end</a:t>
            </a:r>
            <a:r>
              <a:rPr lang="en-US" dirty="0"/>
              <a:t> argument is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is "</a:t>
            </a:r>
            <a:r>
              <a:rPr lang="en-US" b="1" dirty="0"/>
              <a:t>a + b</a:t>
            </a:r>
            <a:r>
              <a:rPr lang="en-US" dirty="0"/>
              <a:t>". It </a:t>
            </a:r>
            <a:r>
              <a:rPr lang="en-US" b="1" dirty="0"/>
              <a:t>sums</a:t>
            </a:r>
            <a:r>
              <a:rPr lang="en-US" dirty="0"/>
              <a:t> its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t>
            </a:r>
            <a:r>
              <a:rPr lang="en-US" b="1" dirty="0"/>
              <a:t>multiply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very similar to the previous example.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last example demonstrates how we can </a:t>
            </a:r>
            <a:r>
              <a:rPr lang="en-US" b="1" dirty="0"/>
              <a:t>append together the numbers from 1 to 10</a:t>
            </a:r>
            <a:r>
              <a:rPr lang="en-US" dirty="0"/>
              <a:t>, using 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here is different: it appends its arguments as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6712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higher-order functions</a:t>
            </a:r>
            <a:r>
              <a:rPr lang="en-US" dirty="0"/>
              <a:t> in JavaScript.</a:t>
            </a:r>
          </a:p>
          <a:p>
            <a:pPr marL="171450" indent="-171450">
              <a:buFont typeface="Arial" panose="020B0604020202020204" pitchFamily="34" charset="0"/>
              <a:buChar char="•"/>
            </a:pPr>
            <a:r>
              <a:rPr lang="en-US" dirty="0"/>
              <a:t>We </a:t>
            </a:r>
            <a:r>
              <a:rPr lang="en-US" b="1" dirty="0"/>
              <a:t>open the live example </a:t>
            </a:r>
            <a:r>
              <a:rPr lang="en-US" dirty="0"/>
              <a:t>at repl.it.</a:t>
            </a:r>
          </a:p>
          <a:p>
            <a:pPr marL="171450" indent="-171450">
              <a:buFont typeface="Arial" panose="020B0604020202020204" pitchFamily="34" charset="0"/>
              <a:buChar char="•"/>
            </a:pPr>
            <a:r>
              <a:rPr lang="en-US" dirty="0"/>
              <a:t>And we wait for it to load. It </a:t>
            </a:r>
            <a:r>
              <a:rPr lang="en-US" b="1" dirty="0"/>
              <a:t>needs some time</a:t>
            </a:r>
            <a:r>
              <a:rPr lang="en-US" dirty="0"/>
              <a:t>.</a:t>
            </a:r>
          </a:p>
          <a:p>
            <a:pPr marL="171450" indent="-171450">
              <a:buFont typeface="Arial" panose="020B0604020202020204" pitchFamily="34" charset="0"/>
              <a:buChar char="•"/>
            </a:pPr>
            <a:r>
              <a:rPr lang="en-US" dirty="0"/>
              <a:t>This is the same example from the previous slide.</a:t>
            </a:r>
          </a:p>
          <a:p>
            <a:pPr marL="628650" lvl="1" indent="-171450">
              <a:buFont typeface="Arial" panose="020B0604020202020204" pitchFamily="34" charset="0"/>
              <a:buChar char="•"/>
            </a:pPr>
            <a:r>
              <a:rPr lang="en-US" dirty="0"/>
              <a:t>The function "</a:t>
            </a:r>
            <a:r>
              <a:rPr lang="en-US" b="1" i="1" dirty="0"/>
              <a:t>aggregate</a:t>
            </a:r>
            <a:r>
              <a:rPr lang="en-US" dirty="0"/>
              <a:t>"</a:t>
            </a:r>
          </a:p>
          <a:p>
            <a:pPr marL="628650" lvl="1" indent="-171450">
              <a:buFont typeface="Arial" panose="020B0604020202020204" pitchFamily="34" charset="0"/>
              <a:buChar char="•"/>
            </a:pPr>
            <a:r>
              <a:rPr lang="en-US" dirty="0"/>
              <a:t>and 3 different </a:t>
            </a:r>
            <a:r>
              <a:rPr lang="en-US" b="1" dirty="0"/>
              <a:t>scenarios of aggregation</a:t>
            </a:r>
            <a:r>
              <a:rPr lang="en-US" dirty="0"/>
              <a:t>.</a:t>
            </a:r>
            <a:endParaRPr lang="bg-BG" dirty="0"/>
          </a:p>
          <a:p>
            <a:pPr marL="171450" indent="-171450">
              <a:buFont typeface="Arial" panose="020B0604020202020204" pitchFamily="34" charset="0"/>
              <a:buChar char="•"/>
            </a:pPr>
            <a:r>
              <a:rPr lang="en-US" dirty="0"/>
              <a:t>We </a:t>
            </a:r>
            <a:r>
              <a:rPr lang="en-US" b="1" dirty="0"/>
              <a:t>run it </a:t>
            </a:r>
            <a:r>
              <a:rPr lang="en-US" dirty="0"/>
              <a:t>and we see the result.</a:t>
            </a:r>
          </a:p>
          <a:p>
            <a:pPr marL="628650" lvl="1" indent="-171450">
              <a:buFont typeface="Arial" panose="020B0604020202020204" pitchFamily="34" charset="0"/>
              <a:buChar char="•"/>
            </a:pPr>
            <a:r>
              <a:rPr lang="en-US" dirty="0"/>
              <a:t>And it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8049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pPr marL="360000" lvl="0" indent="-180000">
              <a:lnSpc>
                <a:spcPct val="110000"/>
              </a:lnSpc>
              <a:buFont typeface="Arial" panose="020B0604020202020204" pitchFamily="34" charset="0"/>
              <a:buChar char="•"/>
            </a:pPr>
            <a:r>
              <a:rPr lang="en-US" sz="3600" b="1" dirty="0"/>
              <a:t>Software architectures</a:t>
            </a:r>
            <a:r>
              <a:rPr lang="en-US" sz="3600" dirty="0"/>
              <a:t>, client-server architecture, multi-tier architecture, </a:t>
            </a:r>
            <a:r>
              <a:rPr lang="en-US" sz="3600" b="1" dirty="0"/>
              <a:t>front-end</a:t>
            </a:r>
            <a:r>
              <a:rPr lang="en-US" sz="3600" dirty="0"/>
              <a:t> and </a:t>
            </a:r>
            <a:r>
              <a:rPr lang="en-US" sz="3600" b="1" dirty="0"/>
              <a:t>back-end</a:t>
            </a:r>
          </a:p>
          <a:p>
            <a:pPr marL="180000" lvl="0" indent="0">
              <a:lnSpc>
                <a:spcPct val="110000"/>
              </a:lnSpc>
              <a:buFont typeface="Arial" panose="020B0604020202020204" pitchFamily="34" charset="0"/>
              <a:buNone/>
            </a:pPr>
            <a:endParaRPr lang="en-US" sz="3600" dirty="0"/>
          </a:p>
          <a:p>
            <a:pPr marL="360000" lvl="0" indent="-180000">
              <a:lnSpc>
                <a:spcPct val="110000"/>
              </a:lnSpc>
              <a:buFont typeface="Arial" panose="020B0604020202020204" pitchFamily="34" charset="0"/>
              <a:buChar char="•"/>
            </a:pPr>
            <a:r>
              <a:rPr lang="en-US" sz="3600" b="1" dirty="0"/>
              <a:t>Front-end development concepts </a:t>
            </a:r>
            <a:r>
              <a:rPr lang="en-US" sz="3600" dirty="0"/>
              <a:t>and technologies, including the following:</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Web front-end</a:t>
            </a:r>
            <a:r>
              <a:rPr lang="en-US" sz="3600" dirty="0"/>
              <a:t>, the DOM tree in the Web browser, DOM manipulation and Web front-end frameworks</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AJAX</a:t>
            </a:r>
            <a:r>
              <a:rPr lang="en-US" sz="3600" dirty="0"/>
              <a:t> (asynchronous HTTP requests), Web services, </a:t>
            </a:r>
            <a:r>
              <a:rPr lang="en-US" sz="3600" b="1" dirty="0"/>
              <a:t>RESTful APIs </a:t>
            </a:r>
            <a:r>
              <a:rPr lang="en-US" sz="3600" dirty="0"/>
              <a:t>and programming interfaces for the Web</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Templating engines </a:t>
            </a:r>
            <a:r>
              <a:rPr lang="en-US" sz="3600" dirty="0"/>
              <a:t>for generating dynamic content and user interfaces</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Routing</a:t>
            </a:r>
            <a:r>
              <a:rPr lang="en-US" sz="3600" dirty="0"/>
              <a:t> and routing libraries in the Web development</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Libraries versus frameworks</a:t>
            </a:r>
            <a:r>
              <a:rPr lang="en-US" sz="3600" dirty="0"/>
              <a:t>: what is the difference and the concept of "inversion of control"</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UI frameworks </a:t>
            </a:r>
            <a:r>
              <a:rPr lang="en-US" sz="3600" dirty="0"/>
              <a:t>and their role in building the user interface in software systems</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Mobile app development </a:t>
            </a:r>
            <a:r>
              <a:rPr lang="en-US" sz="3600" dirty="0"/>
              <a:t>technologies: native mobile apps, hybrid mobile apps and browser-based mobile apps</a:t>
            </a:r>
          </a:p>
          <a:p>
            <a:pPr marL="360000" lvl="0" indent="-180000">
              <a:lnSpc>
                <a:spcPct val="110000"/>
              </a:lnSpc>
              <a:buFont typeface="Arial" panose="020B0604020202020204" pitchFamily="34" charset="0"/>
              <a:buChar char="•"/>
            </a:pPr>
            <a:endParaRPr lang="en-US" sz="3600" dirty="0"/>
          </a:p>
          <a:p>
            <a:pPr marL="180000" lvl="0" indent="0">
              <a:lnSpc>
                <a:spcPct val="110000"/>
              </a:lnSpc>
              <a:buFont typeface="Arial" panose="020B0604020202020204" pitchFamily="34" charset="0"/>
              <a:buNone/>
            </a:pPr>
            <a:endParaRPr lang="en-US" sz="3600" dirty="0"/>
          </a:p>
          <a:p>
            <a:pPr marL="180000" lvl="0" indent="0">
              <a:lnSpc>
                <a:spcPct val="110000"/>
              </a:lnSpc>
              <a:buFont typeface="Arial" panose="020B0604020202020204" pitchFamily="34" charset="0"/>
              <a:buNone/>
            </a:pPr>
            <a:endParaRPr lang="en-US" sz="36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913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1" dirty="0"/>
              <a:t>Data structures </a:t>
            </a:r>
            <a:r>
              <a:rPr lang="en-US" sz="1200" dirty="0"/>
              <a:t>are representations of data in the computer memory, which allow efficient access and modification.</a:t>
            </a:r>
          </a:p>
          <a:p>
            <a:pPr marL="171450" indent="-171450">
              <a:lnSpc>
                <a:spcPct val="100000"/>
              </a:lnSpc>
              <a:buFont typeface="Arial" panose="020B0604020202020204" pitchFamily="34" charset="0"/>
              <a:buChar char="•"/>
            </a:pPr>
            <a:r>
              <a:rPr lang="en-US" sz="1200" dirty="0"/>
              <a:t>This is a pretty </a:t>
            </a:r>
            <a:r>
              <a:rPr lang="en-US" sz="1200" b="1" dirty="0"/>
              <a:t>big topic</a:t>
            </a:r>
            <a:r>
              <a:rPr lang="en-US" sz="1200" dirty="0"/>
              <a:t>.</a:t>
            </a:r>
          </a:p>
          <a:p>
            <a:pPr marL="171450" indent="-171450">
              <a:lnSpc>
                <a:spcPct val="100000"/>
              </a:lnSpc>
              <a:buFont typeface="Arial" panose="020B0604020202020204" pitchFamily="34" charset="0"/>
              <a:buChar char="•"/>
            </a:pPr>
            <a:r>
              <a:rPr lang="en-US" sz="1200" b="1" dirty="0"/>
              <a:t>Hundreds of books </a:t>
            </a:r>
            <a:r>
              <a:rPr lang="en-US" sz="1200" dirty="0"/>
              <a:t>are written about data structures.</a:t>
            </a:r>
          </a:p>
          <a:p>
            <a:pPr marL="171450" indent="-171450">
              <a:lnSpc>
                <a:spcPct val="100000"/>
              </a:lnSpc>
              <a:buFont typeface="Arial" panose="020B0604020202020204" pitchFamily="34" charset="0"/>
              <a:buChar char="•"/>
            </a:pPr>
            <a:r>
              <a:rPr lang="en-US" sz="1200" dirty="0"/>
              <a:t>Data structures can be </a:t>
            </a:r>
            <a:r>
              <a:rPr lang="en-US" sz="1200" b="1" dirty="0"/>
              <a:t>linear structures</a:t>
            </a:r>
            <a:r>
              <a:rPr lang="en-US" sz="1200" dirty="0"/>
              <a:t> (such as arrays and lists), </a:t>
            </a:r>
            <a:r>
              <a:rPr lang="en-US" sz="1200" b="1" dirty="0"/>
              <a:t>tree-like structures </a:t>
            </a:r>
            <a:r>
              <a:rPr lang="en-US" sz="1200" dirty="0"/>
              <a:t>(such</a:t>
            </a:r>
            <a:r>
              <a:rPr lang="bg-BG" sz="1200" dirty="0"/>
              <a:t> </a:t>
            </a:r>
            <a:r>
              <a:rPr lang="en-US" sz="1200" dirty="0"/>
              <a:t>as balanced trees), </a:t>
            </a:r>
            <a:r>
              <a:rPr lang="en-US" sz="1200" b="1" dirty="0"/>
              <a:t>graph-like structures </a:t>
            </a:r>
            <a:r>
              <a:rPr lang="en-US" sz="1200" dirty="0"/>
              <a:t>(such as graphs), </a:t>
            </a:r>
            <a:r>
              <a:rPr lang="en-US" sz="1200" b="1" dirty="0"/>
              <a:t>hash-based structures </a:t>
            </a:r>
            <a:r>
              <a:rPr lang="en-US" sz="1200" dirty="0"/>
              <a:t>(such as hash-tables) and others.</a:t>
            </a:r>
          </a:p>
          <a:p>
            <a:pPr>
              <a:lnSpc>
                <a:spcPct val="100000"/>
              </a:lnSpc>
            </a:pPr>
            <a:endParaRPr lang="en-US" sz="1200" dirty="0"/>
          </a:p>
          <a:p>
            <a:pPr>
              <a:lnSpc>
                <a:spcPct val="100000"/>
              </a:lnSpc>
            </a:pPr>
            <a:r>
              <a:rPr lang="en-US" sz="1200" b="1" dirty="0"/>
              <a:t>Linear data types</a:t>
            </a:r>
            <a:r>
              <a:rPr lang="en-US" sz="1200" dirty="0"/>
              <a:t> are the most commonly used data structures in programming.</a:t>
            </a:r>
          </a:p>
          <a:p>
            <a:pPr marL="171450" indent="-171450">
              <a:lnSpc>
                <a:spcPct val="100000"/>
              </a:lnSpc>
              <a:buFont typeface="Arial" panose="020B0604020202020204" pitchFamily="34" charset="0"/>
              <a:buChar char="•"/>
            </a:pPr>
            <a:r>
              <a:rPr lang="en-US" sz="1200" dirty="0"/>
              <a:t>They represent </a:t>
            </a:r>
            <a:r>
              <a:rPr lang="en-US" sz="1200" b="1" dirty="0"/>
              <a:t>sequences of elements</a:t>
            </a:r>
            <a:r>
              <a:rPr lang="en-US" sz="1200" dirty="0"/>
              <a:t>, which can be ordered or not, indexed or not, linked to the next element or not, </a:t>
            </a:r>
            <a:r>
              <a:rPr lang="en-US" sz="1200" dirty="0" err="1"/>
              <a:t>etc</a:t>
            </a:r>
            <a:r>
              <a:rPr lang="bg-BG" sz="1200" dirty="0"/>
              <a:t>.</a:t>
            </a:r>
          </a:p>
          <a:p>
            <a:pPr marL="171450" indent="-171450">
              <a:lnSpc>
                <a:spcPct val="100000"/>
              </a:lnSpc>
              <a:buFont typeface="Arial" panose="020B0604020202020204" pitchFamily="34" charset="0"/>
              <a:buChar char="•"/>
            </a:pPr>
            <a:r>
              <a:rPr lang="en-US" sz="1200" dirty="0"/>
              <a:t>Examples of linear data structures are </a:t>
            </a:r>
            <a:r>
              <a:rPr lang="en-US" sz="1200" b="1" dirty="0"/>
              <a:t>arrays</a:t>
            </a:r>
            <a:r>
              <a:rPr lang="en-US" sz="1200" dirty="0"/>
              <a:t>, </a:t>
            </a:r>
            <a:r>
              <a:rPr lang="en-US" sz="1200" b="1" dirty="0"/>
              <a:t>lists</a:t>
            </a:r>
            <a:r>
              <a:rPr lang="en-US" sz="1200" dirty="0"/>
              <a:t>, </a:t>
            </a:r>
            <a:r>
              <a:rPr lang="en-US" sz="1200" b="1" dirty="0"/>
              <a:t>stacks</a:t>
            </a:r>
            <a:r>
              <a:rPr lang="bg-BG" sz="1200" dirty="0"/>
              <a:t> </a:t>
            </a:r>
            <a:r>
              <a:rPr lang="en-US" sz="1200" dirty="0"/>
              <a:t>and</a:t>
            </a:r>
            <a:r>
              <a:rPr lang="bg-BG" sz="1200" dirty="0"/>
              <a:t> </a:t>
            </a:r>
            <a:r>
              <a:rPr lang="en-US" sz="1200" b="1" dirty="0"/>
              <a:t>queues</a:t>
            </a:r>
            <a:r>
              <a:rPr lang="en-US" sz="1200" dirty="0"/>
              <a:t>.</a:t>
            </a:r>
          </a:p>
          <a:p>
            <a:endParaRPr lang="en-US" dirty="0"/>
          </a:p>
          <a:p>
            <a:r>
              <a:rPr lang="en-US" dirty="0"/>
              <a:t>This is how </a:t>
            </a:r>
            <a:r>
              <a:rPr lang="en-US" b="1" dirty="0"/>
              <a:t>arrays</a:t>
            </a:r>
            <a:r>
              <a:rPr lang="en-US" dirty="0"/>
              <a:t> and </a:t>
            </a:r>
            <a:r>
              <a:rPr lang="en-US" b="1" dirty="0"/>
              <a:t>array-based lists </a:t>
            </a:r>
            <a:r>
              <a:rPr lang="en-US" dirty="0"/>
              <a:t>look like in most programming languages and platforms:</a:t>
            </a:r>
          </a:p>
          <a:p>
            <a:pPr marL="171450" indent="-171450">
              <a:buFont typeface="Arial" panose="020B0604020202020204" pitchFamily="34" charset="0"/>
              <a:buChar char="•"/>
            </a:pPr>
            <a:r>
              <a:rPr lang="en-US" dirty="0"/>
              <a:t>They are </a:t>
            </a:r>
            <a:r>
              <a:rPr lang="en-US" b="1" dirty="0"/>
              <a:t>sequences of elements</a:t>
            </a:r>
            <a:r>
              <a:rPr lang="en-US" dirty="0"/>
              <a:t>, which are directly accessible by their </a:t>
            </a:r>
            <a:r>
              <a:rPr lang="en-US" b="1" dirty="0"/>
              <a:t>position</a:t>
            </a:r>
            <a:r>
              <a:rPr lang="en-US" dirty="0"/>
              <a:t> (which is called "</a:t>
            </a:r>
            <a:r>
              <a:rPr lang="en-US" b="1" dirty="0"/>
              <a:t>index</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a:t>
            </a:r>
            <a:r>
              <a:rPr lang="en-US" b="1" dirty="0"/>
              <a:t>linked-list</a:t>
            </a:r>
            <a:r>
              <a:rPr lang="en-US" dirty="0"/>
              <a:t>.</a:t>
            </a:r>
          </a:p>
          <a:p>
            <a:pPr marL="171450" indent="-171450">
              <a:buFont typeface="Arial" panose="020B0604020202020204" pitchFamily="34" charset="0"/>
              <a:buChar char="•"/>
            </a:pPr>
            <a:r>
              <a:rPr lang="en-US" dirty="0"/>
              <a:t>It consists of </a:t>
            </a:r>
            <a:r>
              <a:rPr lang="en-US" b="1" dirty="0"/>
              <a:t>elements</a:t>
            </a:r>
            <a:r>
              <a:rPr lang="en-US" dirty="0"/>
              <a:t>, where each element knows its </a:t>
            </a:r>
            <a:r>
              <a:rPr lang="en-US" b="1" dirty="0"/>
              <a:t>next element</a:t>
            </a:r>
            <a:r>
              <a:rPr lang="en-US" dirty="0"/>
              <a:t>.</a:t>
            </a:r>
          </a:p>
          <a:p>
            <a:pPr marL="171450" indent="-171450">
              <a:buFont typeface="Arial" panose="020B0604020202020204" pitchFamily="34" charset="0"/>
              <a:buChar char="•"/>
            </a:pPr>
            <a:r>
              <a:rPr lang="en-US" dirty="0"/>
              <a:t>The </a:t>
            </a:r>
            <a:r>
              <a:rPr lang="en-US" b="1" dirty="0"/>
              <a:t>last element </a:t>
            </a:r>
            <a:r>
              <a:rPr lang="en-US" dirty="0"/>
              <a:t>has "</a:t>
            </a:r>
            <a:r>
              <a:rPr lang="en-US" b="1" dirty="0"/>
              <a:t>null</a:t>
            </a:r>
            <a:r>
              <a:rPr lang="en-US" dirty="0"/>
              <a:t>" (or missing value) as next element.</a:t>
            </a:r>
          </a:p>
          <a:p>
            <a:pPr marL="171450" indent="-171450">
              <a:buFont typeface="Arial" panose="020B0604020202020204" pitchFamily="34" charset="0"/>
              <a:buChar char="•"/>
            </a:pPr>
            <a:r>
              <a:rPr lang="en-US" dirty="0"/>
              <a:t>Unlike array-based lists, linked list </a:t>
            </a:r>
            <a:r>
              <a:rPr lang="en-US" b="1" dirty="0"/>
              <a:t>do not provide direct access by index</a:t>
            </a:r>
            <a:r>
              <a:rPr lang="en-US" dirty="0"/>
              <a:t>.</a:t>
            </a:r>
            <a:endParaRPr lang="bg-BG" dirty="0"/>
          </a:p>
          <a:p>
            <a:pPr marL="0" indent="0">
              <a:buFont typeface="Arial" panose="020B0604020202020204" pitchFamily="34" charset="0"/>
              <a:buNone/>
            </a:pPr>
            <a:endParaRPr lang="bg-BG" dirty="0"/>
          </a:p>
          <a:p>
            <a:pPr marL="0" indent="0">
              <a:buFont typeface="Arial" panose="020B0604020202020204" pitchFamily="34" charset="0"/>
              <a:buNone/>
            </a:pPr>
            <a:r>
              <a:rPr lang="en-US" dirty="0"/>
              <a:t>This is an example of </a:t>
            </a:r>
            <a:r>
              <a:rPr lang="en-US" b="1" dirty="0"/>
              <a:t>array-based queue</a:t>
            </a:r>
            <a:r>
              <a:rPr lang="en-US" dirty="0"/>
              <a:t>.</a:t>
            </a:r>
          </a:p>
          <a:p>
            <a:pPr marL="171450" indent="-171450">
              <a:buFont typeface="Arial" panose="020B0604020202020204" pitchFamily="34" charset="0"/>
              <a:buChar char="•"/>
            </a:pPr>
            <a:r>
              <a:rPr lang="en-US" dirty="0"/>
              <a:t>The "</a:t>
            </a:r>
            <a:r>
              <a:rPr lang="en-US" b="1" dirty="0"/>
              <a:t>queue</a:t>
            </a:r>
            <a:r>
              <a:rPr lang="en-US" dirty="0"/>
              <a:t>" data structure works on the principle </a:t>
            </a:r>
            <a:r>
              <a:rPr lang="en-US" b="1" dirty="0"/>
              <a:t>FIFO</a:t>
            </a:r>
            <a:r>
              <a:rPr lang="en-US" dirty="0"/>
              <a:t> (first-in first-out).</a:t>
            </a:r>
          </a:p>
          <a:p>
            <a:pPr marL="171450" indent="-171450">
              <a:buFont typeface="Arial" panose="020B0604020202020204" pitchFamily="34" charset="0"/>
              <a:buChar char="•"/>
            </a:pPr>
            <a:r>
              <a:rPr lang="en-US" dirty="0"/>
              <a:t>Elements are </a:t>
            </a:r>
            <a:r>
              <a:rPr lang="en-US" b="1" dirty="0"/>
              <a:t>appended</a:t>
            </a:r>
            <a:r>
              <a:rPr lang="en-US" dirty="0"/>
              <a:t> in the queue at its </a:t>
            </a:r>
            <a:r>
              <a:rPr lang="en-US" b="1" dirty="0"/>
              <a:t>left end </a:t>
            </a:r>
            <a:r>
              <a:rPr lang="en-US" dirty="0"/>
              <a:t>(at its back). This operation is called "</a:t>
            </a:r>
            <a:r>
              <a:rPr lang="en-US" b="1" dirty="0"/>
              <a:t>enqueue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Elements are </a:t>
            </a:r>
            <a:r>
              <a:rPr lang="en-US" b="1" dirty="0"/>
              <a:t>taken </a:t>
            </a:r>
            <a:r>
              <a:rPr lang="en-US" dirty="0"/>
              <a:t>from the queue from its</a:t>
            </a:r>
            <a:r>
              <a:rPr lang="en-US" b="1" dirty="0"/>
              <a:t> right end </a:t>
            </a:r>
            <a:r>
              <a:rPr lang="en-US" dirty="0"/>
              <a:t>(from its front). This operation is called "</a:t>
            </a:r>
            <a:r>
              <a:rPr lang="en-US" b="1" dirty="0"/>
              <a:t>dequeue</a:t>
            </a:r>
            <a:r>
              <a:rPr lang="en-US" dirty="0"/>
              <a:t>".</a:t>
            </a:r>
          </a:p>
          <a:p>
            <a:pPr marL="0" indent="0">
              <a:buFont typeface="Arial" panose="020B0604020202020204" pitchFamily="34" charset="0"/>
              <a:buNone/>
            </a:pPr>
            <a:r>
              <a:rPr lang="en-US" dirty="0"/>
              <a:t>We shall </a:t>
            </a:r>
            <a:r>
              <a:rPr lang="en-US" b="1" dirty="0"/>
              <a:t>master the linear data structures </a:t>
            </a:r>
            <a:r>
              <a:rPr lang="en-US" dirty="0"/>
              <a:t>in detail in the advanced programming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0293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example</a:t>
            </a:r>
            <a:r>
              <a:rPr lang="en-US" dirty="0"/>
              <a:t>, which illustrates the </a:t>
            </a:r>
            <a:r>
              <a:rPr lang="en-US" b="1" dirty="0"/>
              <a:t>"list" data structure</a:t>
            </a:r>
            <a:r>
              <a:rPr lang="en-US" dirty="0"/>
              <a:t>.</a:t>
            </a:r>
          </a:p>
          <a:p>
            <a:pPr marL="171450" indent="-171450">
              <a:lnSpc>
                <a:spcPct val="90000"/>
              </a:lnSpc>
              <a:buFont typeface="Arial" panose="020B0604020202020204" pitchFamily="34" charset="0"/>
              <a:buChar char="•"/>
            </a:pPr>
            <a:r>
              <a:rPr lang="en-US" b="0" dirty="0"/>
              <a:t>We have a </a:t>
            </a:r>
            <a:r>
              <a:rPr lang="en-US" b="1" dirty="0"/>
              <a:t>list of numbers</a:t>
            </a:r>
            <a:r>
              <a:rPr lang="en-US" dirty="0"/>
              <a:t>, representing a sequence of income amounts.</a:t>
            </a:r>
          </a:p>
          <a:p>
            <a:pPr marL="0" indent="0">
              <a:lnSpc>
                <a:spcPct val="90000"/>
              </a:lnSpc>
              <a:buFont typeface="Arial" panose="020B0604020202020204" pitchFamily="34" charset="0"/>
              <a:buNone/>
            </a:pPr>
            <a:endParaRPr lang="en-US" dirty="0"/>
          </a:p>
          <a:p>
            <a:pPr marL="0" indent="0">
              <a:lnSpc>
                <a:spcPct val="90000"/>
              </a:lnSpc>
              <a:buFont typeface="Arial" panose="020B0604020202020204" pitchFamily="34" charset="0"/>
              <a:buNone/>
            </a:pPr>
            <a:r>
              <a:rPr lang="en-US" dirty="0"/>
              <a:t>This is how the list looks like in the memory.</a:t>
            </a:r>
          </a:p>
          <a:p>
            <a:pPr marL="171450" indent="-171450">
              <a:lnSpc>
                <a:spcPct val="90000"/>
              </a:lnSpc>
              <a:buFont typeface="Arial" panose="020B0604020202020204" pitchFamily="34" charset="0"/>
              <a:buChar char="•"/>
            </a:pPr>
            <a:r>
              <a:rPr lang="en-US" dirty="0"/>
              <a:t>It is an </a:t>
            </a:r>
            <a:r>
              <a:rPr lang="en-US" b="1" dirty="0"/>
              <a:t>indexed structure</a:t>
            </a:r>
            <a:r>
              <a:rPr lang="en-US" dirty="0"/>
              <a:t>: each element has a unique </a:t>
            </a:r>
            <a:r>
              <a:rPr lang="en-US" b="1" dirty="0"/>
              <a:t>index</a:t>
            </a:r>
            <a:r>
              <a:rPr lang="en-US" dirty="0"/>
              <a:t>, a number in the range from 0 to the size of the list minus one.</a:t>
            </a:r>
          </a:p>
          <a:p>
            <a:pPr marL="457200" indent="-457200">
              <a:lnSpc>
                <a:spcPct val="90000"/>
              </a:lnSpc>
              <a:buFont typeface="Wingdings" panose="05000000000000000000" pitchFamily="2" charset="2"/>
              <a:buChar char="§"/>
            </a:pPr>
            <a:endParaRPr lang="en-US" dirty="0"/>
          </a:p>
          <a:p>
            <a:pPr marL="0" indent="0">
              <a:lnSpc>
                <a:spcPct val="90000"/>
              </a:lnSpc>
              <a:buFont typeface="Wingdings" panose="05000000000000000000" pitchFamily="2" charset="2"/>
              <a:buNone/>
            </a:pPr>
            <a:r>
              <a:rPr lang="en-US" b="0" dirty="0"/>
              <a:t>This is how we can </a:t>
            </a:r>
            <a:r>
              <a:rPr lang="en-US" b="1" dirty="0"/>
              <a:t>append</a:t>
            </a:r>
            <a:r>
              <a:rPr lang="en-US" dirty="0"/>
              <a:t> a new income.</a:t>
            </a:r>
          </a:p>
          <a:p>
            <a:pPr marL="0" indent="0">
              <a:lnSpc>
                <a:spcPct val="90000"/>
              </a:lnSpc>
              <a:buFont typeface="Wingdings" panose="05000000000000000000" pitchFamily="2" charset="2"/>
              <a:buNone/>
            </a:pPr>
            <a:endParaRPr lang="en-US" dirty="0"/>
          </a:p>
          <a:p>
            <a:pPr marL="0" indent="0">
              <a:lnSpc>
                <a:spcPct val="90000"/>
              </a:lnSpc>
              <a:spcBef>
                <a:spcPts val="1200"/>
              </a:spcBef>
              <a:buFont typeface="Wingdings" panose="05000000000000000000" pitchFamily="2" charset="2"/>
              <a:buNone/>
            </a:pPr>
            <a:r>
              <a:rPr lang="en-US" b="0" dirty="0"/>
              <a:t>This is how we can </a:t>
            </a:r>
            <a:r>
              <a:rPr lang="en-US" b="1" dirty="0"/>
              <a:t>modify</a:t>
            </a:r>
            <a:r>
              <a:rPr lang="en-US" dirty="0"/>
              <a:t> an existing income, by its </a:t>
            </a:r>
            <a:r>
              <a:rPr lang="en-US" b="1" dirty="0"/>
              <a:t>index</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94541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simple lists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This is the same example from the previous slide.</a:t>
            </a:r>
            <a:endParaRPr lang="bg-BG" dirty="0"/>
          </a:p>
          <a:p>
            <a:pPr marL="171450" indent="-171450">
              <a:buFont typeface="Arial" panose="020B0604020202020204" pitchFamily="34" charset="0"/>
              <a:buChar char="•"/>
            </a:pPr>
            <a:r>
              <a:rPr lang="en-US" dirty="0"/>
              <a:t>We </a:t>
            </a:r>
            <a:r>
              <a:rPr lang="en-US" b="1" dirty="0"/>
              <a:t>run </a:t>
            </a:r>
            <a:r>
              <a:rPr lang="en-US" dirty="0"/>
              <a:t>it and we see the </a:t>
            </a:r>
            <a:r>
              <a:rPr lang="en-US" b="1" dirty="0"/>
              <a:t>result</a:t>
            </a:r>
            <a:r>
              <a:rPr lang="en-US" dirty="0"/>
              <a:t>: the list before and after the modifications.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32</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21595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programming, sometimes we use more complex data structures, like </a:t>
            </a:r>
            <a:r>
              <a:rPr lang="en-US" b="1" dirty="0"/>
              <a:t>trees</a:t>
            </a:r>
            <a:r>
              <a:rPr lang="en-US" dirty="0"/>
              <a:t>.</a:t>
            </a:r>
          </a:p>
          <a:p>
            <a:r>
              <a:rPr lang="en-US" sz="3200" b="1" dirty="0"/>
              <a:t>Tees </a:t>
            </a:r>
            <a:r>
              <a:rPr lang="en-US" sz="3200" dirty="0"/>
              <a:t>and tree-like data structures consist of nodes, where</a:t>
            </a:r>
          </a:p>
          <a:p>
            <a:pPr marL="360000" indent="-180000">
              <a:buFont typeface="Arial" panose="020B0604020202020204" pitchFamily="34" charset="0"/>
              <a:buChar char="•"/>
            </a:pPr>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This example illustrates visually a </a:t>
            </a:r>
            <a:r>
              <a:rPr lang="en-US" sz="3200" b="1" dirty="0"/>
              <a:t>tree</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This is a tree holding, the directory structure of a hard drive in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a:t>
            </a:r>
            <a:r>
              <a:rPr lang="en-US" sz="3000" b="1" kern="1200" dirty="0">
                <a:solidFill>
                  <a:schemeClr val="tx1"/>
                </a:solidFill>
                <a:latin typeface="+mn-lt"/>
                <a:ea typeface="+mn-ea"/>
                <a:cs typeface="+mn-cs"/>
              </a:rPr>
              <a:t>root</a:t>
            </a:r>
            <a:r>
              <a:rPr lang="en-US" sz="3000" kern="1200" dirty="0">
                <a:solidFill>
                  <a:schemeClr val="tx1"/>
                </a:solidFill>
                <a:latin typeface="+mn-lt"/>
                <a:ea typeface="+mn-ea"/>
                <a:cs typeface="+mn-cs"/>
              </a:rPr>
              <a:t> node "</a:t>
            </a:r>
            <a:r>
              <a:rPr lang="en-US" sz="3000" b="1" kern="1200" dirty="0">
                <a:solidFill>
                  <a:schemeClr val="tx1"/>
                </a:solidFill>
                <a:latin typeface="+mn-lt"/>
                <a:ea typeface="+mn-ea"/>
                <a:cs typeface="+mn-cs"/>
              </a:rPr>
              <a:t>C colon backslash</a:t>
            </a:r>
            <a:r>
              <a:rPr lang="en-US" sz="3000" kern="1200" dirty="0">
                <a:solidFill>
                  <a:schemeClr val="tx1"/>
                </a:solidFill>
                <a:latin typeface="+mn-lt"/>
                <a:ea typeface="+mn-ea"/>
                <a:cs typeface="+mn-cs"/>
              </a:rPr>
              <a:t>" has 3 </a:t>
            </a:r>
            <a:r>
              <a:rPr lang="en-US" sz="3000" b="1" kern="1200" dirty="0">
                <a:solidFill>
                  <a:schemeClr val="tx1"/>
                </a:solidFill>
                <a:latin typeface="+mn-lt"/>
                <a:ea typeface="+mn-ea"/>
                <a:cs typeface="+mn-cs"/>
              </a:rPr>
              <a:t>child nodes</a:t>
            </a:r>
            <a:r>
              <a:rPr lang="en-US" sz="3000" kern="1200" dirty="0">
                <a:solidFill>
                  <a:schemeClr val="tx1"/>
                </a:solidFill>
                <a:latin typeface="+mn-lt"/>
                <a:ea typeface="+mn-ea"/>
                <a:cs typeface="+mn-cs"/>
              </a:rPr>
              <a:t>: "Programs", "Users" and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child node "Users" has </a:t>
            </a:r>
            <a:r>
              <a:rPr lang="en-US" sz="3000" b="1" kern="1200" dirty="0">
                <a:solidFill>
                  <a:schemeClr val="tx1"/>
                </a:solidFill>
                <a:latin typeface="+mn-lt"/>
                <a:ea typeface="+mn-ea"/>
                <a:cs typeface="+mn-cs"/>
              </a:rPr>
              <a:t>3 child nodes</a:t>
            </a:r>
            <a:r>
              <a:rPr lang="en-US" sz="3000" kern="1200" dirty="0">
                <a:solidFill>
                  <a:schemeClr val="tx1"/>
                </a:solidFill>
                <a:latin typeface="+mn-lt"/>
                <a:ea typeface="+mn-ea"/>
                <a:cs typeface="+mn-cs"/>
              </a:rPr>
              <a:t>: "Maria", "Peter" and "George".</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other nodes have </a:t>
            </a:r>
            <a:r>
              <a:rPr lang="en-US" sz="3000" b="1" kern="1200" dirty="0">
                <a:solidFill>
                  <a:schemeClr val="tx1"/>
                </a:solidFill>
                <a:latin typeface="+mn-lt"/>
                <a:ea typeface="+mn-ea"/>
                <a:cs typeface="+mn-cs"/>
              </a:rPr>
              <a:t>no children</a:t>
            </a:r>
            <a:r>
              <a:rPr lang="en-US" sz="3000" kern="1200" dirty="0">
                <a:solidFill>
                  <a:schemeClr val="tx1"/>
                </a:solidFill>
                <a:latin typeface="+mn-lt"/>
                <a:ea typeface="+mn-ea"/>
                <a:cs typeface="+mn-cs"/>
              </a:rPr>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Each node, except the root, have a </a:t>
            </a:r>
            <a:r>
              <a:rPr lang="en-US" sz="3000" b="1" kern="1200" dirty="0">
                <a:solidFill>
                  <a:schemeClr val="tx1"/>
                </a:solidFill>
                <a:latin typeface="+mn-lt"/>
                <a:ea typeface="+mn-ea"/>
                <a:cs typeface="+mn-cs"/>
              </a:rPr>
              <a:t>parent node</a:t>
            </a:r>
            <a:r>
              <a:rPr lang="en-US" sz="3000" kern="1200" dirty="0">
                <a:solidFill>
                  <a:schemeClr val="tx1"/>
                </a:solidFill>
                <a:latin typeface="+mn-lt"/>
                <a:ea typeface="+mn-ea"/>
                <a:cs typeface="+mn-cs"/>
              </a:rPr>
              <a:t>.</a:t>
            </a:r>
          </a:p>
          <a:p>
            <a:r>
              <a:rPr lang="en-US" sz="2800" b="0" dirty="0"/>
              <a:t>Data structures often come with </a:t>
            </a:r>
            <a:r>
              <a:rPr lang="en-US" sz="2800" b="1" dirty="0"/>
              <a:t>algorithms </a:t>
            </a:r>
            <a:r>
              <a:rPr lang="en-US" sz="2800" b="0" dirty="0"/>
              <a:t>for their processing.</a:t>
            </a:r>
          </a:p>
          <a:p>
            <a:pPr marL="360000" indent="-180000">
              <a:buFont typeface="Arial" panose="020B0604020202020204" pitchFamily="34" charset="0"/>
              <a:buChar char="•"/>
            </a:pPr>
            <a:r>
              <a:rPr lang="en-US" sz="2800" b="0" dirty="0"/>
              <a:t>Such algorithms can be different styles of traversing; </a:t>
            </a:r>
          </a:p>
          <a:p>
            <a:pPr marL="720000" lvl="1" indent="-180000">
              <a:buFont typeface="Arial" panose="020B0604020202020204" pitchFamily="34" charset="0"/>
              <a:buChar char="•"/>
            </a:pPr>
            <a:r>
              <a:rPr lang="en-US" sz="2800" b="0" dirty="0"/>
              <a:t>appending, inserting, deleting and modifying a node; </a:t>
            </a:r>
          </a:p>
          <a:p>
            <a:pPr marL="720000" lvl="1" indent="-180000">
              <a:buFont typeface="Arial" panose="020B0604020202020204" pitchFamily="34" charset="0"/>
              <a:buChar char="•"/>
            </a:pPr>
            <a:r>
              <a:rPr lang="en-US" sz="2800" b="0" dirty="0"/>
              <a:t>extracting sub-structures, finding paths, and much more.</a:t>
            </a:r>
          </a:p>
          <a:p>
            <a:pPr marL="0" lvl="0" indent="0">
              <a:buFont typeface="Arial" panose="020B0604020202020204" pitchFamily="34" charset="0"/>
              <a:buNone/>
            </a:pPr>
            <a:endParaRPr lang="en-US" sz="2800" b="1" dirty="0"/>
          </a:p>
          <a:p>
            <a:pPr marL="0" lvl="0" indent="0">
              <a:buFont typeface="Arial" panose="020B0604020202020204" pitchFamily="34" charset="0"/>
              <a:buNone/>
            </a:pPr>
            <a:r>
              <a:rPr lang="en-US" sz="2800" b="1" dirty="0"/>
              <a:t>Examples </a:t>
            </a:r>
            <a:r>
              <a:rPr lang="en-US" sz="2800" b="0" dirty="0"/>
              <a:t>of algorithms are the classical </a:t>
            </a:r>
            <a:r>
              <a:rPr lang="en-US" sz="2800" b="1" dirty="0"/>
              <a:t>tree traversal algorithms</a:t>
            </a:r>
            <a:r>
              <a:rPr lang="en-US" sz="2800" b="0" dirty="0"/>
              <a:t>:</a:t>
            </a:r>
          </a:p>
          <a:p>
            <a:pPr marL="360000" lvl="0" indent="-180000">
              <a:buFont typeface="Arial" panose="020B0604020202020204" pitchFamily="34" charset="0"/>
              <a:buChar char="•"/>
            </a:pPr>
            <a:r>
              <a:rPr lang="en-US" sz="3000" dirty="0"/>
              <a:t>Depth-First Search (DFS)</a:t>
            </a:r>
          </a:p>
          <a:p>
            <a:pPr marL="360000" lvl="0" indent="-180000">
              <a:buFont typeface="Arial" panose="020B0604020202020204" pitchFamily="34" charset="0"/>
              <a:buChar char="•"/>
            </a:pPr>
            <a:r>
              <a:rPr lang="en-US" sz="3000" dirty="0"/>
              <a:t>And Breadth-First Search (BFS)</a:t>
            </a:r>
          </a:p>
          <a:p>
            <a:pPr marL="360000" lvl="0" indent="-180000">
              <a:buFont typeface="Arial" panose="020B0604020202020204" pitchFamily="34" charset="0"/>
              <a:buChar char="•"/>
            </a:pPr>
            <a:r>
              <a:rPr lang="en-US" sz="3000" dirty="0"/>
              <a:t>We shall learn them in the "Data Structures and Algorithms" module at SoftUni.</a:t>
            </a:r>
          </a:p>
          <a:p>
            <a:pPr marL="0" lvl="0" indent="0">
              <a:buFont typeface="Arial" panose="020B0604020202020204" pitchFamily="34" charset="0"/>
              <a:buNone/>
            </a:pPr>
            <a:endParaRPr lang="en-US" sz="3000" dirty="0"/>
          </a:p>
          <a:p>
            <a:pPr marL="0" lvl="0" indent="0">
              <a:buFont typeface="Arial" panose="020B0604020202020204" pitchFamily="34" charset="0"/>
              <a:buNone/>
            </a:pPr>
            <a:r>
              <a:rPr lang="en-US" sz="3000" dirty="0"/>
              <a:t>This is a </a:t>
            </a:r>
            <a:r>
              <a:rPr lang="en-US" sz="3000" b="1" dirty="0"/>
              <a:t>sample</a:t>
            </a:r>
            <a:r>
              <a:rPr lang="en-US" sz="3000" dirty="0"/>
              <a:t> pseudocode implementation of the </a:t>
            </a:r>
            <a:r>
              <a:rPr lang="en-US" sz="3000" b="1" dirty="0"/>
              <a:t>Depth-First-Search algorithm</a:t>
            </a:r>
            <a:r>
              <a:rPr lang="en-US" sz="3000" dirty="0"/>
              <a:t>.</a:t>
            </a:r>
          </a:p>
          <a:p>
            <a:pPr marL="360000" lvl="0" indent="-180000">
              <a:buFont typeface="Arial" panose="020B0604020202020204" pitchFamily="34" charset="0"/>
              <a:buChar char="•"/>
            </a:pPr>
            <a:r>
              <a:rPr lang="en-US" sz="3000" dirty="0"/>
              <a:t>The </a:t>
            </a:r>
            <a:r>
              <a:rPr lang="en-US" sz="3000" b="1" dirty="0"/>
              <a:t>in-depth traversal </a:t>
            </a:r>
            <a:r>
              <a:rPr lang="en-US" sz="3000" dirty="0"/>
              <a:t>starts from certain </a:t>
            </a:r>
            <a:r>
              <a:rPr lang="en-US" sz="3000" b="1" i="1" dirty="0"/>
              <a:t>node</a:t>
            </a:r>
            <a:r>
              <a:rPr lang="en-US" sz="3000" dirty="0"/>
              <a:t>.</a:t>
            </a:r>
          </a:p>
          <a:p>
            <a:pPr marL="360000" lvl="0" indent="-180000">
              <a:buFont typeface="Arial" panose="020B0604020202020204" pitchFamily="34" charset="0"/>
              <a:buChar char="•"/>
            </a:pPr>
            <a:r>
              <a:rPr lang="en-US" sz="3000" dirty="0"/>
              <a:t>Then this </a:t>
            </a:r>
            <a:r>
              <a:rPr lang="en-US" sz="3000" b="1" i="1" dirty="0"/>
              <a:t>node</a:t>
            </a:r>
            <a:r>
              <a:rPr lang="en-US" sz="3000" dirty="0"/>
              <a:t> is first </a:t>
            </a:r>
            <a:r>
              <a:rPr lang="en-US" sz="3000" b="1" dirty="0"/>
              <a:t>printed</a:t>
            </a:r>
            <a:r>
              <a:rPr lang="en-US" sz="3000" dirty="0"/>
              <a:t>.</a:t>
            </a:r>
          </a:p>
          <a:p>
            <a:pPr marL="360000" lvl="0" indent="-180000">
              <a:buFont typeface="Arial" panose="020B0604020202020204" pitchFamily="34" charset="0"/>
              <a:buChar char="•"/>
            </a:pPr>
            <a:r>
              <a:rPr lang="en-US" sz="3000" dirty="0"/>
              <a:t>Then the traversal starts </a:t>
            </a:r>
            <a:r>
              <a:rPr lang="en-US" sz="3000" b="1" dirty="0"/>
              <a:t>recursively from each child node </a:t>
            </a:r>
            <a:r>
              <a:rPr lang="en-US" sz="3000" dirty="0"/>
              <a:t>of the current </a:t>
            </a:r>
            <a:r>
              <a:rPr lang="en-US" sz="3000" b="1" i="1" dirty="0"/>
              <a:t>node</a:t>
            </a:r>
            <a:r>
              <a:rPr lang="en-US" sz="3000" dirty="0"/>
              <a:t>.</a:t>
            </a:r>
          </a:p>
          <a:p>
            <a:pPr marL="360000" lvl="0" indent="-180000">
              <a:buFont typeface="Arial" panose="020B0604020202020204" pitchFamily="34" charset="0"/>
              <a:buChar char="•"/>
            </a:pPr>
            <a:r>
              <a:rPr lang="en-US" sz="3000" dirty="0"/>
              <a:t>The traversal process initially starts from the root node of the tree and reaches all tree nodes sooner or later.</a:t>
            </a:r>
          </a:p>
          <a:p>
            <a:pPr marL="360000" lvl="0" indent="-180000">
              <a:buFont typeface="Arial" panose="020B0604020202020204" pitchFamily="34" charset="0"/>
              <a:buChar char="•"/>
            </a:pPr>
            <a:r>
              <a:rPr lang="en-US" sz="3000" dirty="0"/>
              <a:t>Unless the tree has a cycle or the tree is not connected, </a:t>
            </a:r>
            <a:r>
              <a:rPr lang="en-US" sz="3000" b="1" dirty="0"/>
              <a:t>this process in finite </a:t>
            </a:r>
            <a:r>
              <a:rPr lang="en-US" sz="3000" dirty="0"/>
              <a:t>and will </a:t>
            </a:r>
            <a:r>
              <a:rPr lang="en-US" sz="3000" b="1" dirty="0"/>
              <a:t>traverse all the nodes</a:t>
            </a:r>
            <a:r>
              <a:rPr lang="en-US" sz="3000" dirty="0"/>
              <a:t>.</a:t>
            </a:r>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741000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example </a:t>
            </a:r>
            <a:r>
              <a:rPr lang="en-US" dirty="0"/>
              <a:t>illustrates the </a:t>
            </a:r>
            <a:r>
              <a:rPr lang="en-US" b="1" dirty="0"/>
              <a:t>tree traversal algorithm "Depth-First-Search"</a:t>
            </a:r>
            <a:r>
              <a:rPr lang="en-US" dirty="0"/>
              <a:t> (DFS), used to traverse the local file system.</a:t>
            </a:r>
          </a:p>
          <a:p>
            <a:pPr marL="171450" indent="-171450">
              <a:buFont typeface="Arial" panose="020B0604020202020204" pitchFamily="34" charset="0"/>
              <a:buChar char="•"/>
            </a:pPr>
            <a:r>
              <a:rPr lang="en-US" dirty="0"/>
              <a:t>Let' see it in action.</a:t>
            </a:r>
          </a:p>
          <a:p>
            <a:pPr marL="171450" indent="-171450">
              <a:buFont typeface="Arial" panose="020B0604020202020204" pitchFamily="34" charset="0"/>
              <a:buChar char="•"/>
            </a:pPr>
            <a:r>
              <a:rPr lang="en-US" dirty="0"/>
              <a:t>We </a:t>
            </a:r>
            <a:r>
              <a:rPr lang="en-US" b="1" dirty="0"/>
              <a:t>open</a:t>
            </a:r>
            <a:r>
              <a:rPr lang="en-US" dirty="0"/>
              <a:t> the live code example at repl.it.</a:t>
            </a:r>
          </a:p>
          <a:p>
            <a:pPr marL="171450" indent="-171450">
              <a:buFont typeface="Arial" panose="020B0604020202020204" pitchFamily="34" charset="0"/>
              <a:buChar char="•"/>
            </a:pPr>
            <a:r>
              <a:rPr lang="en-US" dirty="0"/>
              <a:t>Now we </a:t>
            </a:r>
            <a:r>
              <a:rPr lang="en-US" b="1" dirty="0"/>
              <a:t>wait </a:t>
            </a:r>
            <a:r>
              <a:rPr lang="en-US" dirty="0"/>
              <a:t>for it to load, as usually.</a:t>
            </a:r>
          </a:p>
          <a:p>
            <a:pPr marL="171450" indent="-171450">
              <a:buFont typeface="Arial" panose="020B0604020202020204" pitchFamily="34" charset="0"/>
              <a:buChar char="•"/>
            </a:pPr>
            <a:r>
              <a:rPr lang="en-US" dirty="0"/>
              <a:t>We can see the </a:t>
            </a:r>
            <a:r>
              <a:rPr lang="en-US" b="1" dirty="0"/>
              <a:t>source code </a:t>
            </a:r>
            <a:r>
              <a:rPr lang="en-US" dirty="0"/>
              <a:t>of the example.</a:t>
            </a:r>
          </a:p>
          <a:p>
            <a:pPr marL="628650" lvl="1" indent="-171450">
              <a:buFont typeface="Arial" panose="020B0604020202020204" pitchFamily="34" charset="0"/>
              <a:buChar char="•"/>
            </a:pPr>
            <a:r>
              <a:rPr lang="bg-BG" dirty="0"/>
              <a:t>Т</a:t>
            </a:r>
            <a:r>
              <a:rPr lang="en-US" dirty="0"/>
              <a:t>he code is a little bit </a:t>
            </a:r>
            <a:r>
              <a:rPr lang="en-US" b="1" dirty="0"/>
              <a:t>longer</a:t>
            </a:r>
            <a:r>
              <a:rPr lang="en-US" dirty="0"/>
              <a:t> and a little more </a:t>
            </a:r>
            <a:r>
              <a:rPr lang="en-US" b="1" dirty="0"/>
              <a:t>complicated </a:t>
            </a:r>
            <a:r>
              <a:rPr lang="en-US" dirty="0"/>
              <a:t>than in the previous example,</a:t>
            </a:r>
            <a:endParaRPr lang="bg-BG" dirty="0"/>
          </a:p>
          <a:p>
            <a:pPr marL="628650" lvl="1" indent="-171450">
              <a:buFont typeface="Arial" panose="020B0604020202020204" pitchFamily="34" charset="0"/>
              <a:buChar char="•"/>
            </a:pPr>
            <a:r>
              <a:rPr lang="en-US" dirty="0"/>
              <a:t>but essentially this is </a:t>
            </a:r>
            <a:r>
              <a:rPr lang="en-US" b="1" dirty="0"/>
              <a:t>the DFS algorithm </a:t>
            </a:r>
            <a:r>
              <a:rPr lang="en-US" dirty="0"/>
              <a:t>implemented in </a:t>
            </a:r>
            <a:r>
              <a:rPr lang="en-US" b="1" dirty="0"/>
              <a:t>C#</a:t>
            </a:r>
            <a:r>
              <a:rPr lang="en-US" dirty="0"/>
              <a:t>.</a:t>
            </a:r>
          </a:p>
          <a:p>
            <a:pPr marL="171450" lvl="0" indent="-171450">
              <a:buFont typeface="Arial" panose="020B0604020202020204" pitchFamily="34" charset="0"/>
              <a:buChar char="•"/>
            </a:pPr>
            <a:r>
              <a:rPr lang="en-US" dirty="0"/>
              <a:t>This</a:t>
            </a:r>
            <a:r>
              <a:rPr lang="en-US" b="1" dirty="0"/>
              <a:t> sample code </a:t>
            </a:r>
            <a:r>
              <a:rPr lang="en-US" dirty="0"/>
              <a:t>starts the directory tree traversal</a:t>
            </a:r>
          </a:p>
          <a:p>
            <a:pPr marL="628650" lvl="1" indent="-171450">
              <a:buFont typeface="Arial" panose="020B0604020202020204" pitchFamily="34" charset="0"/>
              <a:buChar char="•"/>
            </a:pPr>
            <a:r>
              <a:rPr lang="en-US" dirty="0"/>
              <a:t>from the </a:t>
            </a:r>
            <a:r>
              <a:rPr lang="en-US" b="1" dirty="0"/>
              <a:t>parent of the current folder</a:t>
            </a:r>
          </a:p>
          <a:p>
            <a:pPr marL="628650" lvl="1" indent="-171450">
              <a:buFont typeface="Arial" panose="020B0604020202020204" pitchFamily="34" charset="0"/>
              <a:buChar char="•"/>
            </a:pPr>
            <a:r>
              <a:rPr lang="en-US" dirty="0"/>
              <a:t>and </a:t>
            </a:r>
            <a:r>
              <a:rPr lang="en-US" b="1" dirty="0"/>
              <a:t>traverses recursively</a:t>
            </a:r>
            <a:r>
              <a:rPr lang="en-US" dirty="0"/>
              <a:t> the file system under this folder.</a:t>
            </a:r>
          </a:p>
          <a:p>
            <a:pPr marL="171450" lvl="0" indent="-171450">
              <a:buFont typeface="Arial" panose="020B0604020202020204" pitchFamily="34" charset="0"/>
              <a:buChar char="•"/>
            </a:pPr>
            <a:r>
              <a:rPr lang="en-US" dirty="0"/>
              <a:t>Let's</a:t>
            </a:r>
            <a:r>
              <a:rPr lang="en-US" b="1" dirty="0"/>
              <a:t> run </a:t>
            </a:r>
            <a:r>
              <a:rPr lang="en-US" dirty="0"/>
              <a:t>the program.</a:t>
            </a:r>
          </a:p>
          <a:p>
            <a:pPr marL="628650" lvl="1" indent="-171450">
              <a:buFont typeface="Arial" panose="020B0604020202020204" pitchFamily="34" charset="0"/>
              <a:buChar char="•"/>
            </a:pPr>
            <a:r>
              <a:rPr lang="en-US" dirty="0"/>
              <a:t>The </a:t>
            </a:r>
            <a:r>
              <a:rPr lang="en-US" b="1" dirty="0"/>
              <a:t>output </a:t>
            </a:r>
            <a:r>
              <a:rPr lang="en-US" dirty="0"/>
              <a:t>holds all the </a:t>
            </a:r>
            <a:r>
              <a:rPr lang="en-US" b="1" dirty="0"/>
              <a:t>files and subfolders </a:t>
            </a:r>
            <a:r>
              <a:rPr lang="en-US" dirty="0"/>
              <a:t>of the current folder at the server-side, </a:t>
            </a:r>
            <a:r>
              <a:rPr lang="en-US" b="1" dirty="0"/>
              <a:t>listed recursively</a:t>
            </a:r>
            <a:r>
              <a:rPr lang="en-US" dirty="0"/>
              <a:t>.</a:t>
            </a:r>
          </a:p>
          <a:p>
            <a:r>
              <a:rPr lang="en-US" dirty="0"/>
              <a:t>In this lesson I cannot teach you how to traverse trees.</a:t>
            </a:r>
          </a:p>
          <a:p>
            <a:pPr marL="171450" indent="-171450">
              <a:buFont typeface="Arial" panose="020B0604020202020204" pitchFamily="34" charset="0"/>
              <a:buChar char="•"/>
            </a:pPr>
            <a:r>
              <a:rPr lang="en-US" dirty="0"/>
              <a:t>Instead I can demonstrate </a:t>
            </a:r>
            <a:r>
              <a:rPr lang="en-US" b="1" dirty="0"/>
              <a:t>important development concepts</a:t>
            </a:r>
            <a:r>
              <a:rPr lang="en-US" dirty="0"/>
              <a:t>, </a:t>
            </a:r>
          </a:p>
          <a:p>
            <a:pPr marL="628650" lvl="1" indent="-171450">
              <a:buFont typeface="Arial" panose="020B0604020202020204" pitchFamily="34" charset="0"/>
              <a:buChar char="•"/>
            </a:pPr>
            <a:r>
              <a:rPr lang="en-US" dirty="0"/>
              <a:t>such as </a:t>
            </a:r>
            <a:r>
              <a:rPr lang="en-US" b="1" dirty="0"/>
              <a:t>data structures </a:t>
            </a:r>
            <a:r>
              <a:rPr lang="en-US" dirty="0"/>
              <a:t>and </a:t>
            </a:r>
            <a:r>
              <a:rPr lang="en-US" b="1" dirty="0"/>
              <a:t>algorithms</a:t>
            </a:r>
            <a:r>
              <a:rPr lang="en-US" dirty="0"/>
              <a:t>.</a:t>
            </a:r>
          </a:p>
          <a:p>
            <a:pPr marL="171450" lvl="0" indent="-171450">
              <a:buFont typeface="Arial" panose="020B0604020202020204" pitchFamily="34" charset="0"/>
              <a:buChar char="•"/>
            </a:pPr>
            <a:r>
              <a:rPr lang="en-US" dirty="0"/>
              <a:t>This is just a small </a:t>
            </a:r>
            <a:r>
              <a:rPr lang="en-US" b="1" dirty="0"/>
              <a:t>example</a:t>
            </a:r>
            <a:r>
              <a:rPr lang="en-US" dirty="0"/>
              <a:t> of how an algorithm may look like.</a:t>
            </a:r>
          </a:p>
          <a:p>
            <a:pPr marL="171450" indent="-171450">
              <a:buFont typeface="Arial" panose="020B0604020202020204" pitchFamily="34" charset="0"/>
              <a:buChar char="•"/>
            </a:pPr>
            <a:r>
              <a:rPr lang="en-US" dirty="0"/>
              <a:t>I hope you find it interesting to </a:t>
            </a:r>
            <a:r>
              <a:rPr lang="en-US" b="1" dirty="0"/>
              <a:t>learn more </a:t>
            </a:r>
            <a:r>
              <a:rPr lang="en-US" dirty="0"/>
              <a:t>about data structures and algorithms</a:t>
            </a:r>
          </a:p>
          <a:p>
            <a:pPr marL="628650" lvl="1" indent="-171450">
              <a:buFont typeface="Arial" panose="020B0604020202020204" pitchFamily="34" charset="0"/>
              <a:buChar char="•"/>
            </a:pPr>
            <a:r>
              <a:rPr lang="en-US" dirty="0"/>
              <a:t>later in your learning track for programmers.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34</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2703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8000"/>
              </a:lnSpc>
            </a:pPr>
            <a:r>
              <a:rPr lang="en-US" b="1" dirty="0"/>
              <a:t>Component-based software development</a:t>
            </a:r>
            <a:r>
              <a:rPr lang="bg-BG" b="0" dirty="0"/>
              <a:t> </a:t>
            </a:r>
            <a:r>
              <a:rPr lang="en-US" b="0" dirty="0"/>
              <a:t>is software development approach, a programming paradigm, based on the </a:t>
            </a:r>
            <a:r>
              <a:rPr lang="en-US" b="1" dirty="0"/>
              <a:t>composition of re-usable components</a:t>
            </a:r>
            <a:r>
              <a:rPr lang="en-US" b="0" dirty="0"/>
              <a:t>.</a:t>
            </a:r>
            <a:endParaRPr lang="bg-BG" b="1" dirty="0"/>
          </a:p>
          <a:p>
            <a:pPr marL="171450" indent="-171450">
              <a:lnSpc>
                <a:spcPct val="108000"/>
              </a:lnSpc>
              <a:buFont typeface="Arial" panose="020B0604020202020204" pitchFamily="34" charset="0"/>
              <a:buChar char="•"/>
            </a:pPr>
            <a:r>
              <a:rPr lang="en-US" dirty="0"/>
              <a:t>Instead of building the application or system from scratch, developers take </a:t>
            </a:r>
            <a:r>
              <a:rPr lang="en-US" b="1" dirty="0"/>
              <a:t>ready-to-use components </a:t>
            </a:r>
            <a:r>
              <a:rPr lang="en-US" dirty="0"/>
              <a:t>and plug them into their software.</a:t>
            </a:r>
          </a:p>
          <a:p>
            <a:pPr marL="171450" indent="-171450">
              <a:lnSpc>
                <a:spcPct val="108000"/>
              </a:lnSpc>
              <a:buFont typeface="Arial" panose="020B0604020202020204" pitchFamily="34" charset="0"/>
              <a:buChar char="•"/>
            </a:pPr>
            <a:r>
              <a:rPr lang="en-US" dirty="0"/>
              <a:t>The </a:t>
            </a:r>
            <a:r>
              <a:rPr lang="en-US" b="1" dirty="0"/>
              <a:t>components </a:t>
            </a:r>
            <a:r>
              <a:rPr lang="en-US" dirty="0"/>
              <a:t>are </a:t>
            </a:r>
            <a:r>
              <a:rPr lang="en-US" b="1" dirty="0"/>
              <a:t>building blocks</a:t>
            </a:r>
            <a:r>
              <a:rPr lang="en-US" dirty="0"/>
              <a:t>, which come from </a:t>
            </a:r>
            <a:r>
              <a:rPr lang="en-US" b="1" dirty="0"/>
              <a:t>component libraries</a:t>
            </a:r>
            <a:r>
              <a:rPr lang="en-US" dirty="0"/>
              <a:t> and </a:t>
            </a:r>
            <a:r>
              <a:rPr lang="en-US" b="1" dirty="0"/>
              <a:t>software packages </a:t>
            </a:r>
            <a:r>
              <a:rPr lang="en-US" dirty="0"/>
              <a:t>(which can be open-source, royalty free or commercial)</a:t>
            </a:r>
            <a:r>
              <a:rPr lang="bg-BG" dirty="0"/>
              <a:t>.</a:t>
            </a:r>
            <a:endParaRPr lang="en-US" dirty="0"/>
          </a:p>
          <a:p>
            <a:pPr>
              <a:lnSpc>
                <a:spcPct val="108000"/>
              </a:lnSpc>
            </a:pPr>
            <a:endParaRPr lang="en-US" b="1" dirty="0"/>
          </a:p>
          <a:p>
            <a:pPr>
              <a:lnSpc>
                <a:spcPct val="108000"/>
              </a:lnSpc>
            </a:pPr>
            <a:r>
              <a:rPr lang="en-US" b="1" dirty="0"/>
              <a:t>Components</a:t>
            </a:r>
            <a:r>
              <a:rPr lang="en-US" dirty="0"/>
              <a:t> are self-contained pieces of functionality, ready to be inserted as part of larger software application.</a:t>
            </a:r>
            <a:endParaRPr lang="bg-BG" dirty="0"/>
          </a:p>
          <a:p>
            <a:pPr marL="171450" indent="-171450">
              <a:lnSpc>
                <a:spcPct val="108000"/>
              </a:lnSpc>
              <a:buFont typeface="Arial" panose="020B0604020202020204" pitchFamily="34" charset="0"/>
              <a:buChar char="•"/>
            </a:pPr>
            <a:r>
              <a:rPr lang="en-US" dirty="0"/>
              <a:t>For </a:t>
            </a:r>
            <a:r>
              <a:rPr lang="en-US" b="1" dirty="0"/>
              <a:t>example</a:t>
            </a:r>
            <a:r>
              <a:rPr lang="en-US" dirty="0"/>
              <a:t>, a </a:t>
            </a:r>
            <a:r>
              <a:rPr lang="en-US" b="1" dirty="0"/>
              <a:t>PDF generator </a:t>
            </a:r>
            <a:r>
              <a:rPr lang="en-US" dirty="0"/>
              <a:t>component can be used to</a:t>
            </a:r>
          </a:p>
          <a:p>
            <a:pPr marL="628650" lvl="1" indent="-171450">
              <a:lnSpc>
                <a:spcPct val="108000"/>
              </a:lnSpc>
              <a:buFont typeface="Arial" panose="020B0604020202020204" pitchFamily="34" charset="0"/>
              <a:buChar char="•"/>
            </a:pPr>
            <a:r>
              <a:rPr lang="en-US" dirty="0"/>
              <a:t>create PDF reports, insert formatted text, images, tables and other elements in them</a:t>
            </a:r>
          </a:p>
          <a:p>
            <a:pPr marL="628650" lvl="1" indent="-171450">
              <a:lnSpc>
                <a:spcPct val="108000"/>
              </a:lnSpc>
              <a:buFont typeface="Arial" panose="020B0604020202020204" pitchFamily="34" charset="0"/>
              <a:buChar char="•"/>
            </a:pPr>
            <a:r>
              <a:rPr lang="en-US" dirty="0"/>
              <a:t>and then create a </a:t>
            </a:r>
            <a:r>
              <a:rPr lang="en-US" b="1" dirty="0"/>
              <a:t>PDF file</a:t>
            </a:r>
            <a:r>
              <a:rPr lang="en-US" dirty="0"/>
              <a:t>, which can be displayed in the Web browser or printed on paper.</a:t>
            </a:r>
          </a:p>
          <a:p>
            <a:pPr marL="628650" lvl="1" indent="-171450">
              <a:lnSpc>
                <a:spcPct val="108000"/>
              </a:lnSpc>
              <a:buFont typeface="Arial" panose="020B0604020202020204" pitchFamily="34" charset="0"/>
              <a:buChar char="•"/>
            </a:pPr>
            <a:r>
              <a:rPr lang="en-US" dirty="0"/>
              <a:t>The </a:t>
            </a:r>
            <a:r>
              <a:rPr lang="en-US" b="1" dirty="0"/>
              <a:t>internal details</a:t>
            </a:r>
            <a:r>
              <a:rPr lang="en-US" dirty="0"/>
              <a:t> about the PDF document format and how it works </a:t>
            </a:r>
            <a:r>
              <a:rPr lang="en-US" b="1" dirty="0"/>
              <a:t>are hidden</a:t>
            </a:r>
            <a:r>
              <a:rPr lang="en-US" dirty="0"/>
              <a:t> in the component.</a:t>
            </a:r>
          </a:p>
          <a:p>
            <a:pPr marL="628650" lvl="1" indent="-171450">
              <a:lnSpc>
                <a:spcPct val="108000"/>
              </a:lnSpc>
              <a:buFont typeface="Arial" panose="020B0604020202020204" pitchFamily="34" charset="0"/>
              <a:buChar char="•"/>
            </a:pPr>
            <a:r>
              <a:rPr lang="en-US" dirty="0"/>
              <a:t>Developers do not need to care about these technical details. They just use the component.</a:t>
            </a:r>
          </a:p>
          <a:p>
            <a:pPr marL="171450" indent="-171450">
              <a:lnSpc>
                <a:spcPct val="108000"/>
              </a:lnSpc>
              <a:buFont typeface="Arial" panose="020B0604020202020204" pitchFamily="34" charset="0"/>
              <a:buChar char="•"/>
            </a:pPr>
            <a:r>
              <a:rPr lang="en-US" dirty="0"/>
              <a:t>Another </a:t>
            </a:r>
            <a:r>
              <a:rPr lang="en-US" b="1" dirty="0"/>
              <a:t>example </a:t>
            </a:r>
            <a:r>
              <a:rPr lang="en-US" dirty="0"/>
              <a:t>of software component is an </a:t>
            </a:r>
            <a:r>
              <a:rPr lang="en-US" b="1" dirty="0"/>
              <a:t>email sender</a:t>
            </a:r>
            <a:r>
              <a:rPr lang="en-US" dirty="0"/>
              <a:t>, which can send emails, holding formatted text and attachments.</a:t>
            </a:r>
          </a:p>
          <a:p>
            <a:pPr marL="628650" lvl="1" indent="-171450">
              <a:lnSpc>
                <a:spcPct val="108000"/>
              </a:lnSpc>
              <a:buFont typeface="Arial" panose="020B0604020202020204" pitchFamily="34" charset="0"/>
              <a:buChar char="•"/>
            </a:pPr>
            <a:r>
              <a:rPr lang="en-US" dirty="0"/>
              <a:t>The email components knows how to connect to the specified </a:t>
            </a:r>
            <a:r>
              <a:rPr lang="en-US" b="1" dirty="0"/>
              <a:t>email server </a:t>
            </a:r>
            <a:r>
              <a:rPr lang="en-US" dirty="0"/>
              <a:t>using the </a:t>
            </a:r>
            <a:r>
              <a:rPr lang="en-US" b="1" dirty="0"/>
              <a:t>SMTP protocol</a:t>
            </a:r>
          </a:p>
          <a:p>
            <a:pPr marL="628650" lvl="1" indent="-171450">
              <a:lnSpc>
                <a:spcPct val="108000"/>
              </a:lnSpc>
              <a:buFont typeface="Arial" panose="020B0604020202020204" pitchFamily="34" charset="0"/>
              <a:buChar char="•"/>
            </a:pPr>
            <a:r>
              <a:rPr lang="en-US" dirty="0"/>
              <a:t>and how to compose </a:t>
            </a:r>
            <a:r>
              <a:rPr lang="en-US" b="1" dirty="0"/>
              <a:t>email messages </a:t>
            </a:r>
            <a:r>
              <a:rPr lang="en-US" dirty="0"/>
              <a:t>using the </a:t>
            </a:r>
            <a:r>
              <a:rPr lang="en-US" b="1" dirty="0"/>
              <a:t>MIME standard</a:t>
            </a:r>
            <a:r>
              <a:rPr lang="en-US" dirty="0"/>
              <a:t>.</a:t>
            </a:r>
          </a:p>
          <a:p>
            <a:pPr marL="628650" lvl="1" indent="-171450">
              <a:lnSpc>
                <a:spcPct val="108000"/>
              </a:lnSpc>
              <a:buFont typeface="Arial" panose="020B0604020202020204" pitchFamily="34" charset="0"/>
              <a:buChar char="•"/>
            </a:pPr>
            <a:r>
              <a:rPr lang="en-US" dirty="0"/>
              <a:t>This functionality is </a:t>
            </a:r>
            <a:r>
              <a:rPr lang="en-US" b="1" dirty="0"/>
              <a:t>encapsulated internally</a:t>
            </a:r>
            <a:r>
              <a:rPr lang="en-US" dirty="0"/>
              <a:t> inside the component and developers do not have to go into great technical details.</a:t>
            </a:r>
          </a:p>
          <a:p>
            <a:pPr marL="171450" lvl="0" indent="-171450">
              <a:lnSpc>
                <a:spcPct val="108000"/>
              </a:lnSpc>
              <a:buFont typeface="Arial" panose="020B0604020202020204" pitchFamily="34" charset="0"/>
              <a:buChar char="•"/>
            </a:pPr>
            <a:r>
              <a:rPr lang="en-US" dirty="0"/>
              <a:t>Another </a:t>
            </a:r>
            <a:r>
              <a:rPr lang="en-US" b="1" dirty="0"/>
              <a:t>example</a:t>
            </a:r>
            <a:r>
              <a:rPr lang="en-US" dirty="0"/>
              <a:t> of software component is a </a:t>
            </a:r>
            <a:r>
              <a:rPr lang="en-US" b="1" dirty="0"/>
              <a:t>"date picker" UI control</a:t>
            </a:r>
            <a:r>
              <a:rPr lang="en-US" dirty="0"/>
              <a:t>, used in Web front-end applications.</a:t>
            </a:r>
          </a:p>
          <a:p>
            <a:pPr marL="628650" lvl="1" indent="-171450">
              <a:lnSpc>
                <a:spcPct val="108000"/>
              </a:lnSpc>
              <a:buFont typeface="Arial" panose="020B0604020202020204" pitchFamily="34" charset="0"/>
              <a:buChar char="•"/>
            </a:pPr>
            <a:r>
              <a:rPr lang="en-US" dirty="0"/>
              <a:t>The </a:t>
            </a:r>
            <a:r>
              <a:rPr lang="en-US" b="1" dirty="0"/>
              <a:t>"date picker"</a:t>
            </a:r>
            <a:r>
              <a:rPr lang="en-US" dirty="0"/>
              <a:t> visual component is a </a:t>
            </a:r>
            <a:r>
              <a:rPr lang="en-US" b="1" dirty="0"/>
              <a:t>drop-down box</a:t>
            </a:r>
            <a:r>
              <a:rPr lang="en-US" dirty="0"/>
              <a:t>, which shows the </a:t>
            </a:r>
            <a:r>
              <a:rPr lang="en-US" b="1" dirty="0"/>
              <a:t>calendar </a:t>
            </a:r>
            <a:r>
              <a:rPr lang="en-US" dirty="0"/>
              <a:t>and users can select a specific date.</a:t>
            </a:r>
          </a:p>
          <a:p>
            <a:pPr marL="628650" lvl="1" indent="-171450">
              <a:lnSpc>
                <a:spcPct val="108000"/>
              </a:lnSpc>
              <a:buFont typeface="Arial" panose="020B0604020202020204" pitchFamily="34" charset="0"/>
              <a:buChar char="•"/>
            </a:pPr>
            <a:r>
              <a:rPr lang="en-US" dirty="0"/>
              <a:t>If you open a website to book online airline tickets, you will see such a "date picker"</a:t>
            </a:r>
            <a:r>
              <a:rPr lang="bg-BG" dirty="0"/>
              <a:t> </a:t>
            </a:r>
            <a:r>
              <a:rPr lang="en-US" dirty="0"/>
              <a:t>component.</a:t>
            </a:r>
          </a:p>
          <a:p>
            <a:pPr>
              <a:lnSpc>
                <a:spcPct val="108000"/>
              </a:lnSpc>
            </a:pPr>
            <a:endParaRPr lang="bg-BG" dirty="0"/>
          </a:p>
          <a:p>
            <a:pPr>
              <a:lnSpc>
                <a:spcPct val="108000"/>
              </a:lnSpc>
            </a:pPr>
            <a:r>
              <a:rPr lang="en-US" b="1" dirty="0"/>
              <a:t>User interface (UI) components </a:t>
            </a:r>
            <a:r>
              <a:rPr lang="en-US" dirty="0"/>
              <a:t>are also known as </a:t>
            </a:r>
            <a:r>
              <a:rPr lang="en-US" b="1" dirty="0"/>
              <a:t>UI controls</a:t>
            </a:r>
            <a:r>
              <a:rPr lang="en-US" dirty="0"/>
              <a:t>, </a:t>
            </a:r>
            <a:r>
              <a:rPr lang="en-US" b="1" dirty="0"/>
              <a:t>visual components</a:t>
            </a:r>
            <a:r>
              <a:rPr lang="en-US" dirty="0"/>
              <a:t> or </a:t>
            </a:r>
            <a:r>
              <a:rPr lang="en-US" b="1" dirty="0"/>
              <a:t>widgets</a:t>
            </a:r>
            <a:r>
              <a:rPr lang="en-US" b="0" dirty="0"/>
              <a:t>.</a:t>
            </a:r>
          </a:p>
          <a:p>
            <a:pPr marL="171450" indent="-171450">
              <a:lnSpc>
                <a:spcPct val="108000"/>
              </a:lnSpc>
              <a:buFont typeface="Arial" panose="020B0604020202020204" pitchFamily="34" charset="0"/>
              <a:buChar char="•"/>
            </a:pPr>
            <a:r>
              <a:rPr lang="en-US" b="0" dirty="0"/>
              <a:t>Software components can be </a:t>
            </a:r>
            <a:r>
              <a:rPr lang="en-US" b="1" dirty="0"/>
              <a:t>visual</a:t>
            </a:r>
            <a:r>
              <a:rPr lang="en-US" b="0" dirty="0"/>
              <a:t>, such as the date picker and </a:t>
            </a:r>
            <a:r>
              <a:rPr lang="en-US" b="1" dirty="0"/>
              <a:t>non-visual</a:t>
            </a:r>
            <a:r>
              <a:rPr lang="en-US" b="0" dirty="0"/>
              <a:t>, such as the PDF generator.</a:t>
            </a:r>
          </a:p>
          <a:p>
            <a:pPr marL="171450" indent="-171450">
              <a:lnSpc>
                <a:spcPct val="108000"/>
              </a:lnSpc>
              <a:buFont typeface="Arial" panose="020B0604020202020204" pitchFamily="34" charset="0"/>
              <a:buChar char="•"/>
            </a:pPr>
            <a:r>
              <a:rPr lang="en-US" b="1" dirty="0"/>
              <a:t>Visual components </a:t>
            </a:r>
            <a:r>
              <a:rPr lang="en-US" b="0" dirty="0"/>
              <a:t>are also called "</a:t>
            </a:r>
            <a:r>
              <a:rPr lang="en-US" b="1" dirty="0"/>
              <a:t>UI controls</a:t>
            </a:r>
            <a:r>
              <a:rPr lang="en-US" b="0" dirty="0"/>
              <a:t>".</a:t>
            </a:r>
          </a:p>
          <a:p>
            <a:pPr>
              <a:lnSpc>
                <a:spcPct val="108000"/>
              </a:lnSpc>
            </a:pPr>
            <a:endParaRPr lang="bg-BG" dirty="0"/>
          </a:p>
          <a:p>
            <a:pPr>
              <a:lnSpc>
                <a:spcPct val="108000"/>
              </a:lnSpc>
            </a:pPr>
            <a:r>
              <a:rPr lang="en-US" dirty="0"/>
              <a:t>Software components are distributed in </a:t>
            </a:r>
            <a:r>
              <a:rPr lang="en-US" b="1" dirty="0"/>
              <a:t>component libraries</a:t>
            </a:r>
            <a:r>
              <a:rPr lang="en-US" b="0" dirty="0"/>
              <a:t>.</a:t>
            </a:r>
          </a:p>
          <a:p>
            <a:pPr marL="171450" indent="-171450">
              <a:lnSpc>
                <a:spcPct val="108000"/>
              </a:lnSpc>
              <a:buFont typeface="Arial" panose="020B0604020202020204" pitchFamily="34" charset="0"/>
              <a:buChar char="•"/>
            </a:pPr>
            <a:r>
              <a:rPr lang="en-US" b="1" dirty="0"/>
              <a:t>Components libraries </a:t>
            </a:r>
            <a:r>
              <a:rPr lang="en-US" b="0" dirty="0"/>
              <a:t>are software components, bundled as redistributable software packages.</a:t>
            </a:r>
          </a:p>
          <a:p>
            <a:pPr marL="628650" lvl="1" indent="-171450">
              <a:lnSpc>
                <a:spcPct val="108000"/>
              </a:lnSpc>
              <a:buFont typeface="Arial" panose="020B0604020202020204" pitchFamily="34" charset="0"/>
              <a:buChar char="•"/>
            </a:pPr>
            <a:r>
              <a:rPr lang="en-US" b="0" dirty="0"/>
              <a:t>They can be downloaded from a </a:t>
            </a:r>
            <a:r>
              <a:rPr lang="en-US" b="1" dirty="0"/>
              <a:t>software component repository</a:t>
            </a:r>
            <a:r>
              <a:rPr lang="en-US" b="0" dirty="0"/>
              <a:t> (such as </a:t>
            </a:r>
            <a:r>
              <a:rPr lang="en-US" b="1" dirty="0"/>
              <a:t>npm</a:t>
            </a:r>
            <a:r>
              <a:rPr lang="en-US" b="0" dirty="0"/>
              <a:t>, </a:t>
            </a:r>
            <a:r>
              <a:rPr lang="en-US" b="1" dirty="0"/>
              <a:t>NuGet</a:t>
            </a:r>
            <a:r>
              <a:rPr lang="en-US" b="0" dirty="0"/>
              <a:t> and </a:t>
            </a:r>
            <a:r>
              <a:rPr lang="en-US" sz="1200" b="1" i="0" kern="1200" dirty="0" err="1">
                <a:solidFill>
                  <a:schemeClr val="tx1"/>
                </a:solidFill>
                <a:effectLst/>
                <a:latin typeface="+mn-lt"/>
                <a:ea typeface="+mn-ea"/>
                <a:cs typeface="+mn-cs"/>
              </a:rPr>
              <a:t>PyPI</a:t>
            </a:r>
            <a:r>
              <a:rPr lang="en-US" sz="1200" b="0" i="0" kern="1200" dirty="0">
                <a:solidFill>
                  <a:schemeClr val="tx1"/>
                </a:solidFill>
                <a:effectLst/>
                <a:latin typeface="+mn-lt"/>
                <a:ea typeface="+mn-ea"/>
                <a:cs typeface="+mn-cs"/>
              </a:rPr>
              <a:t>).</a:t>
            </a:r>
          </a:p>
          <a:p>
            <a:pPr marL="628650" lvl="1" indent="-171450">
              <a:lnSpc>
                <a:spcPct val="108000"/>
              </a:lnSpc>
              <a:buFont typeface="Arial" panose="020B0604020202020204" pitchFamily="34" charset="0"/>
              <a:buChar char="•"/>
            </a:pPr>
            <a:r>
              <a:rPr lang="en-US" sz="1200" b="0" i="0" kern="1200" dirty="0">
                <a:solidFill>
                  <a:schemeClr val="tx1"/>
                </a:solidFill>
                <a:effectLst/>
                <a:latin typeface="+mn-lt"/>
                <a:ea typeface="+mn-ea"/>
                <a:cs typeface="+mn-cs"/>
              </a:rPr>
              <a:t>Or can be purchased from </a:t>
            </a:r>
            <a:r>
              <a:rPr lang="en-US" sz="1200" b="1" i="0" kern="1200" dirty="0">
                <a:solidFill>
                  <a:schemeClr val="tx1"/>
                </a:solidFill>
                <a:effectLst/>
                <a:latin typeface="+mn-lt"/>
                <a:ea typeface="+mn-ea"/>
                <a:cs typeface="+mn-cs"/>
              </a:rPr>
              <a:t>software component publishers</a:t>
            </a:r>
            <a:r>
              <a:rPr lang="en-US" sz="1200" b="0" i="0" kern="1200" dirty="0">
                <a:solidFill>
                  <a:schemeClr val="tx1"/>
                </a:solidFill>
                <a:effectLst/>
                <a:latin typeface="+mn-lt"/>
                <a:ea typeface="+mn-ea"/>
                <a:cs typeface="+mn-cs"/>
              </a:rPr>
              <a:t> (such as Telerik, DevExpress, </a:t>
            </a:r>
            <a:r>
              <a:rPr lang="en-US" sz="1200" b="0" i="0" kern="1200" dirty="0" err="1">
                <a:solidFill>
                  <a:schemeClr val="tx1"/>
                </a:solidFill>
                <a:effectLst/>
                <a:latin typeface="+mn-lt"/>
                <a:ea typeface="+mn-ea"/>
                <a:cs typeface="+mn-cs"/>
              </a:rPr>
              <a:t>Aspose</a:t>
            </a:r>
            <a:r>
              <a:rPr lang="en-US" sz="1200" b="0" i="0" kern="1200" dirty="0">
                <a:solidFill>
                  <a:schemeClr val="tx1"/>
                </a:solidFill>
                <a:effectLst/>
                <a:latin typeface="+mn-lt"/>
                <a:ea typeface="+mn-ea"/>
                <a:cs typeface="+mn-cs"/>
              </a:rPr>
              <a:t>, and others).</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Or can be publicly available </a:t>
            </a:r>
            <a:r>
              <a:rPr lang="en-US" sz="1200" b="1" i="0" kern="1200" dirty="0">
                <a:solidFill>
                  <a:schemeClr val="tx1"/>
                </a:solidFill>
                <a:effectLst/>
                <a:latin typeface="+mn-lt"/>
                <a:ea typeface="+mn-ea"/>
                <a:cs typeface="+mn-cs"/>
              </a:rPr>
              <a:t>open-source projects </a:t>
            </a:r>
            <a:r>
              <a:rPr lang="en-US" sz="1200" b="0" i="0" kern="1200" dirty="0">
                <a:solidFill>
                  <a:schemeClr val="tx1"/>
                </a:solidFill>
                <a:effectLst/>
                <a:latin typeface="+mn-lt"/>
                <a:ea typeface="+mn-ea"/>
                <a:cs typeface="+mn-cs"/>
              </a:rPr>
              <a:t>(such as </a:t>
            </a:r>
            <a:r>
              <a:rPr lang="en-US" sz="1200" b="1" i="0" kern="1200" dirty="0">
                <a:solidFill>
                  <a:schemeClr val="tx1"/>
                </a:solidFill>
                <a:effectLst/>
                <a:latin typeface="+mn-lt"/>
                <a:ea typeface="+mn-ea"/>
                <a:cs typeface="+mn-cs"/>
              </a:rPr>
              <a:t>Apache Commons Crypto</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jQuery UI</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dirty="0"/>
              <a:t>Example of open-source </a:t>
            </a:r>
            <a:r>
              <a:rPr lang="en-US" b="1" dirty="0"/>
              <a:t>UI control library</a:t>
            </a:r>
            <a:r>
              <a:rPr lang="en-US" b="0" dirty="0"/>
              <a:t> is the</a:t>
            </a:r>
            <a:r>
              <a:rPr lang="en-US" b="1" dirty="0"/>
              <a:t> </a:t>
            </a:r>
            <a:r>
              <a:rPr lang="en-US" dirty="0">
                <a:hlinkClick r:id="rId3"/>
              </a:rPr>
              <a:t>jQuery UI</a:t>
            </a:r>
            <a:r>
              <a:rPr lang="en-US" b="0" dirty="0"/>
              <a:t> project.</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b="1" dirty="0"/>
              <a:t>jQuery UI </a:t>
            </a:r>
            <a:r>
              <a:rPr lang="en-US" b="0" dirty="0"/>
              <a:t>provides front-end user-interface components, widgets, effects and interactions for JavaScript developers.</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39634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of </a:t>
            </a:r>
            <a:r>
              <a:rPr lang="en-US" b="1" dirty="0"/>
              <a:t>software component</a:t>
            </a:r>
            <a:r>
              <a:rPr lang="bg-BG" dirty="0"/>
              <a:t> (</a:t>
            </a:r>
            <a:r>
              <a:rPr lang="en-US" dirty="0"/>
              <a:t>without any technical details).</a:t>
            </a:r>
          </a:p>
          <a:p>
            <a:pPr marL="171450" indent="-171450">
              <a:buFont typeface="Arial" panose="020B0604020202020204" pitchFamily="34" charset="0"/>
              <a:buChar char="•"/>
            </a:pPr>
            <a:r>
              <a:rPr lang="en-US" dirty="0"/>
              <a:t>This is what the end users sees at the screen.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how a </a:t>
            </a:r>
            <a:r>
              <a:rPr lang="en-US" b="1" dirty="0"/>
              <a:t>"date picker" UI control </a:t>
            </a:r>
            <a:r>
              <a:rPr lang="en-US" dirty="0"/>
              <a:t>can look like.</a:t>
            </a:r>
          </a:p>
          <a:p>
            <a:pPr marL="171450" lvl="0" indent="-171450">
              <a:buFont typeface="Arial" panose="020B0604020202020204" pitchFamily="34" charset="0"/>
              <a:buChar char="•"/>
            </a:pPr>
            <a:r>
              <a:rPr lang="en-US" dirty="0"/>
              <a:t>When you click the date field, the calendar appears to help you selecting a date.</a:t>
            </a:r>
          </a:p>
          <a:p>
            <a:pPr marL="0" indent="0">
              <a:buFont typeface="Arial" panose="020B0604020202020204" pitchFamily="34" charset="0"/>
              <a:buNone/>
            </a:pPr>
            <a:r>
              <a:rPr lang="en-US" dirty="0"/>
              <a:t>This is the </a:t>
            </a:r>
            <a:r>
              <a:rPr lang="en-US" b="1" dirty="0"/>
              <a:t>"date picker" component </a:t>
            </a:r>
            <a:r>
              <a:rPr lang="en-US" dirty="0"/>
              <a:t>from the </a:t>
            </a:r>
            <a:r>
              <a:rPr lang="en-US" b="1" dirty="0"/>
              <a:t>jQuery UI</a:t>
            </a:r>
            <a:r>
              <a:rPr lang="en-US" dirty="0"/>
              <a:t> control library.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67379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software components</a:t>
            </a:r>
            <a:r>
              <a:rPr lang="en-US" dirty="0"/>
              <a:t>.</a:t>
            </a:r>
          </a:p>
          <a:p>
            <a:pPr marL="171450" indent="-171450">
              <a:buFont typeface="Arial" panose="020B0604020202020204" pitchFamily="34" charset="0"/>
              <a:buChar char="•"/>
            </a:pPr>
            <a:r>
              <a:rPr lang="en-US" dirty="0"/>
              <a:t>It demonstrates </a:t>
            </a:r>
            <a:r>
              <a:rPr lang="en-US" b="1" dirty="0"/>
              <a:t>the "date picker" widget</a:t>
            </a:r>
            <a:r>
              <a:rPr lang="en-US" dirty="0"/>
              <a:t> from the </a:t>
            </a:r>
            <a:r>
              <a:rPr lang="en-US" b="1" dirty="0"/>
              <a:t>jQuery UI</a:t>
            </a:r>
            <a:r>
              <a:rPr lang="en-US" dirty="0"/>
              <a:t> control library.</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We </a:t>
            </a:r>
            <a:r>
              <a:rPr lang="en-US" b="1" dirty="0"/>
              <a:t>run </a:t>
            </a:r>
            <a:r>
              <a:rPr lang="en-US" dirty="0"/>
              <a:t>it and we see the </a:t>
            </a:r>
            <a:r>
              <a:rPr lang="en-US" b="1" dirty="0"/>
              <a:t>date selection box </a:t>
            </a:r>
            <a:r>
              <a:rPr lang="en-US" b="0" dirty="0"/>
              <a:t>on the right</a:t>
            </a:r>
            <a:r>
              <a:rPr lang="en-US" dirty="0"/>
              <a:t>.</a:t>
            </a:r>
          </a:p>
          <a:p>
            <a:pPr marL="628650" lvl="1" indent="-171450">
              <a:buFont typeface="Arial" panose="020B0604020202020204" pitchFamily="34" charset="0"/>
              <a:buChar char="•"/>
            </a:pPr>
            <a:r>
              <a:rPr lang="en-US" dirty="0"/>
              <a:t>And we can choose a date from the calendar.</a:t>
            </a:r>
          </a:p>
          <a:p>
            <a:pPr marL="0" lv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40305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1" dirty="0"/>
              <a:t>Event-driven programming</a:t>
            </a:r>
            <a:r>
              <a:rPr lang="bg-BG" b="0" dirty="0"/>
              <a:t> </a:t>
            </a:r>
            <a:r>
              <a:rPr lang="en-US" b="0" dirty="0"/>
              <a:t>is a </a:t>
            </a:r>
            <a:r>
              <a:rPr lang="en-US" b="1" dirty="0"/>
              <a:t>programming paradigm</a:t>
            </a:r>
            <a:r>
              <a:rPr lang="en-US" b="0" dirty="0"/>
              <a:t>,</a:t>
            </a:r>
          </a:p>
          <a:p>
            <a:pPr marL="171450" indent="-171450">
              <a:lnSpc>
                <a:spcPct val="103000"/>
              </a:lnSpc>
              <a:buFont typeface="Arial" panose="020B0604020202020204" pitchFamily="34" charset="0"/>
              <a:buChar char="•"/>
            </a:pPr>
            <a:r>
              <a:rPr lang="en-US" dirty="0"/>
              <a:t>in which </a:t>
            </a:r>
            <a:r>
              <a:rPr lang="en-US" b="1" dirty="0"/>
              <a:t>the flow of the program </a:t>
            </a:r>
            <a:r>
              <a:rPr lang="en-US" dirty="0"/>
              <a:t>is determined by </a:t>
            </a:r>
            <a:r>
              <a:rPr lang="en-US" b="1" dirty="0"/>
              <a:t>events</a:t>
            </a:r>
            <a:r>
              <a:rPr lang="en-US" dirty="0"/>
              <a:t>,</a:t>
            </a:r>
          </a:p>
          <a:p>
            <a:pPr marL="171450" indent="-171450">
              <a:lnSpc>
                <a:spcPct val="103000"/>
              </a:lnSpc>
              <a:buFont typeface="Arial" panose="020B0604020202020204" pitchFamily="34" charset="0"/>
              <a:buChar char="•"/>
            </a:pPr>
            <a:r>
              <a:rPr lang="en-US" dirty="0"/>
              <a:t>such as mouse clicks, key presses, button clicks, and many others.</a:t>
            </a:r>
          </a:p>
          <a:p>
            <a:pPr marL="0" indent="0">
              <a:lnSpc>
                <a:spcPct val="103000"/>
              </a:lnSpc>
              <a:buFont typeface="Arial" panose="020B0604020202020204" pitchFamily="34" charset="0"/>
              <a:buNone/>
            </a:pPr>
            <a:r>
              <a:rPr lang="en-US" dirty="0"/>
              <a:t>Typically a </a:t>
            </a:r>
            <a:r>
              <a:rPr lang="en-US" b="1" dirty="0"/>
              <a:t>software framework </a:t>
            </a:r>
            <a:r>
              <a:rPr lang="en-US" dirty="0"/>
              <a:t>drives the application</a:t>
            </a:r>
          </a:p>
          <a:p>
            <a:pPr marL="171450" indent="-171450">
              <a:lnSpc>
                <a:spcPct val="103000"/>
              </a:lnSpc>
              <a:buFont typeface="Arial" panose="020B0604020202020204" pitchFamily="34" charset="0"/>
              <a:buChar char="•"/>
            </a:pPr>
            <a:r>
              <a:rPr lang="en-US" dirty="0"/>
              <a:t>and </a:t>
            </a:r>
            <a:r>
              <a:rPr lang="en-US" b="1" dirty="0"/>
              <a:t>listens</a:t>
            </a:r>
            <a:r>
              <a:rPr lang="en-US" dirty="0"/>
              <a:t> for events in an </a:t>
            </a:r>
            <a:r>
              <a:rPr lang="en-US" b="1" dirty="0"/>
              <a:t>event loop</a:t>
            </a:r>
            <a:r>
              <a:rPr lang="en-US" dirty="0"/>
              <a:t>,</a:t>
            </a:r>
          </a:p>
          <a:p>
            <a:pPr marL="171450" indent="-171450">
              <a:lnSpc>
                <a:spcPct val="103000"/>
              </a:lnSpc>
              <a:buFont typeface="Arial" panose="020B0604020202020204" pitchFamily="34" charset="0"/>
              <a:buChar char="•"/>
            </a:pPr>
            <a:r>
              <a:rPr lang="en-US" dirty="0"/>
              <a:t>and when an event occurs, the framework calls the code to handle it.</a:t>
            </a:r>
          </a:p>
          <a:p>
            <a:pPr marL="0" indent="0">
              <a:lnSpc>
                <a:spcPct val="103000"/>
              </a:lnSpc>
              <a:buFont typeface="Arial" panose="020B0604020202020204" pitchFamily="34" charset="0"/>
              <a:buNone/>
            </a:pPr>
            <a:r>
              <a:rPr lang="en-US" dirty="0"/>
              <a:t>Developers write the </a:t>
            </a:r>
            <a:r>
              <a:rPr lang="en-US" b="1" dirty="0"/>
              <a:t>code for handling the events </a:t>
            </a:r>
            <a:r>
              <a:rPr lang="en-US" dirty="0"/>
              <a:t>(functions or methods).</a:t>
            </a:r>
          </a:p>
          <a:p>
            <a:pPr marL="0" indent="0">
              <a:lnSpc>
                <a:spcPct val="103000"/>
              </a:lnSpc>
              <a:buFont typeface="Arial" panose="020B0604020202020204" pitchFamily="34" charset="0"/>
              <a:buNone/>
            </a:pPr>
            <a:r>
              <a:rPr lang="en-US" b="1" dirty="0"/>
              <a:t>Examples </a:t>
            </a:r>
            <a:r>
              <a:rPr lang="en-US" dirty="0"/>
              <a:t>of event-driven software frameworks are:</a:t>
            </a:r>
          </a:p>
          <a:p>
            <a:pPr marL="171450" indent="-171450">
              <a:lnSpc>
                <a:spcPct val="103000"/>
              </a:lnSpc>
              <a:buFont typeface="Arial" panose="020B0604020202020204" pitchFamily="34" charset="0"/>
              <a:buChar char="•"/>
            </a:pPr>
            <a:r>
              <a:rPr lang="en-US" dirty="0"/>
              <a:t>The user interface</a:t>
            </a:r>
            <a:r>
              <a:rPr lang="bg-BG" dirty="0"/>
              <a:t> (</a:t>
            </a:r>
            <a:r>
              <a:rPr lang="en-US" dirty="0"/>
              <a:t>UI</a:t>
            </a:r>
            <a:r>
              <a:rPr lang="bg-BG" dirty="0"/>
              <a:t>)</a:t>
            </a:r>
            <a:r>
              <a:rPr lang="en-US" dirty="0"/>
              <a:t> system in the Web browsers, where the </a:t>
            </a:r>
            <a:r>
              <a:rPr lang="en-US" b="1" dirty="0"/>
              <a:t>HTML5 </a:t>
            </a:r>
            <a:r>
              <a:rPr lang="en-US" dirty="0"/>
              <a:t>standard describes the </a:t>
            </a:r>
            <a:r>
              <a:rPr lang="en-US" b="1" dirty="0"/>
              <a:t>components</a:t>
            </a:r>
            <a:r>
              <a:rPr lang="en-US" dirty="0"/>
              <a:t> and their </a:t>
            </a:r>
            <a:r>
              <a:rPr lang="en-US" b="1" dirty="0"/>
              <a:t>events</a:t>
            </a:r>
            <a:r>
              <a:rPr lang="en-US" dirty="0"/>
              <a:t>.</a:t>
            </a:r>
          </a:p>
          <a:p>
            <a:pPr marL="171450" indent="-171450">
              <a:lnSpc>
                <a:spcPct val="103000"/>
              </a:lnSpc>
              <a:buFont typeface="Arial" panose="020B0604020202020204" pitchFamily="34" charset="0"/>
              <a:buChar char="•"/>
            </a:pPr>
            <a:r>
              <a:rPr lang="en-US" dirty="0"/>
              <a:t>Another example is </a:t>
            </a:r>
            <a:r>
              <a:rPr lang="en-US" b="1" dirty="0"/>
              <a:t>the UI system in Android</a:t>
            </a:r>
            <a:r>
              <a:rPr lang="en-US" dirty="0"/>
              <a:t>, which defines a set of </a:t>
            </a:r>
            <a:r>
              <a:rPr lang="en-US" b="1" dirty="0"/>
              <a:t>UI components </a:t>
            </a:r>
            <a:r>
              <a:rPr lang="en-US" dirty="0"/>
              <a:t>with </a:t>
            </a:r>
            <a:r>
              <a:rPr lang="en-US" b="1" dirty="0"/>
              <a:t>events</a:t>
            </a:r>
            <a:r>
              <a:rPr lang="en-US" dirty="0"/>
              <a:t>.</a:t>
            </a:r>
          </a:p>
          <a:p>
            <a:pPr marL="0" indent="0">
              <a:lnSpc>
                <a:spcPct val="103000"/>
              </a:lnSpc>
              <a:buFont typeface="Arial" panose="020B0604020202020204" pitchFamily="34" charset="0"/>
              <a:buNone/>
            </a:pPr>
            <a:endParaRPr lang="en-US" dirty="0"/>
          </a:p>
          <a:p>
            <a:pPr>
              <a:lnSpc>
                <a:spcPct val="103000"/>
              </a:lnSpc>
              <a:spcBef>
                <a:spcPts val="1200"/>
              </a:spcBef>
            </a:pPr>
            <a:r>
              <a:rPr lang="en-US" b="1" dirty="0"/>
              <a:t>Event source </a:t>
            </a:r>
            <a:r>
              <a:rPr lang="en-US" dirty="0"/>
              <a:t>(or event emitter) is a software component, that </a:t>
            </a:r>
            <a:r>
              <a:rPr lang="en-US" b="1" dirty="0"/>
              <a:t>produces events</a:t>
            </a:r>
            <a:r>
              <a:rPr lang="en-US" b="0" dirty="0"/>
              <a:t>.</a:t>
            </a:r>
          </a:p>
          <a:p>
            <a:pPr marL="171450" indent="-171450">
              <a:lnSpc>
                <a:spcPct val="103000"/>
              </a:lnSpc>
              <a:spcBef>
                <a:spcPts val="1200"/>
              </a:spcBef>
              <a:buFont typeface="Arial" panose="020B0604020202020204" pitchFamily="34" charset="0"/>
              <a:buChar char="•"/>
            </a:pPr>
            <a:r>
              <a:rPr lang="en-US" dirty="0"/>
              <a:t>For example, an internal component in the software framework may track the mouse</a:t>
            </a:r>
          </a:p>
          <a:p>
            <a:pPr marL="171450" indent="-171450">
              <a:lnSpc>
                <a:spcPct val="103000"/>
              </a:lnSpc>
              <a:spcBef>
                <a:spcPts val="1200"/>
              </a:spcBef>
              <a:buFont typeface="Arial" panose="020B0604020202020204" pitchFamily="34" charset="0"/>
              <a:buChar char="•"/>
            </a:pPr>
            <a:r>
              <a:rPr lang="en-US" dirty="0"/>
              <a:t>and when the mouse is clicked, it may emit an event.</a:t>
            </a:r>
          </a:p>
          <a:p>
            <a:pPr marL="171450" indent="-171450">
              <a:lnSpc>
                <a:spcPct val="103000"/>
              </a:lnSpc>
              <a:spcBef>
                <a:spcPts val="1200"/>
              </a:spcBef>
              <a:buFont typeface="Arial" panose="020B0604020202020204" pitchFamily="34" charset="0"/>
              <a:buChar char="•"/>
            </a:pPr>
            <a:r>
              <a:rPr lang="en-US" dirty="0"/>
              <a:t>Typical </a:t>
            </a:r>
            <a:r>
              <a:rPr lang="en-US" b="1" dirty="0"/>
              <a:t>example </a:t>
            </a:r>
            <a:r>
              <a:rPr lang="en-US" dirty="0"/>
              <a:t>of event source is </a:t>
            </a:r>
            <a:r>
              <a:rPr lang="en-US" b="1" dirty="0"/>
              <a:t>the "button" component</a:t>
            </a:r>
            <a:r>
              <a:rPr lang="en-US" dirty="0"/>
              <a:t>, which defines the</a:t>
            </a:r>
            <a:r>
              <a:rPr lang="bg-BG" dirty="0"/>
              <a:t> "</a:t>
            </a:r>
            <a:r>
              <a:rPr lang="en-US" b="1" i="1" dirty="0"/>
              <a:t>on click</a:t>
            </a:r>
            <a:r>
              <a:rPr lang="bg-BG" dirty="0"/>
              <a:t>"</a:t>
            </a:r>
            <a:r>
              <a:rPr lang="en-US" dirty="0"/>
              <a:t> event.</a:t>
            </a:r>
          </a:p>
          <a:p>
            <a:pPr marL="0" indent="0">
              <a:lnSpc>
                <a:spcPct val="103000"/>
              </a:lnSpc>
              <a:spcBef>
                <a:spcPts val="1200"/>
              </a:spcBef>
              <a:buFont typeface="Arial" panose="020B0604020202020204" pitchFamily="34" charset="0"/>
              <a:buNone/>
            </a:pPr>
            <a:r>
              <a:rPr lang="en-US" dirty="0"/>
              <a:t>Developers can write their </a:t>
            </a:r>
            <a:r>
              <a:rPr lang="en-US" b="1" dirty="0"/>
              <a:t>own components</a:t>
            </a:r>
            <a:r>
              <a:rPr lang="en-US" dirty="0"/>
              <a:t> (such as an "email sender") and </a:t>
            </a:r>
            <a:r>
              <a:rPr lang="en-US" b="1" dirty="0"/>
              <a:t>emit events </a:t>
            </a:r>
            <a:r>
              <a:rPr lang="en-US" dirty="0"/>
              <a:t>in certain situations, </a:t>
            </a:r>
          </a:p>
          <a:p>
            <a:pPr marL="171450" indent="-171450">
              <a:lnSpc>
                <a:spcPct val="103000"/>
              </a:lnSpc>
              <a:spcBef>
                <a:spcPts val="1200"/>
              </a:spcBef>
              <a:buFont typeface="Arial" panose="020B0604020202020204" pitchFamily="34" charset="0"/>
              <a:buChar char="•"/>
            </a:pPr>
            <a:r>
              <a:rPr lang="en-US" dirty="0"/>
              <a:t>for example, when a successful </a:t>
            </a:r>
            <a:r>
              <a:rPr lang="en-US" b="1" dirty="0"/>
              <a:t>connection to the mail server </a:t>
            </a:r>
            <a:r>
              <a:rPr lang="en-US" dirty="0"/>
              <a:t>is established,</a:t>
            </a:r>
          </a:p>
          <a:p>
            <a:pPr marL="171450" indent="-171450">
              <a:lnSpc>
                <a:spcPct val="103000"/>
              </a:lnSpc>
              <a:spcBef>
                <a:spcPts val="1200"/>
              </a:spcBef>
              <a:buFont typeface="Arial" panose="020B0604020202020204" pitchFamily="34" charset="0"/>
              <a:buChar char="•"/>
            </a:pPr>
            <a:r>
              <a:rPr lang="en-US" dirty="0"/>
              <a:t>or when the </a:t>
            </a:r>
            <a:r>
              <a:rPr lang="en-US" b="1" dirty="0"/>
              <a:t>email was rejected</a:t>
            </a:r>
            <a:r>
              <a:rPr lang="en-US" dirty="0"/>
              <a:t> by the server for some reason.</a:t>
            </a:r>
          </a:p>
          <a:p>
            <a:pPr marL="0" indent="0">
              <a:lnSpc>
                <a:spcPct val="103000"/>
              </a:lnSpc>
              <a:spcBef>
                <a:spcPts val="1200"/>
              </a:spcBef>
              <a:buFont typeface="Arial" panose="020B0604020202020204" pitchFamily="34" charset="0"/>
              <a:buNone/>
            </a:pPr>
            <a:endParaRPr lang="en-US" dirty="0"/>
          </a:p>
          <a:p>
            <a:pPr>
              <a:lnSpc>
                <a:spcPct val="103000"/>
              </a:lnSpc>
              <a:spcBef>
                <a:spcPts val="1200"/>
              </a:spcBef>
            </a:pPr>
            <a:r>
              <a:rPr lang="en-US" b="1" dirty="0"/>
              <a:t>Event handler </a:t>
            </a:r>
            <a:r>
              <a:rPr lang="en-US" dirty="0"/>
              <a:t>(or event consumer) is a </a:t>
            </a:r>
            <a:r>
              <a:rPr lang="en-US" b="1" dirty="0"/>
              <a:t>piece of code</a:t>
            </a:r>
            <a:r>
              <a:rPr lang="en-US" b="0" dirty="0"/>
              <a:t> (or callback function)</a:t>
            </a:r>
            <a:r>
              <a:rPr lang="en-US" dirty="0"/>
              <a:t>, written by developers, to </a:t>
            </a:r>
            <a:r>
              <a:rPr lang="en-US" b="1" dirty="0"/>
              <a:t>handle</a:t>
            </a:r>
            <a:r>
              <a:rPr lang="en-US" dirty="0"/>
              <a:t> (or process) </a:t>
            </a:r>
            <a:r>
              <a:rPr lang="en-US" b="1" dirty="0"/>
              <a:t>an event</a:t>
            </a:r>
            <a:r>
              <a:rPr lang="en-US" dirty="0"/>
              <a:t>.</a:t>
            </a:r>
          </a:p>
          <a:p>
            <a:pPr marL="171450" indent="-171450">
              <a:lnSpc>
                <a:spcPct val="103000"/>
              </a:lnSpc>
              <a:spcBef>
                <a:spcPts val="1200"/>
              </a:spcBef>
              <a:buFont typeface="Arial" panose="020B0604020202020204" pitchFamily="34" charset="0"/>
              <a:buChar char="•"/>
            </a:pPr>
            <a:r>
              <a:rPr lang="en-US" dirty="0"/>
              <a:t>A simple </a:t>
            </a:r>
            <a:r>
              <a:rPr lang="en-US" b="1" dirty="0"/>
              <a:t>example</a:t>
            </a:r>
            <a:r>
              <a:rPr lang="en-US" dirty="0"/>
              <a:t> is to </a:t>
            </a:r>
            <a:r>
              <a:rPr lang="en-US" b="1" dirty="0"/>
              <a:t>show a message, when a button is clicked</a:t>
            </a:r>
            <a:r>
              <a:rPr lang="en-US" dirty="0"/>
              <a:t>.</a:t>
            </a:r>
          </a:p>
          <a:p>
            <a:pPr marL="171450" indent="-171450">
              <a:lnSpc>
                <a:spcPct val="103000"/>
              </a:lnSpc>
              <a:spcBef>
                <a:spcPts val="1200"/>
              </a:spcBef>
              <a:buFont typeface="Arial" panose="020B0604020202020204" pitchFamily="34" charset="0"/>
              <a:buChar char="•"/>
            </a:pPr>
            <a:r>
              <a:rPr lang="en-US" dirty="0"/>
              <a:t>In this example the </a:t>
            </a:r>
            <a:r>
              <a:rPr lang="en-US" b="1" dirty="0"/>
              <a:t>button</a:t>
            </a:r>
            <a:r>
              <a:rPr lang="en-US" dirty="0"/>
              <a:t> is an </a:t>
            </a:r>
            <a:r>
              <a:rPr lang="en-US" b="1" dirty="0"/>
              <a:t>event emitter</a:t>
            </a:r>
            <a:r>
              <a:rPr lang="en-US" dirty="0"/>
              <a:t>.</a:t>
            </a:r>
          </a:p>
          <a:p>
            <a:pPr marL="628650" lvl="1" indent="-171450">
              <a:lnSpc>
                <a:spcPct val="103000"/>
              </a:lnSpc>
              <a:spcBef>
                <a:spcPts val="1200"/>
              </a:spcBef>
              <a:buFont typeface="Arial" panose="020B0604020202020204" pitchFamily="34" charset="0"/>
              <a:buChar char="•"/>
            </a:pPr>
            <a:r>
              <a:rPr lang="en-US" dirty="0"/>
              <a:t>It has "</a:t>
            </a:r>
            <a:r>
              <a:rPr lang="en-US" b="1" i="1" dirty="0"/>
              <a:t>on click</a:t>
            </a:r>
            <a:r>
              <a:rPr lang="en-US" dirty="0"/>
              <a:t>" event, which can be handled by developers.</a:t>
            </a:r>
            <a:endParaRPr lang="bg-BG" dirty="0"/>
          </a:p>
          <a:p>
            <a:pPr marL="171450" indent="-171450">
              <a:lnSpc>
                <a:spcPct val="103000"/>
              </a:lnSpc>
              <a:spcBef>
                <a:spcPts val="1200"/>
              </a:spcBef>
              <a:buFont typeface="Arial" panose="020B0604020202020204" pitchFamily="34" charset="0"/>
              <a:buChar char="•"/>
            </a:pPr>
            <a:r>
              <a:rPr lang="en-US" dirty="0"/>
              <a:t>To handle the event, developers write an </a:t>
            </a:r>
            <a:r>
              <a:rPr lang="en-US" b="1" dirty="0"/>
              <a:t>event handling function </a:t>
            </a:r>
            <a:r>
              <a:rPr lang="en-US" dirty="0"/>
              <a:t>and assign it for the "</a:t>
            </a:r>
            <a:r>
              <a:rPr lang="en-US" b="1" i="1" dirty="0"/>
              <a:t>on click</a:t>
            </a:r>
            <a:r>
              <a:rPr lang="en-US" dirty="0"/>
              <a:t>" event.</a:t>
            </a:r>
          </a:p>
          <a:p>
            <a:pPr marL="628650" lvl="1" indent="-171450">
              <a:lnSpc>
                <a:spcPct val="103000"/>
              </a:lnSpc>
              <a:spcBef>
                <a:spcPts val="1200"/>
              </a:spcBef>
              <a:buFont typeface="Arial" panose="020B0604020202020204" pitchFamily="34" charset="0"/>
              <a:buChar char="•"/>
            </a:pPr>
            <a:r>
              <a:rPr lang="en-US" dirty="0"/>
              <a:t>When the button is clicked the framework </a:t>
            </a:r>
            <a:r>
              <a:rPr lang="en-US" b="1" dirty="0"/>
              <a:t>emits the "</a:t>
            </a:r>
            <a:r>
              <a:rPr lang="en-US" b="1" i="1" dirty="0"/>
              <a:t>on click</a:t>
            </a:r>
            <a:r>
              <a:rPr lang="en-US" b="1" dirty="0"/>
              <a:t>" event</a:t>
            </a:r>
            <a:r>
              <a:rPr lang="en-US" b="0" dirty="0"/>
              <a:t>.</a:t>
            </a:r>
          </a:p>
          <a:p>
            <a:pPr marL="628650" lvl="1" indent="-171450">
              <a:lnSpc>
                <a:spcPct val="103000"/>
              </a:lnSpc>
              <a:spcBef>
                <a:spcPts val="1200"/>
              </a:spcBef>
              <a:buFont typeface="Arial" panose="020B0604020202020204" pitchFamily="34" charset="0"/>
              <a:buChar char="•"/>
            </a:pPr>
            <a:r>
              <a:rPr lang="en-US" dirty="0"/>
              <a:t>The event handling function </a:t>
            </a:r>
            <a:r>
              <a:rPr lang="en-US" b="1" dirty="0"/>
              <a:t>handles the "</a:t>
            </a:r>
            <a:r>
              <a:rPr lang="en-US" b="1" i="1" dirty="0"/>
              <a:t>on click</a:t>
            </a:r>
            <a:r>
              <a:rPr lang="en-US" b="1" dirty="0"/>
              <a:t>" event</a:t>
            </a:r>
            <a:r>
              <a:rPr lang="en-US" dirty="0"/>
              <a:t> and shows a message.</a:t>
            </a:r>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8660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0" dirty="0"/>
              <a:t>The </a:t>
            </a:r>
            <a:r>
              <a:rPr lang="en-US" b="1" dirty="0"/>
              <a:t>inversion of control </a:t>
            </a:r>
            <a:r>
              <a:rPr lang="en-US" dirty="0"/>
              <a:t>(</a:t>
            </a:r>
            <a:r>
              <a:rPr lang="en-US" b="1" noProof="1"/>
              <a:t>IoC</a:t>
            </a:r>
            <a:r>
              <a:rPr lang="en-US" dirty="0"/>
              <a:t>) principle</a:t>
            </a:r>
            <a:r>
              <a:rPr lang="bg-BG" dirty="0"/>
              <a:t> </a:t>
            </a:r>
            <a:r>
              <a:rPr lang="en-US" dirty="0"/>
              <a:t>is a </a:t>
            </a:r>
            <a:r>
              <a:rPr lang="en-US" b="1" dirty="0"/>
              <a:t>program control-flow paradigm</a:t>
            </a:r>
            <a:r>
              <a:rPr lang="en-US" dirty="0"/>
              <a:t>, where</a:t>
            </a:r>
          </a:p>
          <a:p>
            <a:pPr marL="171450" indent="-171450">
              <a:lnSpc>
                <a:spcPct val="103000"/>
              </a:lnSpc>
              <a:buFont typeface="Arial" panose="020B0604020202020204" pitchFamily="34" charset="0"/>
              <a:buChar char="•"/>
            </a:pPr>
            <a:r>
              <a:rPr lang="en-US" b="1" dirty="0"/>
              <a:t>a function or component or framework does the processing</a:t>
            </a:r>
            <a:r>
              <a:rPr lang="en-US" dirty="0"/>
              <a:t> and </a:t>
            </a:r>
            <a:r>
              <a:rPr lang="en-US" b="1" dirty="0"/>
              <a:t>calls pieces of your code </a:t>
            </a:r>
            <a:r>
              <a:rPr lang="en-US" dirty="0"/>
              <a:t>for certain tasks.</a:t>
            </a:r>
          </a:p>
          <a:p>
            <a:pPr marL="0" indent="0">
              <a:lnSpc>
                <a:spcPct val="103000"/>
              </a:lnSpc>
              <a:buFont typeface="Arial" panose="020B0604020202020204" pitchFamily="34" charset="0"/>
              <a:buNone/>
            </a:pPr>
            <a:r>
              <a:rPr lang="en-US" dirty="0"/>
              <a:t>The control is </a:t>
            </a:r>
            <a:r>
              <a:rPr lang="en-US" b="1" dirty="0"/>
              <a:t>inverted</a:t>
            </a:r>
            <a:r>
              <a:rPr lang="en-US" dirty="0"/>
              <a:t>:</a:t>
            </a:r>
          </a:p>
          <a:p>
            <a:pPr marL="171450" indent="-171450">
              <a:lnSpc>
                <a:spcPct val="103000"/>
              </a:lnSpc>
              <a:buFont typeface="Arial" panose="020B0604020202020204" pitchFamily="34" charset="0"/>
              <a:buChar char="•"/>
            </a:pPr>
            <a:r>
              <a:rPr lang="en-US" dirty="0"/>
              <a:t>Instead of </a:t>
            </a:r>
            <a:r>
              <a:rPr lang="en-US" b="1" dirty="0"/>
              <a:t>your program to keep the control </a:t>
            </a:r>
            <a:r>
              <a:rPr lang="en-US" dirty="0"/>
              <a:t>and invoke external functions and libraries,</a:t>
            </a:r>
          </a:p>
          <a:p>
            <a:pPr marL="171450" indent="-171450">
              <a:lnSpc>
                <a:spcPct val="103000"/>
              </a:lnSpc>
              <a:buFont typeface="Arial" panose="020B0604020202020204" pitchFamily="34" charset="0"/>
              <a:buChar char="•"/>
            </a:pPr>
            <a:r>
              <a:rPr lang="en-US" b="1" dirty="0"/>
              <a:t>the framework takes the control </a:t>
            </a:r>
            <a:r>
              <a:rPr lang="en-US" dirty="0"/>
              <a:t>and invokes pieces of your program's code (functions from your code).</a:t>
            </a:r>
          </a:p>
          <a:p>
            <a:pPr marL="0" indent="0">
              <a:lnSpc>
                <a:spcPct val="103000"/>
              </a:lnSpc>
              <a:buFont typeface="Arial" panose="020B0604020202020204" pitchFamily="34" charset="0"/>
              <a:buNone/>
            </a:pPr>
            <a:r>
              <a:rPr lang="en-US" dirty="0"/>
              <a:t>This concept is called "</a:t>
            </a:r>
            <a:r>
              <a:rPr lang="en-US" b="1" dirty="0"/>
              <a:t>inversion of control</a:t>
            </a:r>
            <a:r>
              <a:rPr lang="en-US" dirty="0"/>
              <a:t>" and is very often used with </a:t>
            </a:r>
            <a:r>
              <a:rPr lang="en-US" b="1" dirty="0"/>
              <a:t>software frameworks</a:t>
            </a:r>
            <a:r>
              <a:rPr lang="en-US" dirty="0"/>
              <a:t>.</a:t>
            </a:r>
          </a:p>
          <a:p>
            <a:pPr marL="171450" indent="-171450">
              <a:lnSpc>
                <a:spcPct val="103000"/>
              </a:lnSpc>
              <a:buFont typeface="Arial" panose="020B0604020202020204" pitchFamily="34" charset="0"/>
              <a:buChar char="•"/>
            </a:pPr>
            <a:r>
              <a:rPr lang="en-US" dirty="0"/>
              <a:t>For </a:t>
            </a:r>
            <a:r>
              <a:rPr lang="en-US" b="1" dirty="0"/>
              <a:t>example</a:t>
            </a:r>
            <a:r>
              <a:rPr lang="en-US" dirty="0"/>
              <a:t>, most user interface </a:t>
            </a:r>
            <a:r>
              <a:rPr lang="en-US" b="1" dirty="0"/>
              <a:t>(UI) frameworks </a:t>
            </a:r>
            <a:r>
              <a:rPr lang="en-US" dirty="0"/>
              <a:t>work under </a:t>
            </a:r>
            <a:r>
              <a:rPr lang="en-US" b="1" dirty="0"/>
              <a:t>the "inversion of control" principle</a:t>
            </a:r>
            <a:r>
              <a:rPr lang="en-US" dirty="0"/>
              <a:t>:</a:t>
            </a:r>
          </a:p>
          <a:p>
            <a:pPr marL="628650" lvl="1" indent="-171450">
              <a:lnSpc>
                <a:spcPct val="103000"/>
              </a:lnSpc>
              <a:buFont typeface="Arial" panose="020B0604020202020204" pitchFamily="34" charset="0"/>
              <a:buChar char="•"/>
            </a:pPr>
            <a:r>
              <a:rPr lang="en-US" dirty="0"/>
              <a:t>The UI frameworks typically keeps the control and the execution of your entire application,</a:t>
            </a:r>
          </a:p>
          <a:p>
            <a:pPr marL="628650" lvl="1" indent="-171450">
              <a:lnSpc>
                <a:spcPct val="103000"/>
              </a:lnSpc>
              <a:buFont typeface="Arial" panose="020B0604020202020204" pitchFamily="34" charset="0"/>
              <a:buChar char="•"/>
            </a:pPr>
            <a:r>
              <a:rPr lang="en-US" dirty="0"/>
              <a:t>and invoke your code to handle events, to which your code is subscribed.</a:t>
            </a:r>
          </a:p>
          <a:p>
            <a:pPr marL="0" indent="0">
              <a:lnSpc>
                <a:spcPct val="103000"/>
              </a:lnSpc>
              <a:buFont typeface="Arial" panose="020B0604020202020204" pitchFamily="34" charset="0"/>
              <a:buNone/>
            </a:pPr>
            <a:r>
              <a:rPr lang="en-US" dirty="0"/>
              <a:t>Look at the pictures at the screen to get a better understanding of the</a:t>
            </a:r>
          </a:p>
          <a:p>
            <a:pPr marL="171450" indent="-171450">
              <a:lnSpc>
                <a:spcPct val="103000"/>
              </a:lnSpc>
              <a:buFont typeface="Arial" panose="020B0604020202020204" pitchFamily="34" charset="0"/>
              <a:buChar char="•"/>
            </a:pPr>
            <a:r>
              <a:rPr lang="en-US" dirty="0"/>
              <a:t>difference between the "</a:t>
            </a:r>
            <a:r>
              <a:rPr lang="en-US" b="1" i="1" dirty="0"/>
              <a:t>traditional program flow</a:t>
            </a:r>
            <a:r>
              <a:rPr lang="en-US" dirty="0"/>
              <a:t>" and the </a:t>
            </a:r>
            <a:r>
              <a:rPr lang="en-US" b="1" dirty="0"/>
              <a:t>"</a:t>
            </a:r>
            <a:r>
              <a:rPr lang="en-US" b="1" i="1" dirty="0"/>
              <a:t>inversion of control</a:t>
            </a:r>
            <a:r>
              <a:rPr lang="en-US" b="1" dirty="0"/>
              <a:t>" program flow</a:t>
            </a:r>
            <a:r>
              <a:rPr lang="en-US" dirty="0"/>
              <a:t>.</a:t>
            </a:r>
          </a:p>
          <a:p>
            <a:pPr>
              <a:lnSpc>
                <a:spcPct val="103000"/>
              </a:lnSpc>
            </a:pPr>
            <a:endParaRPr lang="en-US" dirty="0"/>
          </a:p>
          <a:p>
            <a:pPr>
              <a:lnSpc>
                <a:spcPct val="103000"/>
              </a:lnSpc>
            </a:pPr>
            <a:r>
              <a:rPr lang="en-US" dirty="0"/>
              <a:t>Let's look at two </a:t>
            </a:r>
            <a:r>
              <a:rPr lang="en-US" b="1" dirty="0"/>
              <a:t>examples</a:t>
            </a:r>
            <a:r>
              <a:rPr lang="en-US" dirty="0"/>
              <a:t> of </a:t>
            </a:r>
            <a:r>
              <a:rPr lang="en-US" noProof="1"/>
              <a:t>"inversion of control"</a:t>
            </a:r>
            <a:r>
              <a:rPr lang="en-US" dirty="0"/>
              <a:t> behavior, to understand it better:</a:t>
            </a:r>
          </a:p>
          <a:p>
            <a:pPr>
              <a:lnSpc>
                <a:spcPct val="103000"/>
              </a:lnSpc>
            </a:pPr>
            <a:endParaRPr lang="en-US" dirty="0"/>
          </a:p>
          <a:p>
            <a:pPr>
              <a:lnSpc>
                <a:spcPct val="103000"/>
              </a:lnSpc>
            </a:pPr>
            <a:r>
              <a:rPr lang="en-US" dirty="0"/>
              <a:t>The first </a:t>
            </a:r>
            <a:r>
              <a:rPr lang="en-US" b="1" dirty="0"/>
              <a:t>example</a:t>
            </a:r>
            <a:r>
              <a:rPr lang="en-US" dirty="0"/>
              <a:t> is a </a:t>
            </a:r>
            <a:r>
              <a:rPr lang="en-US" b="1" dirty="0"/>
              <a:t>parser</a:t>
            </a:r>
            <a:r>
              <a:rPr lang="bg-BG" dirty="0"/>
              <a:t>, </a:t>
            </a:r>
            <a:r>
              <a:rPr lang="en-US" dirty="0"/>
              <a:t>which processes a document and calls </a:t>
            </a:r>
            <a:r>
              <a:rPr lang="en-US" b="1" dirty="0"/>
              <a:t>events</a:t>
            </a:r>
            <a:r>
              <a:rPr lang="en-US" dirty="0"/>
              <a:t> when it finds certain tokens.</a:t>
            </a:r>
          </a:p>
          <a:p>
            <a:pPr marL="171450" indent="-171450">
              <a:lnSpc>
                <a:spcPct val="103000"/>
              </a:lnSpc>
              <a:buFont typeface="Arial" panose="020B0604020202020204" pitchFamily="34" charset="0"/>
              <a:buChar char="•"/>
            </a:pPr>
            <a:r>
              <a:rPr lang="en-US" dirty="0"/>
              <a:t>For example, an </a:t>
            </a:r>
            <a:r>
              <a:rPr lang="en-US" b="1" dirty="0"/>
              <a:t>XML parser </a:t>
            </a:r>
            <a:r>
              <a:rPr lang="en-US" dirty="0"/>
              <a:t>takes as input an XML document,</a:t>
            </a:r>
          </a:p>
          <a:p>
            <a:pPr marL="628650" lvl="1" indent="-171450">
              <a:lnSpc>
                <a:spcPct val="103000"/>
              </a:lnSpc>
              <a:buFont typeface="Arial" panose="020B0604020202020204" pitchFamily="34" charset="0"/>
              <a:buChar char="•"/>
            </a:pPr>
            <a:r>
              <a:rPr lang="en-US" dirty="0"/>
              <a:t>and it calls an </a:t>
            </a:r>
            <a:r>
              <a:rPr lang="en-US" b="1" dirty="0"/>
              <a:t>event handler </a:t>
            </a:r>
            <a:r>
              <a:rPr lang="en-US" dirty="0"/>
              <a:t>from your code, when a new tag is found in the XML document.</a:t>
            </a:r>
          </a:p>
          <a:p>
            <a:pPr marL="171450" lvl="0" indent="-171450">
              <a:lnSpc>
                <a:spcPct val="103000"/>
              </a:lnSpc>
              <a:buFont typeface="Arial" panose="020B0604020202020204" pitchFamily="34" charset="0"/>
              <a:buChar char="•"/>
            </a:pPr>
            <a:r>
              <a:rPr lang="en-US" dirty="0"/>
              <a:t>This is how </a:t>
            </a:r>
            <a:r>
              <a:rPr lang="en-US" b="1" dirty="0"/>
              <a:t>event-driven XML parsers</a:t>
            </a:r>
            <a:r>
              <a:rPr lang="en-US" b="0" dirty="0"/>
              <a:t> work</a:t>
            </a:r>
            <a:r>
              <a:rPr lang="en-US" dirty="0"/>
              <a:t>, such as SAX.</a:t>
            </a:r>
          </a:p>
          <a:p>
            <a:pPr marL="628650" lvl="1" indent="-171450">
              <a:lnSpc>
                <a:spcPct val="103000"/>
              </a:lnSpc>
              <a:buFont typeface="Arial" panose="020B0604020202020204" pitchFamily="34" charset="0"/>
              <a:buChar char="•"/>
            </a:pPr>
            <a:r>
              <a:rPr lang="en-US" b="1" dirty="0"/>
              <a:t>SAX </a:t>
            </a:r>
            <a:r>
              <a:rPr lang="en-US" dirty="0"/>
              <a:t>stands for "</a:t>
            </a:r>
            <a:r>
              <a:rPr lang="en-US" sz="1200" b="0" i="0" kern="1200" dirty="0">
                <a:solidFill>
                  <a:schemeClr val="tx1"/>
                </a:solidFill>
                <a:effectLst/>
                <a:latin typeface="+mn-lt"/>
                <a:ea typeface="+mn-ea"/>
                <a:cs typeface="+mn-cs"/>
              </a:rPr>
              <a:t>Simple API for XML" and is widely used industry standard for XML processing</a:t>
            </a:r>
            <a:r>
              <a:rPr lang="en-US" dirty="0"/>
              <a:t>.</a:t>
            </a:r>
          </a:p>
          <a:p>
            <a:pPr>
              <a:lnSpc>
                <a:spcPct val="103000"/>
              </a:lnSpc>
            </a:pPr>
            <a:endParaRPr lang="en-US" dirty="0"/>
          </a:p>
          <a:p>
            <a:pPr>
              <a:lnSpc>
                <a:spcPct val="103000"/>
              </a:lnSpc>
            </a:pPr>
            <a:r>
              <a:rPr lang="en-US" dirty="0"/>
              <a:t>Another example is a </a:t>
            </a:r>
            <a:r>
              <a:rPr lang="en-US" b="1" dirty="0"/>
              <a:t>GUI app</a:t>
            </a:r>
            <a:r>
              <a:rPr lang="en-US" dirty="0"/>
              <a:t>: a visual app with a </a:t>
            </a:r>
            <a:r>
              <a:rPr lang="en-US" b="1" dirty="0"/>
              <a:t>graphical user interface</a:t>
            </a:r>
            <a:r>
              <a:rPr lang="en-US" b="0" dirty="0"/>
              <a:t> (GUI</a:t>
            </a:r>
            <a:r>
              <a:rPr lang="en-US" dirty="0"/>
              <a:t>)</a:t>
            </a:r>
          </a:p>
          <a:p>
            <a:pPr marL="171450" indent="-171450">
              <a:lnSpc>
                <a:spcPct val="103000"/>
              </a:lnSpc>
              <a:buFont typeface="Arial" panose="020B0604020202020204" pitchFamily="34" charset="0"/>
              <a:buChar char="•"/>
            </a:pPr>
            <a:r>
              <a:rPr lang="en-US" dirty="0"/>
              <a:t>The UI framework drives the app and </a:t>
            </a:r>
            <a:r>
              <a:rPr lang="en-US" b="1" dirty="0"/>
              <a:t>keeps the control over its execution</a:t>
            </a:r>
            <a:r>
              <a:rPr lang="en-US" dirty="0"/>
              <a:t>.</a:t>
            </a:r>
          </a:p>
          <a:p>
            <a:pPr marL="171450" indent="-171450">
              <a:lnSpc>
                <a:spcPct val="103000"/>
              </a:lnSpc>
              <a:buFont typeface="Arial" panose="020B0604020202020204" pitchFamily="34" charset="0"/>
              <a:buChar char="•"/>
            </a:pPr>
            <a:r>
              <a:rPr lang="en-US" b="1" dirty="0"/>
              <a:t>The framework manages the UI</a:t>
            </a:r>
            <a:r>
              <a:rPr lang="en-US" dirty="0"/>
              <a:t>, draws the UI controls, listens for user interactions and emits </a:t>
            </a:r>
            <a:r>
              <a:rPr lang="en-US" b="1" dirty="0"/>
              <a:t>events</a:t>
            </a:r>
            <a:r>
              <a:rPr lang="en-US" dirty="0"/>
              <a:t> after each interaction.</a:t>
            </a:r>
          </a:p>
          <a:p>
            <a:pPr marL="171450" indent="-171450">
              <a:lnSpc>
                <a:spcPct val="103000"/>
              </a:lnSpc>
              <a:buFont typeface="Arial" panose="020B0604020202020204" pitchFamily="34" charset="0"/>
              <a:buChar char="•"/>
            </a:pPr>
            <a:r>
              <a:rPr lang="en-US" dirty="0"/>
              <a:t>When the text is changed in a text box, or a button is clicked or the focus is moved from one text field to another, the UI framework emits an event.</a:t>
            </a:r>
          </a:p>
          <a:p>
            <a:pPr marL="628650" lvl="1" indent="-171450">
              <a:lnSpc>
                <a:spcPct val="103000"/>
              </a:lnSpc>
              <a:buFont typeface="Arial" panose="020B0604020202020204" pitchFamily="34" charset="0"/>
              <a:buChar char="•"/>
            </a:pPr>
            <a:r>
              <a:rPr lang="en-US" dirty="0"/>
              <a:t>Developers </a:t>
            </a:r>
            <a:r>
              <a:rPr lang="en-US" b="1" dirty="0"/>
              <a:t>handle these events </a:t>
            </a:r>
            <a:r>
              <a:rPr lang="en-US" dirty="0"/>
              <a:t>by providing event-handler functions and respond to user interactions.</a:t>
            </a:r>
          </a:p>
          <a:p>
            <a:pPr marL="0" lvl="0" indent="0">
              <a:lnSpc>
                <a:spcPct val="103000"/>
              </a:lnSpc>
              <a:buFont typeface="Arial" panose="020B0604020202020204" pitchFamily="34" charset="0"/>
              <a:buNone/>
            </a:pPr>
            <a:r>
              <a:rPr lang="en-US" dirty="0"/>
              <a:t>Most user interface frameworks and libraries are </a:t>
            </a:r>
            <a:r>
              <a:rPr lang="en-US" b="1" dirty="0"/>
              <a:t>event-driven</a:t>
            </a:r>
            <a:r>
              <a:rPr lang="en-US" dirty="0"/>
              <a:t> and use the "</a:t>
            </a:r>
            <a:r>
              <a:rPr lang="en-US" b="1" dirty="0"/>
              <a:t>inversion of control</a:t>
            </a:r>
            <a:r>
              <a:rPr lang="en-US" dirty="0"/>
              <a:t>" principle.</a:t>
            </a:r>
          </a:p>
          <a:p>
            <a:pPr marL="171450" lvl="0" indent="-171450">
              <a:lnSpc>
                <a:spcPct val="103000"/>
              </a:lnSpc>
              <a:buFont typeface="Arial" panose="020B0604020202020204" pitchFamily="34" charset="0"/>
              <a:buChar char="•"/>
            </a:pPr>
            <a:r>
              <a:rPr lang="en-US" dirty="0"/>
              <a:t>That's why "</a:t>
            </a:r>
            <a:r>
              <a:rPr lang="en-US" b="1" i="1" dirty="0"/>
              <a:t>event-driven programming</a:t>
            </a:r>
            <a:r>
              <a:rPr lang="en-US" dirty="0"/>
              <a:t>" and "</a:t>
            </a:r>
            <a:r>
              <a:rPr lang="en-US" b="1" i="1" dirty="0"/>
              <a:t>inversion of control</a:t>
            </a:r>
            <a:r>
              <a:rPr lang="en-US" dirty="0"/>
              <a:t>" are so important.</a:t>
            </a:r>
          </a:p>
          <a:p>
            <a:pPr marL="171450" lvl="0" indent="-171450">
              <a:lnSpc>
                <a:spcPct val="103000"/>
              </a:lnSpc>
              <a:buFont typeface="Arial" panose="020B0604020202020204" pitchFamily="34" charset="0"/>
              <a:buChar char="•"/>
            </a:pPr>
            <a:r>
              <a:rPr lang="en-US" dirty="0"/>
              <a:t>If you deal with </a:t>
            </a:r>
            <a:r>
              <a:rPr lang="en-US" b="1" dirty="0"/>
              <a:t>front-end </a:t>
            </a:r>
            <a:r>
              <a:rPr lang="en-US" b="0" dirty="0"/>
              <a:t>and </a:t>
            </a:r>
            <a:r>
              <a:rPr lang="en-US" b="1" dirty="0"/>
              <a:t>user interfaces</a:t>
            </a:r>
            <a:r>
              <a:rPr lang="en-US" dirty="0"/>
              <a:t>, you will use inversion of control frameworks and event-driven programming.</a:t>
            </a:r>
          </a:p>
          <a:p>
            <a:pPr marL="171450" lvl="0" indent="-171450">
              <a:lnSpc>
                <a:spcPct val="103000"/>
              </a:lnSpc>
              <a:buFont typeface="Arial" panose="020B0604020202020204" pitchFamily="34" charset="0"/>
              <a:buChar char="•"/>
            </a:pPr>
            <a:r>
              <a:rPr lang="en-US" dirty="0"/>
              <a:t>We shall learn </a:t>
            </a:r>
            <a:r>
              <a:rPr lang="en-US" b="1" dirty="0"/>
              <a:t>how to create front-end applications </a:t>
            </a:r>
            <a:r>
              <a:rPr lang="en-US" dirty="0"/>
              <a:t>in the professional modules and courses at </a:t>
            </a:r>
            <a:r>
              <a:rPr lang="en-US" b="1" dirty="0"/>
              <a:t>SoftUni</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3836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pPr marL="360000" lvl="0" indent="-180000">
              <a:lnSpc>
                <a:spcPct val="110000"/>
              </a:lnSpc>
              <a:buFont typeface="Arial" panose="020B0604020202020204" pitchFamily="34" charset="0"/>
              <a:buChar char="•"/>
            </a:pPr>
            <a:r>
              <a:rPr lang="en-US" sz="3600" b="1" dirty="0"/>
              <a:t>Back-end development concepts </a:t>
            </a:r>
            <a:r>
              <a:rPr lang="en-US" sz="3600" dirty="0"/>
              <a:t>and technologies, including the following:</a:t>
            </a:r>
          </a:p>
          <a:p>
            <a:pPr marL="180000" lvl="0"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b="1" dirty="0"/>
              <a:t>Databases</a:t>
            </a:r>
            <a:r>
              <a:rPr lang="en-US" sz="3600" dirty="0"/>
              <a:t>, relational and non-relational, database management systems (</a:t>
            </a:r>
            <a:r>
              <a:rPr lang="en-US" sz="3600" b="1" dirty="0"/>
              <a:t>DBMS</a:t>
            </a:r>
            <a:r>
              <a:rPr lang="en-US" sz="3600" dirty="0"/>
              <a:t>), and the SQL language</a:t>
            </a:r>
          </a:p>
          <a:p>
            <a:pPr marL="637200" lvl="1" indent="0">
              <a:lnSpc>
                <a:spcPct val="110000"/>
              </a:lnSpc>
              <a:buFont typeface="Arial" panose="020B0604020202020204" pitchFamily="34" charset="0"/>
              <a:buNone/>
            </a:pPr>
            <a:endParaRPr lang="en-US" sz="3600" dirty="0"/>
          </a:p>
          <a:p>
            <a:pPr marL="817200" lvl="1" indent="-180000">
              <a:lnSpc>
                <a:spcPct val="110000"/>
              </a:lnSpc>
              <a:buFont typeface="Arial" panose="020B0604020202020204" pitchFamily="34" charset="0"/>
              <a:buChar char="•"/>
            </a:pPr>
            <a:r>
              <a:rPr lang="en-US" sz="3600" dirty="0"/>
              <a:t>Object-relational mapping frameworks (</a:t>
            </a:r>
            <a:r>
              <a:rPr lang="en-US" sz="3600" b="1" dirty="0"/>
              <a:t>ORMs</a:t>
            </a:r>
            <a:r>
              <a:rPr lang="en-US" sz="3600" dirty="0"/>
              <a:t>) for simplified database access</a:t>
            </a:r>
          </a:p>
          <a:p>
            <a:pPr marL="817200" lvl="1" indent="-180000">
              <a:lnSpc>
                <a:spcPct val="110000"/>
              </a:lnSpc>
              <a:buFont typeface="Arial" panose="020B0604020202020204" pitchFamily="34" charset="0"/>
              <a:buChar char="•"/>
            </a:pPr>
            <a:endParaRPr lang="en-US" sz="3600" dirty="0"/>
          </a:p>
          <a:p>
            <a:pPr marL="817200" lvl="1" indent="-180000">
              <a:lnSpc>
                <a:spcPct val="110000"/>
              </a:lnSpc>
              <a:buFont typeface="Arial" panose="020B0604020202020204" pitchFamily="34" charset="0"/>
              <a:buChar char="•"/>
            </a:pPr>
            <a:r>
              <a:rPr lang="en-US" sz="3600" dirty="0"/>
              <a:t>The Model-View-Controller (</a:t>
            </a:r>
            <a:r>
              <a:rPr lang="en-US" sz="3600" b="1" dirty="0"/>
              <a:t>MVC</a:t>
            </a:r>
            <a:r>
              <a:rPr lang="en-US" sz="3600" dirty="0"/>
              <a:t>) pattern for structuring back-end Web apps</a:t>
            </a:r>
          </a:p>
          <a:p>
            <a:pPr marL="817200" lvl="1" indent="-180000">
              <a:lnSpc>
                <a:spcPct val="110000"/>
              </a:lnSpc>
              <a:buFont typeface="Arial" panose="020B0604020202020204" pitchFamily="34" charset="0"/>
              <a:buChar char="•"/>
            </a:pPr>
            <a:endParaRPr lang="en-US" sz="3600" dirty="0"/>
          </a:p>
          <a:p>
            <a:pPr marL="817200" lvl="1" indent="-180000">
              <a:lnSpc>
                <a:spcPct val="110000"/>
              </a:lnSpc>
              <a:buFont typeface="Arial" panose="020B0604020202020204" pitchFamily="34" charset="0"/>
              <a:buChar char="•"/>
            </a:pPr>
            <a:r>
              <a:rPr lang="en-US" sz="3600" b="1" dirty="0"/>
              <a:t>Virtualization</a:t>
            </a:r>
            <a:r>
              <a:rPr lang="en-US" sz="3600" dirty="0"/>
              <a:t> technologies, </a:t>
            </a:r>
            <a:r>
              <a:rPr lang="en-US" sz="3600" b="1" dirty="0"/>
              <a:t>cloud</a:t>
            </a:r>
            <a:r>
              <a:rPr lang="en-US" sz="3600" dirty="0"/>
              <a:t> infrastructure, technologies, platforms and services, </a:t>
            </a:r>
            <a:r>
              <a:rPr lang="en-US" sz="3600" b="1" dirty="0"/>
              <a:t>containers</a:t>
            </a:r>
            <a:r>
              <a:rPr lang="en-US" sz="3600" dirty="0"/>
              <a:t> and Docker</a:t>
            </a:r>
          </a:p>
          <a:p>
            <a:pPr marL="817200" lvl="1" indent="-180000">
              <a:lnSpc>
                <a:spcPct val="110000"/>
              </a:lnSpc>
              <a:buFont typeface="Arial" panose="020B0604020202020204" pitchFamily="34" charset="0"/>
              <a:buChar char="•"/>
            </a:pPr>
            <a:endParaRPr lang="en-US" sz="3600" dirty="0"/>
          </a:p>
          <a:p>
            <a:pPr marL="817200" lvl="1" indent="-180000">
              <a:lnSpc>
                <a:spcPct val="110000"/>
              </a:lnSpc>
              <a:buFont typeface="Arial" panose="020B0604020202020204" pitchFamily="34" charset="0"/>
              <a:buChar char="•"/>
            </a:pPr>
            <a:r>
              <a:rPr lang="en-US" sz="3600" b="1" dirty="0"/>
              <a:t>Operating systems</a:t>
            </a:r>
            <a:r>
              <a:rPr lang="en-US" sz="3600" dirty="0"/>
              <a:t>, processes, task scheduler, file systems, and the </a:t>
            </a:r>
            <a:r>
              <a:rPr lang="en-US" sz="3600" b="1" dirty="0"/>
              <a:t>Linux shell</a:t>
            </a:r>
            <a:r>
              <a:rPr lang="en-US" sz="3600" b="0" dirty="0"/>
              <a:t>, shell commands and scripts</a:t>
            </a:r>
            <a:endParaRPr lang="en-US" sz="3600" b="1" dirty="0"/>
          </a:p>
          <a:p>
            <a:pPr marL="360000" lvl="0" indent="-180000">
              <a:lnSpc>
                <a:spcPct val="110000"/>
              </a:lnSpc>
              <a:buFont typeface="Arial" panose="020B0604020202020204" pitchFamily="34" charset="0"/>
              <a:buChar char="•"/>
            </a:pPr>
            <a:endParaRPr lang="en-US" sz="3600" dirty="0"/>
          </a:p>
          <a:p>
            <a:pPr marL="360000" lvl="0" indent="-180000">
              <a:lnSpc>
                <a:spcPct val="110000"/>
              </a:lnSpc>
              <a:buFont typeface="Arial" panose="020B0604020202020204" pitchFamily="34" charset="0"/>
              <a:buChar char="•"/>
            </a:pPr>
            <a:r>
              <a:rPr lang="en-US" sz="3600" b="1" dirty="0"/>
              <a:t>Embedded systems</a:t>
            </a:r>
            <a:r>
              <a:rPr lang="en-US" sz="3600" dirty="0"/>
              <a:t>, microcontrollers, connected devices and Internet of things (</a:t>
            </a:r>
            <a:r>
              <a:rPr lang="en-US" sz="3600" b="1" dirty="0"/>
              <a:t>IoT</a:t>
            </a:r>
            <a:r>
              <a:rPr lang="en-US" sz="3600" dirty="0"/>
              <a:t>)</a:t>
            </a:r>
          </a:p>
          <a:p>
            <a:pPr marL="180000" lvl="0" indent="0">
              <a:lnSpc>
                <a:spcPct val="110000"/>
              </a:lnSpc>
              <a:buFont typeface="Arial" panose="020B0604020202020204" pitchFamily="34" charset="0"/>
              <a:buNone/>
            </a:pPr>
            <a:endParaRPr lang="en-US" sz="3600" dirty="0"/>
          </a:p>
          <a:p>
            <a:pPr marL="180000" lvl="0" indent="0">
              <a:lnSpc>
                <a:spcPct val="110000"/>
              </a:lnSpc>
              <a:buFont typeface="Arial" panose="020B0604020202020204" pitchFamily="34" charset="0"/>
              <a:buNone/>
            </a:pPr>
            <a:endParaRPr lang="en-US" sz="3600" dirty="0"/>
          </a:p>
          <a:p>
            <a:pPr marL="180000" lvl="0" indent="0">
              <a:lnSpc>
                <a:spcPct val="110000"/>
              </a:lnSpc>
              <a:buFont typeface="Arial" panose="020B0604020202020204" pitchFamily="34" charset="0"/>
              <a:buNone/>
            </a:pPr>
            <a:endParaRPr lang="en-US" sz="3600" dirty="0"/>
          </a:p>
          <a:p>
            <a:pPr marL="180000" lvl="0" indent="0">
              <a:lnSpc>
                <a:spcPct val="110000"/>
              </a:lnSpc>
              <a:buFont typeface="Arial" panose="020B0604020202020204" pitchFamily="34" charset="0"/>
              <a:buNone/>
            </a:pPr>
            <a:endParaRPr lang="en-US" sz="36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8950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classical "calculator" app is a good example of component-based app, which</a:t>
            </a:r>
          </a:p>
          <a:p>
            <a:pPr marL="171450" indent="-171450">
              <a:buFont typeface="Arial" panose="020B0604020202020204" pitchFamily="34" charset="0"/>
              <a:buChar char="•"/>
            </a:pPr>
            <a:r>
              <a:rPr lang="en-US" dirty="0"/>
              <a:t>relies on the "</a:t>
            </a:r>
            <a:r>
              <a:rPr lang="en-US" b="1" i="1" dirty="0"/>
              <a:t>inversion of control</a:t>
            </a:r>
            <a:r>
              <a:rPr lang="en-US" dirty="0"/>
              <a:t>" and "</a:t>
            </a:r>
            <a:r>
              <a:rPr lang="en-US" b="1" i="1" dirty="0"/>
              <a:t>event-driven programming</a:t>
            </a:r>
            <a:r>
              <a:rPr lang="en-US" dirty="0"/>
              <a:t>" concepts.</a:t>
            </a:r>
            <a:endParaRPr lang="bg-BG" dirty="0"/>
          </a:p>
          <a:p>
            <a:pPr marL="0" indent="0">
              <a:buFont typeface="Arial" panose="020B0604020202020204" pitchFamily="34" charset="0"/>
              <a:buNone/>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rgbClr val="FFFFFF"/>
                </a:solidFill>
                <a:effectLst>
                  <a:outerShdw blurRad="38100" dist="38100" dir="2700000" algn="tl">
                    <a:srgbClr val="000000">
                      <a:alpha val="43137"/>
                    </a:srgbClr>
                  </a:outerShdw>
                </a:effectLst>
              </a:rPr>
              <a:t>The </a:t>
            </a:r>
            <a:r>
              <a:rPr lang="en-US" sz="1200" b="1" noProof="1">
                <a:solidFill>
                  <a:schemeClr val="bg1">
                    <a:lumMod val="60000"/>
                    <a:lumOff val="40000"/>
                  </a:schemeClr>
                </a:solidFill>
                <a:effectLst>
                  <a:outerShdw blurRad="38100" dist="38100" dir="2700000" algn="tl">
                    <a:srgbClr val="000000">
                      <a:alpha val="43137"/>
                    </a:srgbClr>
                  </a:outerShdw>
                </a:effectLst>
              </a:rPr>
              <a:t>UI framework </a:t>
            </a:r>
            <a:r>
              <a:rPr lang="en-US" sz="1200" b="0" noProof="1">
                <a:solidFill>
                  <a:srgbClr val="FFFFFF"/>
                </a:solidFill>
                <a:effectLst>
                  <a:outerShdw blurRad="38100" dist="38100" dir="2700000" algn="tl">
                    <a:srgbClr val="000000">
                      <a:alpha val="43137"/>
                    </a:srgbClr>
                  </a:outerShdw>
                </a:effectLst>
              </a:rPr>
              <a:t>draws the user interface of the app and infinitely check for user input in a loop.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infinite loop in the UI framework, which tracks the user input and other events, is called an "</a:t>
            </a:r>
            <a:r>
              <a:rPr lang="en-US" sz="1200" b="1" i="1" noProof="1">
                <a:solidFill>
                  <a:srgbClr val="FFFFFF"/>
                </a:solidFill>
                <a:effectLst>
                  <a:outerShdw blurRad="38100" dist="38100" dir="2700000" algn="tl">
                    <a:srgbClr val="000000">
                      <a:alpha val="43137"/>
                    </a:srgbClr>
                  </a:outerShdw>
                </a:effectLst>
              </a:rPr>
              <a:t>event loop</a:t>
            </a:r>
            <a:r>
              <a:rPr lang="en-US" sz="1200" b="0" noProof="1">
                <a:solidFill>
                  <a:srgbClr val="FFFFFF"/>
                </a:solidFill>
                <a:effectLst>
                  <a:outerShdw blurRad="38100" dist="38100" dir="2700000" algn="tl">
                    <a:srgbClr val="000000">
                      <a:alpha val="43137"/>
                    </a:srgbClr>
                  </a:outerShdw>
                </a:effectLst>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rgbClr val="FFFFFF"/>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1">
                <a:solidFill>
                  <a:srgbClr val="FFFFFF"/>
                </a:solidFill>
                <a:effectLst>
                  <a:outerShdw blurRad="38100" dist="38100" dir="2700000" algn="tl">
                    <a:srgbClr val="000000">
                      <a:alpha val="43137"/>
                    </a:srgbClr>
                  </a:outerShdw>
                </a:effectLst>
              </a:rPr>
              <a:t>Clicking a button </a:t>
            </a:r>
            <a:r>
              <a:rPr lang="en-US" sz="1200" b="0" noProof="1">
                <a:solidFill>
                  <a:srgbClr val="FFFFFF"/>
                </a:solidFill>
                <a:effectLst>
                  <a:outerShdw blurRad="38100" dist="38100" dir="2700000" algn="tl">
                    <a:srgbClr val="000000">
                      <a:alpha val="43137"/>
                    </a:srgbClr>
                  </a:outerShdw>
                </a:effectLst>
              </a:rPr>
              <a:t>from the "calculator" app </a:t>
            </a:r>
            <a:r>
              <a:rPr lang="en-US" sz="1200" b="1" noProof="1">
                <a:solidFill>
                  <a:schemeClr val="bg1">
                    <a:lumMod val="60000"/>
                    <a:lumOff val="40000"/>
                  </a:schemeClr>
                </a:solidFill>
                <a:effectLst>
                  <a:outerShdw blurRad="38100" dist="38100" dir="2700000" algn="tl">
                    <a:srgbClr val="000000">
                      <a:alpha val="43137"/>
                    </a:srgbClr>
                  </a:outerShdw>
                </a:effectLst>
              </a:rPr>
              <a:t>emits an event</a:t>
            </a:r>
            <a:r>
              <a:rPr lang="en-US" sz="1200" b="0" noProof="1">
                <a:solidFill>
                  <a:schemeClr val="bg1">
                    <a:lumMod val="60000"/>
                    <a:lumOff val="40000"/>
                  </a:schemeClr>
                </a:solidFill>
                <a:effectLst>
                  <a:outerShdw blurRad="38100" dist="38100" dir="2700000" algn="tl">
                    <a:srgbClr val="000000">
                      <a:alpha val="43137"/>
                    </a:srgbClr>
                  </a:outerShdw>
                </a:effectLst>
              </a:rPr>
              <a:t> "</a:t>
            </a:r>
            <a:r>
              <a:rPr lang="en-US" sz="1200" b="1" i="1" noProof="1">
                <a:solidFill>
                  <a:schemeClr val="bg1">
                    <a:lumMod val="60000"/>
                    <a:lumOff val="40000"/>
                  </a:schemeClr>
                </a:solidFill>
                <a:effectLst>
                  <a:outerShdw blurRad="38100" dist="38100" dir="2700000" algn="tl">
                    <a:srgbClr val="000000">
                      <a:alpha val="43137"/>
                    </a:srgbClr>
                  </a:outerShdw>
                </a:effectLst>
              </a:rPr>
              <a:t>on click</a:t>
            </a:r>
            <a:r>
              <a:rPr lang="en-US" sz="1200" b="0" noProof="1">
                <a:solidFill>
                  <a:schemeClr val="bg1">
                    <a:lumMod val="60000"/>
                    <a:lumOff val="40000"/>
                  </a:schemeClr>
                </a:solidFill>
                <a:effectLst>
                  <a:outerShdw blurRad="38100" dist="38100" dir="2700000" algn="tl">
                    <a:srgbClr val="000000">
                      <a:alpha val="43137"/>
                    </a:srgbClr>
                  </a:outerShdw>
                </a:effectLst>
              </a:rPr>
              <a:t>"</a:t>
            </a:r>
            <a:r>
              <a:rPr lang="en-US" sz="1200" b="0" noProof="1">
                <a:solidFill>
                  <a:srgbClr val="FFFFFF"/>
                </a:solidFill>
                <a:effectLst>
                  <a:outerShdw blurRad="38100" dist="38100" dir="2700000" algn="tl">
                    <a:srgbClr val="000000">
                      <a:alpha val="43137"/>
                    </a:srgbClr>
                  </a:outerShdw>
                </a:effectLs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This event is </a:t>
            </a:r>
            <a:r>
              <a:rPr lang="en-US" sz="1200" b="0" noProof="1">
                <a:solidFill>
                  <a:schemeClr val="bg1">
                    <a:lumMod val="60000"/>
                    <a:lumOff val="40000"/>
                  </a:schemeClr>
                </a:solidFill>
                <a:effectLst>
                  <a:outerShdw blurRad="38100" dist="38100" dir="2700000" algn="tl">
                    <a:srgbClr val="000000">
                      <a:alpha val="43137"/>
                    </a:srgbClr>
                  </a:outerShdw>
                </a:effectLst>
              </a:rPr>
              <a:t>handled</a:t>
            </a:r>
            <a:r>
              <a:rPr lang="en-US" sz="1200" b="0" noProof="1">
                <a:solidFill>
                  <a:srgbClr val="FFFFFF"/>
                </a:solidFill>
                <a:effectLst>
                  <a:outerShdw blurRad="38100" dist="38100" dir="2700000" algn="tl">
                    <a:srgbClr val="000000">
                      <a:alpha val="43137"/>
                    </a:srgbClr>
                  </a:outerShdw>
                </a:effectLst>
              </a:rPr>
              <a:t> by the calculator's engine and its program logic decides what to calculate and print at the calculator's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"calculator" app gives the control to the UI framework and handles events emited from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Most </a:t>
            </a:r>
            <a:r>
              <a:rPr lang="en-US" b="1" dirty="0"/>
              <a:t>computer games </a:t>
            </a:r>
            <a:r>
              <a:rPr lang="en-US" dirty="0"/>
              <a:t>also work this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game engine</a:t>
            </a:r>
            <a:r>
              <a:rPr lang="en-US" b="0" dirty="0"/>
              <a:t> (the framework for game development) draws the game objects at the screen and processes their movements and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When something interesting happens in the game, such as when two objects collide, the game engine invokes an event handler to decide what to 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again </a:t>
            </a:r>
            <a:r>
              <a:rPr lang="en-US" b="1" dirty="0"/>
              <a:t>"inversion of control" program flow </a:t>
            </a:r>
            <a:r>
              <a:rPr lang="en-US" b="0" dirty="0"/>
              <a:t>and </a:t>
            </a:r>
            <a:r>
              <a:rPr lang="en-US" b="1" dirty="0"/>
              <a:t>"event-driven programming"</a:t>
            </a: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74522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Networking and Internet protocols</a:t>
            </a:r>
            <a:r>
              <a:rPr lang="bg-BG" b="1" dirty="0"/>
              <a:t> </a:t>
            </a:r>
            <a:r>
              <a:rPr lang="en-US" dirty="0"/>
              <a:t>play an important role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Communication in Internet uses </a:t>
            </a:r>
            <a:r>
              <a:rPr lang="en-US" b="1" dirty="0"/>
              <a:t>networking protocols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Protocols</a:t>
            </a:r>
            <a:r>
              <a:rPr lang="en-US" b="0" dirty="0"/>
              <a:t> define the technical standards for communication between two systems, for example a mobile app and a Web server.</a:t>
            </a:r>
            <a:endParaRPr lang="en-US" b="1"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hlinkClick r:id="rId3"/>
              </a:rPr>
              <a:t>OSI model</a:t>
            </a:r>
            <a:r>
              <a:rPr lang="en-US" dirty="0"/>
              <a:t> defines </a:t>
            </a:r>
            <a:r>
              <a:rPr lang="en-US" b="1" dirty="0"/>
              <a:t>7 layers </a:t>
            </a:r>
            <a:r>
              <a:rPr lang="en-US" dirty="0"/>
              <a:t>of networking protocols.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OSI </a:t>
            </a:r>
            <a:r>
              <a:rPr lang="en-US" dirty="0"/>
              <a:t>stands for "</a:t>
            </a:r>
            <a:r>
              <a:rPr lang="en-US" sz="1200" b="0" i="0" kern="1200" dirty="0">
                <a:solidFill>
                  <a:schemeClr val="tx1"/>
                </a:solidFill>
                <a:effectLst/>
                <a:latin typeface="+mn-lt"/>
                <a:ea typeface="+mn-ea"/>
                <a:cs typeface="+mn-cs"/>
              </a:rPr>
              <a:t>Open Systems Interconnection</a:t>
            </a:r>
            <a:r>
              <a:rPr lang="en-US" dirty="0"/>
              <a:t>" and defines a framework on which modern networking and communication standards are based.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7 layers of the OSI model are: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1</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Physical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the physical connection between two or more parties.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the physical layer, the data is carried by </a:t>
            </a:r>
            <a:r>
              <a:rPr lang="en-US" sz="1200" b="1" i="0" kern="1200" dirty="0">
                <a:solidFill>
                  <a:schemeClr val="tx1"/>
                </a:solidFill>
                <a:effectLst/>
                <a:latin typeface="+mn-lt"/>
                <a:ea typeface="+mn-ea"/>
                <a:cs typeface="+mn-cs"/>
              </a:rPr>
              <a:t>electrical impulses </a:t>
            </a:r>
            <a:r>
              <a:rPr lang="en-US" sz="1200" b="0" i="0" kern="1200" dirty="0">
                <a:solidFill>
                  <a:schemeClr val="tx1"/>
                </a:solidFill>
                <a:effectLst/>
                <a:latin typeface="+mn-lt"/>
                <a:ea typeface="+mn-ea"/>
                <a:cs typeface="+mn-cs"/>
              </a:rPr>
              <a:t>(using electrical cables), </a:t>
            </a:r>
            <a:r>
              <a:rPr lang="en-US" sz="1200" b="1" i="0" kern="1200" dirty="0">
                <a:solidFill>
                  <a:schemeClr val="tx1"/>
                </a:solidFill>
                <a:effectLst/>
                <a:latin typeface="+mn-lt"/>
                <a:ea typeface="+mn-ea"/>
                <a:cs typeface="+mn-cs"/>
              </a:rPr>
              <a:t>radio signals </a:t>
            </a:r>
            <a:r>
              <a:rPr lang="en-US" sz="1200" b="0" i="0" kern="1200" dirty="0">
                <a:solidFill>
                  <a:schemeClr val="tx1"/>
                </a:solidFill>
                <a:effectLst/>
                <a:latin typeface="+mn-lt"/>
                <a:ea typeface="+mn-ea"/>
                <a:cs typeface="+mn-cs"/>
              </a:rPr>
              <a:t>(in wireless communication), or </a:t>
            </a:r>
            <a:r>
              <a:rPr lang="en-US" sz="1200" b="1" i="0" kern="1200" dirty="0">
                <a:solidFill>
                  <a:schemeClr val="tx1"/>
                </a:solidFill>
                <a:effectLst/>
                <a:latin typeface="+mn-lt"/>
                <a:ea typeface="+mn-ea"/>
                <a:cs typeface="+mn-cs"/>
              </a:rPr>
              <a:t>light</a:t>
            </a:r>
            <a:r>
              <a:rPr lang="en-US" sz="1200" b="0" i="0" kern="1200" dirty="0">
                <a:solidFill>
                  <a:schemeClr val="tx1"/>
                </a:solidFill>
                <a:effectLst/>
                <a:latin typeface="+mn-lt"/>
                <a:ea typeface="+mn-ea"/>
                <a:cs typeface="+mn-cs"/>
              </a:rPr>
              <a:t> (using optical cables).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specifications define characteristics such as voltage levels, the timing of voltage changes, physical data rates, maximum transmission distances, modulation scheme, channel access method, physical connectors and many more.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is part of the specifications of the </a:t>
            </a:r>
            <a:r>
              <a:rPr lang="en-US" sz="1200" b="1" i="0" kern="1200" dirty="0">
                <a:solidFill>
                  <a:schemeClr val="tx1"/>
                </a:solidFill>
                <a:effectLst/>
                <a:latin typeface="+mn-lt"/>
                <a:ea typeface="+mn-ea"/>
                <a:cs typeface="+mn-cs"/>
              </a:rPr>
              <a:t>USB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Bluetooth</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WiFi</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standards.</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Repeaters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hubs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antennas</a:t>
            </a:r>
            <a:r>
              <a:rPr lang="en-US" sz="1200" b="0" i="0" kern="1200" dirty="0">
                <a:solidFill>
                  <a:schemeClr val="tx1"/>
                </a:solidFill>
                <a:effectLst/>
                <a:latin typeface="+mn-lt"/>
                <a:ea typeface="+mn-ea"/>
                <a:cs typeface="+mn-cs"/>
              </a:rPr>
              <a:t> are typical devices at the physical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2</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 Link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provides </a:t>
            </a:r>
            <a:r>
              <a:rPr lang="en-US" sz="1200" b="1" i="0" kern="1200" dirty="0">
                <a:solidFill>
                  <a:schemeClr val="tx1"/>
                </a:solidFill>
                <a:effectLst/>
                <a:latin typeface="+mn-lt"/>
                <a:ea typeface="+mn-ea"/>
                <a:cs typeface="+mn-cs"/>
              </a:rPr>
              <a:t>node-to-node data transfer</a:t>
            </a:r>
            <a:r>
              <a:rPr lang="en-US" sz="1200" b="0" i="0" kern="1200" dirty="0">
                <a:solidFill>
                  <a:schemeClr val="tx1"/>
                </a:solidFill>
                <a:effectLst/>
                <a:latin typeface="+mn-lt"/>
                <a:ea typeface="+mn-ea"/>
                <a:cs typeface="+mn-cs"/>
              </a:rPr>
              <a:t> – a link between two directly connected nodes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same network.</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data transferred is split into packets called "</a:t>
            </a:r>
            <a:r>
              <a:rPr lang="en-US" sz="1200" b="1" i="0" kern="1200" dirty="0">
                <a:solidFill>
                  <a:schemeClr val="tx1"/>
                </a:solidFill>
                <a:effectLst/>
                <a:latin typeface="+mn-lt"/>
                <a:ea typeface="+mn-ea"/>
                <a:cs typeface="+mn-cs"/>
              </a:rPr>
              <a:t>frames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Layer 2 hardware, such as </a:t>
            </a:r>
            <a:r>
              <a:rPr lang="en-US" sz="1200" b="1" i="0" kern="1200" dirty="0">
                <a:solidFill>
                  <a:schemeClr val="tx1"/>
                </a:solidFill>
                <a:effectLst/>
                <a:latin typeface="+mn-lt"/>
                <a:ea typeface="+mn-ea"/>
                <a:cs typeface="+mn-cs"/>
              </a:rPr>
              <a:t>Ethernet adapters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modems </a:t>
            </a:r>
            <a:r>
              <a:rPr lang="en-US" sz="1200" b="0" i="0" kern="1200" dirty="0">
                <a:solidFill>
                  <a:schemeClr val="tx1"/>
                </a:solidFill>
                <a:effectLst/>
                <a:latin typeface="+mn-lt"/>
                <a:ea typeface="+mn-ea"/>
                <a:cs typeface="+mn-cs"/>
              </a:rPr>
              <a:t>are responsible for transmitting the frames over the physical connections.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layers 2 communication devices are identified by </a:t>
            </a:r>
            <a:r>
              <a:rPr lang="en-US" sz="1200" b="1" i="0" kern="1200" dirty="0">
                <a:solidFill>
                  <a:schemeClr val="tx1"/>
                </a:solidFill>
                <a:effectLst/>
                <a:latin typeface="+mn-lt"/>
                <a:ea typeface="+mn-ea"/>
                <a:cs typeface="+mn-cs"/>
              </a:rPr>
              <a:t>hardware addresses</a:t>
            </a:r>
            <a:r>
              <a:rPr lang="en-US" sz="1200" b="0" i="0" kern="1200" dirty="0">
                <a:solidFill>
                  <a:schemeClr val="tx1"/>
                </a:solidFill>
                <a:effectLst/>
                <a:latin typeface="+mn-lt"/>
                <a:ea typeface="+mn-ea"/>
                <a:cs typeface="+mn-cs"/>
              </a:rPr>
              <a:t>, such as MAC address.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Typical data link layer protocols are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PPP</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Network switches </a:t>
            </a:r>
            <a:r>
              <a:rPr lang="en-US" sz="1200" b="0" i="0" kern="1200" dirty="0">
                <a:solidFill>
                  <a:schemeClr val="tx1"/>
                </a:solidFill>
                <a:effectLst/>
                <a:latin typeface="+mn-lt"/>
                <a:ea typeface="+mn-ea"/>
                <a:cs typeface="+mn-cs"/>
              </a:rPr>
              <a:t>are typical hardware for the layer 2 (the data link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Network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Layer 3 networking protocols (such as </a:t>
            </a:r>
            <a:r>
              <a:rPr lang="en-US" sz="1200" b="1" i="0" kern="1200" dirty="0">
                <a:solidFill>
                  <a:schemeClr val="tx1"/>
                </a:solidFill>
                <a:effectLst/>
                <a:latin typeface="+mn-lt"/>
                <a:ea typeface="+mn-ea"/>
                <a:cs typeface="+mn-cs"/>
              </a:rPr>
              <a:t>IP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IPv6</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IPSec</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ICMP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IGMP</a:t>
            </a:r>
            <a:r>
              <a:rPr lang="en-US" sz="1200" b="0" i="0" kern="1200" dirty="0">
                <a:solidFill>
                  <a:schemeClr val="tx1"/>
                </a:solidFill>
                <a:effectLst/>
                <a:latin typeface="+mn-lt"/>
                <a:ea typeface="+mn-ea"/>
                <a:cs typeface="+mn-cs"/>
              </a:rPr>
              <a:t>) transfer </a:t>
            </a:r>
            <a:r>
              <a:rPr lang="en-US" sz="1200" b="1" i="0" kern="1200" dirty="0">
                <a:solidFill>
                  <a:schemeClr val="tx1"/>
                </a:solidFill>
                <a:effectLst/>
                <a:latin typeface="+mn-lt"/>
                <a:ea typeface="+mn-ea"/>
                <a:cs typeface="+mn-cs"/>
              </a:rPr>
              <a:t>packets</a:t>
            </a:r>
            <a:r>
              <a:rPr lang="en-US" sz="1200" b="0" i="0" kern="1200" dirty="0">
                <a:solidFill>
                  <a:schemeClr val="tx1"/>
                </a:solidFill>
                <a:effectLst/>
                <a:latin typeface="+mn-lt"/>
                <a:ea typeface="+mn-ea"/>
                <a:cs typeface="+mn-cs"/>
              </a:rPr>
              <a:t> (such as IP packets) between two nodes at </a:t>
            </a:r>
            <a:r>
              <a:rPr lang="en-US" sz="1200" b="1" i="0" kern="1200" dirty="0">
                <a:solidFill>
                  <a:schemeClr val="tx1"/>
                </a:solidFill>
                <a:effectLst/>
                <a:latin typeface="+mn-lt"/>
                <a:ea typeface="+mn-ea"/>
                <a:cs typeface="+mn-cs"/>
              </a:rPr>
              <a:t>two different networks</a:t>
            </a:r>
            <a:r>
              <a:rPr lang="en-US" sz="1200" b="0" i="0"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Packets typically pass through several </a:t>
            </a: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to reach their destination.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routing</a:t>
            </a:r>
            <a:r>
              <a:rPr lang="en-US" sz="1200" b="0" i="0" kern="1200" dirty="0">
                <a:solidFill>
                  <a:schemeClr val="tx1"/>
                </a:solidFill>
                <a:effectLst/>
                <a:latin typeface="+mn-lt"/>
                <a:ea typeface="+mn-ea"/>
                <a:cs typeface="+mn-cs"/>
              </a:rPr>
              <a:t> of the packets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an important concept for the layer 3 networking.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are typical hardware for the layer 3 (the network layer).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concept of "</a:t>
            </a:r>
            <a:r>
              <a:rPr lang="en-US" sz="1200" b="1" i="0" kern="1200" dirty="0">
                <a:solidFill>
                  <a:schemeClr val="tx1"/>
                </a:solidFill>
                <a:effectLst/>
                <a:latin typeface="+mn-lt"/>
                <a:ea typeface="+mn-ea"/>
                <a:cs typeface="+mn-cs"/>
              </a:rPr>
              <a:t>IP address</a:t>
            </a:r>
            <a:r>
              <a:rPr lang="en-US" sz="1200" b="0" i="0" kern="1200" dirty="0">
                <a:solidFill>
                  <a:schemeClr val="tx1"/>
                </a:solidFill>
                <a:effectLst/>
                <a:latin typeface="+mn-lt"/>
                <a:ea typeface="+mn-ea"/>
                <a:cs typeface="+mn-cs"/>
              </a:rPr>
              <a:t>" comes from the layer 3 and is important for software developers.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the</a:t>
            </a:r>
            <a:r>
              <a:rPr lang="bg-BG"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Transport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transport layer protocols (such as </a:t>
            </a:r>
            <a:r>
              <a:rPr lang="en-US" sz="1200" b="1" i="0" kern="1200" dirty="0">
                <a:solidFill>
                  <a:schemeClr val="tx1"/>
                </a:solidFill>
                <a:effectLst/>
                <a:latin typeface="+mn-lt"/>
                <a:ea typeface="+mn-ea"/>
                <a:cs typeface="+mn-cs"/>
              </a:rPr>
              <a:t>TCP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UDP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QUIC</a:t>
            </a:r>
            <a:r>
              <a:rPr lang="en-US" sz="1200" b="0" i="0" kern="1200" dirty="0">
                <a:solidFill>
                  <a:schemeClr val="tx1"/>
                </a:solidFill>
                <a:effectLst/>
                <a:latin typeface="+mn-lt"/>
                <a:ea typeface="+mn-ea"/>
                <a:cs typeface="+mn-cs"/>
              </a:rPr>
              <a:t>) are responsible for end-to-end communication between the two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These protocols transfer data, split into pieces called "</a:t>
            </a:r>
            <a:r>
              <a:rPr lang="en-US" sz="1200" b="1" i="0" kern="1200" dirty="0">
                <a:solidFill>
                  <a:schemeClr val="tx1"/>
                </a:solidFill>
                <a:effectLst/>
                <a:latin typeface="+mn-lt"/>
                <a:ea typeface="+mn-ea"/>
                <a:cs typeface="+mn-cs"/>
              </a:rPr>
              <a:t>segments</a:t>
            </a:r>
            <a:r>
              <a:rPr lang="en-US" sz="1200" b="0" i="0" kern="1200" dirty="0">
                <a:solidFill>
                  <a:schemeClr val="tx1"/>
                </a:solidFill>
                <a:effectLst/>
                <a:latin typeface="+mn-lt"/>
                <a:ea typeface="+mn-ea"/>
                <a:cs typeface="+mn-cs"/>
              </a:rPr>
              <a:t>", and handle the flow control and error control during the communication.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For example, if an IP packet at layer 3 is lost, it will not be retransmitted</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it will never arrive,</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but layer 4 protocol TCP retransmit the lost TCP segments and maintain streams of data between the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 important concept from the developer's perspective at layer 4 is the </a:t>
            </a:r>
            <a:r>
              <a:rPr lang="en-US" sz="1200" b="1" i="0" kern="1200" dirty="0">
                <a:solidFill>
                  <a:schemeClr val="tx1"/>
                </a:solidFill>
                <a:effectLst/>
                <a:latin typeface="+mn-lt"/>
                <a:ea typeface="+mn-ea"/>
                <a:cs typeface="+mn-cs"/>
              </a:rPr>
              <a:t>port number</a:t>
            </a:r>
            <a:r>
              <a:rPr lang="en-US" sz="1200" b="0" i="0" kern="1200" dirty="0">
                <a:solidFill>
                  <a:schemeClr val="tx1"/>
                </a:solidFill>
                <a:effectLst/>
                <a:latin typeface="+mn-lt"/>
                <a:ea typeface="+mn-ea"/>
                <a:cs typeface="+mn-cs"/>
              </a:rPr>
              <a:t>.</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Port numbers allow maintaining multiple parallel stream connections between two endpoints.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Session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controls the </a:t>
            </a:r>
            <a:r>
              <a:rPr lang="en-US" sz="1200" b="1" i="0" kern="1200" dirty="0">
                <a:solidFill>
                  <a:schemeClr val="tx1"/>
                </a:solidFill>
                <a:effectLst/>
                <a:latin typeface="+mn-lt"/>
                <a:ea typeface="+mn-ea"/>
                <a:cs typeface="+mn-cs"/>
              </a:rPr>
              <a:t>dialogues </a:t>
            </a:r>
            <a:r>
              <a:rPr lang="en-US" sz="1200" b="0" i="0" kern="1200" dirty="0">
                <a:solidFill>
                  <a:schemeClr val="tx1"/>
                </a:solidFill>
                <a:effectLst/>
                <a:latin typeface="+mn-lt"/>
                <a:ea typeface="+mn-ea"/>
                <a:cs typeface="+mn-cs"/>
              </a:rPr>
              <a:t>(connections) between computers.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establishes, manages and terminates connections between the local and remote application.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RPC</a:t>
            </a:r>
            <a:r>
              <a:rPr lang="en-US" sz="1200" b="0" i="0" kern="1200" dirty="0">
                <a:solidFill>
                  <a:schemeClr val="tx1"/>
                </a:solidFill>
                <a:effectLst/>
                <a:latin typeface="+mn-lt"/>
                <a:ea typeface="+mn-ea"/>
                <a:cs typeface="+mn-cs"/>
              </a:rPr>
              <a:t> (Remote Procedure Call) and virtual private networking protocols like PPTP.</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6</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Presentation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translation, encryption, and compression of data.</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SSL</a:t>
            </a:r>
            <a:r>
              <a:rPr lang="en-US" sz="1200" b="0" i="0" kern="1200" dirty="0">
                <a:solidFill>
                  <a:schemeClr val="tx1"/>
                </a:solidFill>
                <a:effectLst/>
                <a:latin typeface="+mn-lt"/>
                <a:ea typeface="+mn-ea"/>
                <a:cs typeface="+mn-cs"/>
              </a:rPr>
              <a:t> (Secure Socket Layer) and </a:t>
            </a:r>
            <a:r>
              <a:rPr lang="en-US" sz="1200" b="1" i="0" kern="1200" dirty="0">
                <a:solidFill>
                  <a:schemeClr val="tx1"/>
                </a:solidFill>
                <a:effectLst/>
                <a:latin typeface="+mn-lt"/>
                <a:ea typeface="+mn-ea"/>
                <a:cs typeface="+mn-cs"/>
              </a:rPr>
              <a:t>TLS</a:t>
            </a:r>
            <a:r>
              <a:rPr lang="en-US" sz="1200" b="0" i="0" kern="1200" dirty="0">
                <a:solidFill>
                  <a:schemeClr val="tx1"/>
                </a:solidFill>
                <a:effectLst/>
                <a:latin typeface="+mn-lt"/>
                <a:ea typeface="+mn-ea"/>
                <a:cs typeface="+mn-cs"/>
              </a:rPr>
              <a:t> (Transport Layer Security).</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7</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Application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This is the only layer that directly interacts with data from the user.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Software applications like Web browsers and Email clients rely directly on the application layer protocols.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is the most important for software engineers from all the OSI layers,</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because the code developers write, directly interacts at this layer.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Typical application level protocols are: </a:t>
            </a:r>
            <a:r>
              <a:rPr lang="en-US" sz="1200" b="1" i="0" kern="1200" dirty="0">
                <a:solidFill>
                  <a:schemeClr val="tx1"/>
                </a:solidFill>
                <a:effectLst/>
                <a:latin typeface="+mn-lt"/>
                <a:ea typeface="+mn-ea"/>
                <a:cs typeface="+mn-cs"/>
              </a:rPr>
              <a:t>HTTP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 and many others.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HTTP </a:t>
            </a:r>
            <a:r>
              <a:rPr lang="en-US" sz="1200" b="0" i="0" kern="1200" dirty="0">
                <a:solidFill>
                  <a:schemeClr val="tx1"/>
                </a:solidFill>
                <a:effectLst/>
                <a:latin typeface="+mn-lt"/>
                <a:ea typeface="+mn-ea"/>
                <a:cs typeface="+mn-cs"/>
              </a:rPr>
              <a:t>protocol connects Web clients with the Web servers and allows downloading resources from the Web.</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protocols are used by email clients to send and read </a:t>
            </a:r>
            <a:r>
              <a:rPr lang="en-US" sz="1200" b="1" i="0" kern="1200" dirty="0">
                <a:solidFill>
                  <a:schemeClr val="tx1"/>
                </a:solidFill>
                <a:effectLst/>
                <a:latin typeface="+mn-lt"/>
                <a:ea typeface="+mn-ea"/>
                <a:cs typeface="+mn-cs"/>
              </a:rPr>
              <a:t>emails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Many other protocols operate at 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and you will encounter some of them in your career as a software engineer.</a:t>
            </a:r>
          </a:p>
          <a:p>
            <a:pPr marL="0" lv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7-layer OSI model </a:t>
            </a:r>
            <a:r>
              <a:rPr lang="en-US" dirty="0"/>
              <a:t>is too complicated.</a:t>
            </a:r>
          </a:p>
          <a:p>
            <a:pPr marL="171450" indent="-171450">
              <a:buFont typeface="Arial" panose="020B0604020202020204" pitchFamily="34" charset="0"/>
              <a:buChar char="•"/>
            </a:pPr>
            <a:r>
              <a:rPr lang="en-US" dirty="0"/>
              <a:t>It is designed for network engineers and communication experts.</a:t>
            </a:r>
          </a:p>
          <a:p>
            <a:pPr marL="171450" indent="-171450">
              <a:buFont typeface="Arial" panose="020B0604020202020204" pitchFamily="34" charset="0"/>
              <a:buChar char="•"/>
            </a:pPr>
            <a:r>
              <a:rPr lang="en-US" dirty="0"/>
              <a:t>In software development a simplified networking model exists.</a:t>
            </a:r>
          </a:p>
          <a:p>
            <a:pPr marL="171450" indent="-171450">
              <a:buFont typeface="Arial" panose="020B0604020202020204" pitchFamily="34" charset="0"/>
              <a:buChar char="•"/>
            </a:pPr>
            <a:r>
              <a:rPr lang="en-US" dirty="0"/>
              <a:t>It is called "</a:t>
            </a:r>
            <a:r>
              <a:rPr lang="en-US" b="1" dirty="0"/>
              <a:t>The TCP/IP protocol suite</a:t>
            </a:r>
            <a:r>
              <a:rPr lang="en-US" b="0" dirty="0"/>
              <a:t>" and it consists of only 4 layers:</a:t>
            </a:r>
          </a:p>
          <a:p>
            <a:pPr marL="628650" lvl="1" indent="-171450">
              <a:buFont typeface="Arial" panose="020B0604020202020204" pitchFamily="34" charset="0"/>
              <a:buChar char="•"/>
            </a:pPr>
            <a:r>
              <a:rPr lang="en-US" b="1" dirty="0"/>
              <a:t>Link layer</a:t>
            </a:r>
            <a:r>
              <a:rPr lang="en-US" b="0" dirty="0"/>
              <a:t>, which combines physical media and data link protocols, such as </a:t>
            </a:r>
            <a:r>
              <a:rPr lang="en-US" b="1" dirty="0"/>
              <a:t>Ethernet</a:t>
            </a:r>
            <a:r>
              <a:rPr lang="en-US" b="0" dirty="0"/>
              <a:t>.</a:t>
            </a:r>
          </a:p>
          <a:p>
            <a:pPr marL="628650" lvl="1" indent="-171450">
              <a:buFont typeface="Arial" panose="020B0604020202020204" pitchFamily="34" charset="0"/>
              <a:buChar char="•"/>
            </a:pPr>
            <a:r>
              <a:rPr lang="en-US" b="1" dirty="0"/>
              <a:t>Internet layer</a:t>
            </a:r>
            <a:r>
              <a:rPr lang="en-US" b="0" dirty="0"/>
              <a:t>, which transmits packets between two hosts in Internet, using the network protocols </a:t>
            </a:r>
            <a:r>
              <a:rPr lang="en-US" b="1" dirty="0"/>
              <a:t>IP</a:t>
            </a:r>
            <a:r>
              <a:rPr lang="en-US" b="0" dirty="0"/>
              <a:t> or </a:t>
            </a:r>
            <a:r>
              <a:rPr lang="en-US" b="1" dirty="0"/>
              <a:t>IPv6</a:t>
            </a:r>
            <a:r>
              <a:rPr lang="en-US" b="0" dirty="0"/>
              <a:t>.</a:t>
            </a:r>
          </a:p>
          <a:p>
            <a:pPr marL="628650" lvl="1" indent="-171450">
              <a:buFont typeface="Arial" panose="020B0604020202020204" pitchFamily="34" charset="0"/>
              <a:buChar char="•"/>
            </a:pPr>
            <a:r>
              <a:rPr lang="en-US" b="1" dirty="0"/>
              <a:t>Transport layer</a:t>
            </a:r>
            <a:r>
              <a:rPr lang="en-US" b="0" dirty="0"/>
              <a:t>, which provides communication between two endpoints, using the </a:t>
            </a:r>
            <a:r>
              <a:rPr lang="en-US" b="1" dirty="0"/>
              <a:t>TCP</a:t>
            </a:r>
            <a:r>
              <a:rPr lang="en-US" b="0" dirty="0"/>
              <a:t>, </a:t>
            </a:r>
            <a:r>
              <a:rPr lang="en-US" b="1" dirty="0"/>
              <a:t>UDP</a:t>
            </a:r>
            <a:r>
              <a:rPr lang="en-US" b="0" dirty="0"/>
              <a:t> or </a:t>
            </a:r>
            <a:r>
              <a:rPr lang="en-US" b="1" dirty="0"/>
              <a:t>QUIC</a:t>
            </a:r>
            <a:r>
              <a:rPr lang="en-US" b="0" dirty="0"/>
              <a:t> protocols.</a:t>
            </a:r>
          </a:p>
          <a:p>
            <a:pPr marL="628650" lvl="1" indent="-171450">
              <a:buFont typeface="Arial" panose="020B0604020202020204" pitchFamily="34" charset="0"/>
              <a:buChar char="•"/>
            </a:pPr>
            <a:r>
              <a:rPr lang="en-US" b="1" dirty="0"/>
              <a:t>Application layer</a:t>
            </a:r>
            <a:r>
              <a:rPr lang="en-US" b="0" dirty="0"/>
              <a:t>, which defines how two applications (client and server) talk to each other. Protocols like </a:t>
            </a:r>
            <a:r>
              <a:rPr lang="en-US" b="1" dirty="0"/>
              <a:t>HTTP</a:t>
            </a:r>
            <a:r>
              <a:rPr lang="en-US" b="0" dirty="0"/>
              <a:t>, </a:t>
            </a:r>
            <a:r>
              <a:rPr lang="en-US" b="1" dirty="0"/>
              <a:t>HTTPS</a:t>
            </a:r>
            <a:r>
              <a:rPr lang="en-US" b="0" dirty="0"/>
              <a:t>, </a:t>
            </a:r>
            <a:r>
              <a:rPr lang="en-US" b="1" dirty="0"/>
              <a:t>SMTP</a:t>
            </a:r>
            <a:r>
              <a:rPr lang="en-US" b="0" dirty="0"/>
              <a:t>, </a:t>
            </a:r>
            <a:r>
              <a:rPr lang="en-US" b="1" dirty="0"/>
              <a:t>SMTPS</a:t>
            </a:r>
            <a:r>
              <a:rPr lang="en-US" b="0" dirty="0"/>
              <a:t>, </a:t>
            </a:r>
            <a:r>
              <a:rPr lang="en-US" b="1" dirty="0"/>
              <a:t>DNS</a:t>
            </a:r>
            <a:r>
              <a:rPr lang="en-US" b="0" dirty="0"/>
              <a:t> and </a:t>
            </a:r>
            <a:r>
              <a:rPr lang="en-US" b="1" dirty="0"/>
              <a:t>DNSSEC</a:t>
            </a:r>
            <a:r>
              <a:rPr lang="en-US" b="0" dirty="0"/>
              <a:t> operate at the application level.</a:t>
            </a:r>
          </a:p>
          <a:p>
            <a:pPr marL="0" lvl="0" indent="0">
              <a:buFont typeface="Arial" panose="020B0604020202020204" pitchFamily="34" charset="0"/>
              <a:buNone/>
            </a:pPr>
            <a:r>
              <a:rPr lang="en-US" b="1" dirty="0"/>
              <a:t>Network protocols </a:t>
            </a:r>
            <a:r>
              <a:rPr lang="en-US" b="0" dirty="0"/>
              <a:t>are a </a:t>
            </a:r>
            <a:r>
              <a:rPr lang="en-US" b="1" dirty="0"/>
              <a:t>large area of knowledge </a:t>
            </a:r>
            <a:r>
              <a:rPr lang="en-US" b="0" dirty="0"/>
              <a:t>and it takes years to master them in detail.</a:t>
            </a:r>
          </a:p>
          <a:p>
            <a:pPr marL="171450" lvl="0" indent="-171450">
              <a:buFont typeface="Arial" panose="020B0604020202020204" pitchFamily="34" charset="0"/>
              <a:buChar char="•"/>
            </a:pPr>
            <a:r>
              <a:rPr lang="en-US" b="0" dirty="0"/>
              <a:t>Software engineers only need to learn </a:t>
            </a:r>
            <a:r>
              <a:rPr lang="en-US" b="1" dirty="0"/>
              <a:t>the basic concepts of networking</a:t>
            </a:r>
            <a:r>
              <a:rPr lang="en-US" b="0" dirty="0"/>
              <a:t>, networking models and the basics of the most important network protocols (like HTTP).</a:t>
            </a:r>
          </a:p>
          <a:p>
            <a:pPr marL="171450" lvl="0" indent="-171450">
              <a:buFont typeface="Arial" panose="020B0604020202020204" pitchFamily="34" charset="0"/>
              <a:buChar char="•"/>
            </a:pPr>
            <a:r>
              <a:rPr lang="en-US" b="0" dirty="0"/>
              <a:t>Everything else from the world of networks is optional and whether developers need it highly depends on their narrow specialization.</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60799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connected applications communicate through </a:t>
            </a:r>
            <a:r>
              <a:rPr lang="en-US" b="1" dirty="0"/>
              <a:t>HTTP</a:t>
            </a:r>
            <a:r>
              <a:rPr lang="en-US" dirty="0"/>
              <a:t> or </a:t>
            </a:r>
            <a:r>
              <a:rPr lang="en-US" b="1" dirty="0"/>
              <a:t>sockets</a:t>
            </a:r>
            <a:r>
              <a:rPr lang="en-US" b="0" dirty="0"/>
              <a:t>.</a:t>
            </a:r>
          </a:p>
          <a:p>
            <a:pPr marL="171450" indent="-171450">
              <a:buFont typeface="Arial" panose="020B0604020202020204" pitchFamily="34" charset="0"/>
              <a:buChar char="•"/>
            </a:pPr>
            <a:r>
              <a:rPr lang="en-US" b="1" dirty="0"/>
              <a:t>HTTP </a:t>
            </a:r>
            <a:r>
              <a:rPr lang="en-US" b="0" dirty="0"/>
              <a:t>is application level protocol for the Web,</a:t>
            </a:r>
          </a:p>
          <a:p>
            <a:pPr marL="628650" lvl="1" indent="-171450">
              <a:buFont typeface="Arial" panose="020B0604020202020204" pitchFamily="34" charset="0"/>
              <a:buChar char="•"/>
            </a:pPr>
            <a:r>
              <a:rPr lang="en-US" b="0" dirty="0"/>
              <a:t>the protocol used by Web browsers to open Web sites.</a:t>
            </a:r>
          </a:p>
          <a:p>
            <a:pPr marL="171450" indent="-171450">
              <a:buFont typeface="Arial" panose="020B0604020202020204" pitchFamily="34" charset="0"/>
              <a:buChar char="•"/>
            </a:pPr>
            <a:r>
              <a:rPr lang="en-US" b="1" dirty="0"/>
              <a:t>Sockets</a:t>
            </a:r>
            <a:r>
              <a:rPr lang="en-US" b="0" dirty="0"/>
              <a:t> are bi-directional stream connections,</a:t>
            </a:r>
          </a:p>
          <a:p>
            <a:pPr marL="628650" lvl="1" indent="-171450">
              <a:buFont typeface="Arial" panose="020B0604020202020204" pitchFamily="34" charset="0"/>
              <a:buChar char="•"/>
            </a:pPr>
            <a:r>
              <a:rPr lang="en-US" b="0" dirty="0"/>
              <a:t>usually implemented by the </a:t>
            </a:r>
            <a:r>
              <a:rPr lang="en-US" b="1" dirty="0"/>
              <a:t>TCP</a:t>
            </a:r>
            <a:r>
              <a:rPr lang="en-US" b="0" dirty="0"/>
              <a:t> protocol or the </a:t>
            </a:r>
            <a:r>
              <a:rPr lang="en-US" b="1" dirty="0"/>
              <a:t>WebSocket </a:t>
            </a:r>
            <a:r>
              <a:rPr lang="en-US" b="0" dirty="0"/>
              <a:t>protocol.</a:t>
            </a:r>
          </a:p>
          <a:p>
            <a:pPr marL="628650" lvl="1" indent="-171450">
              <a:buFont typeface="Arial" panose="020B0604020202020204" pitchFamily="34" charset="0"/>
              <a:buChar char="•"/>
            </a:pPr>
            <a:r>
              <a:rPr lang="en-US" b="0" dirty="0"/>
              <a:t>which is a socket over HTTP.</a:t>
            </a:r>
          </a:p>
          <a:p>
            <a:endParaRPr lang="en-US" b="1" dirty="0"/>
          </a:p>
          <a:p>
            <a:r>
              <a:rPr lang="en-US" b="1" dirty="0"/>
              <a:t>HTTP</a:t>
            </a:r>
            <a:r>
              <a:rPr lang="en-US" dirty="0"/>
              <a:t> is a "request / response" based protocol for the Web.</a:t>
            </a:r>
          </a:p>
          <a:p>
            <a:pPr marL="171450" indent="-171450">
              <a:buFont typeface="Arial" panose="020B0604020202020204" pitchFamily="34" charset="0"/>
              <a:buChar char="•"/>
            </a:pPr>
            <a:r>
              <a:rPr lang="en-US" b="1" dirty="0"/>
              <a:t>Web clients request</a:t>
            </a:r>
            <a:r>
              <a:rPr lang="en-US" dirty="0"/>
              <a:t> a resource, using HTTP GET, POST, PUT or DELETE </a:t>
            </a:r>
            <a:r>
              <a:rPr lang="en-US" b="1" dirty="0"/>
              <a:t>request</a:t>
            </a:r>
            <a:r>
              <a:rPr lang="en-US" dirty="0"/>
              <a:t>.</a:t>
            </a:r>
          </a:p>
          <a:p>
            <a:pPr marL="171450" indent="-171450">
              <a:buFont typeface="Arial" panose="020B0604020202020204" pitchFamily="34" charset="0"/>
              <a:buChar char="•"/>
            </a:pPr>
            <a:r>
              <a:rPr lang="en-US" dirty="0"/>
              <a:t>The </a:t>
            </a:r>
            <a:r>
              <a:rPr lang="en-US" b="1" dirty="0"/>
              <a:t>Web server responds to the request</a:t>
            </a:r>
            <a:r>
              <a:rPr lang="en-US" dirty="0"/>
              <a:t> and provides the resource as HTTP </a:t>
            </a:r>
            <a:r>
              <a:rPr lang="en-US" b="1" dirty="0"/>
              <a:t>response</a:t>
            </a:r>
            <a:r>
              <a:rPr lang="en-US" dirty="0"/>
              <a:t>.</a:t>
            </a:r>
          </a:p>
          <a:p>
            <a:pPr marL="171450" indent="-171450">
              <a:buFont typeface="Arial" panose="020B0604020202020204" pitchFamily="34" charset="0"/>
              <a:buChar char="•"/>
            </a:pPr>
            <a:r>
              <a:rPr lang="en-US" dirty="0"/>
              <a:t>We already had a </a:t>
            </a:r>
            <a:r>
              <a:rPr lang="en-US" b="1" dirty="0"/>
              <a:t>lesson about HTTP </a:t>
            </a:r>
            <a:r>
              <a:rPr lang="en-US" b="0" dirty="0"/>
              <a:t>in this course </a:t>
            </a:r>
            <a:r>
              <a:rPr lang="en-US" dirty="0"/>
              <a:t>at SoftUni, so I will not discuss HTTP in detail.</a:t>
            </a:r>
          </a:p>
          <a:p>
            <a:pPr lvl="1"/>
            <a:endParaRPr lang="en-US" dirty="0"/>
          </a:p>
          <a:p>
            <a:r>
              <a:rPr lang="en-US" b="1" dirty="0"/>
              <a:t>Sockets</a:t>
            </a:r>
            <a:r>
              <a:rPr lang="en-US" dirty="0"/>
              <a:t> are bidirectional communication streams.</a:t>
            </a:r>
          </a:p>
          <a:p>
            <a:pPr marL="171450" indent="-171450">
              <a:buFont typeface="Arial" panose="020B0604020202020204" pitchFamily="34" charset="0"/>
              <a:buChar char="•"/>
            </a:pPr>
            <a:r>
              <a:rPr lang="en-US" dirty="0"/>
              <a:t>When a </a:t>
            </a:r>
            <a:r>
              <a:rPr lang="en-US" b="1" dirty="0"/>
              <a:t>socket connection</a:t>
            </a:r>
            <a:r>
              <a:rPr lang="en-US" dirty="0"/>
              <a:t> is established between two endpoints (host + port),</a:t>
            </a:r>
          </a:p>
          <a:p>
            <a:pPr marL="171450" indent="-171450">
              <a:buFont typeface="Arial" panose="020B0604020202020204" pitchFamily="34" charset="0"/>
              <a:buChar char="•"/>
            </a:pPr>
            <a:r>
              <a:rPr lang="en-US" dirty="0"/>
              <a:t>both participants can </a:t>
            </a:r>
            <a:r>
              <a:rPr lang="en-US" b="1" dirty="0"/>
              <a:t>send and receive data</a:t>
            </a:r>
            <a:r>
              <a:rPr lang="en-US" dirty="0"/>
              <a:t>, which arrives in the same order, as it was sent.</a:t>
            </a:r>
          </a:p>
          <a:p>
            <a:pPr marL="0" indent="0">
              <a:buFont typeface="Arial" panose="020B0604020202020204" pitchFamily="34" charset="0"/>
              <a:buNone/>
            </a:pPr>
            <a:r>
              <a:rPr lang="en-US" b="1" dirty="0"/>
              <a:t>Sockets</a:t>
            </a:r>
            <a:r>
              <a:rPr lang="en-US" dirty="0"/>
              <a:t> are used for communication over Internet.</a:t>
            </a:r>
          </a:p>
          <a:p>
            <a:pPr marL="171450" indent="-171450">
              <a:buFont typeface="Arial" panose="020B0604020202020204" pitchFamily="34" charset="0"/>
              <a:buChar char="•"/>
            </a:pPr>
            <a:r>
              <a:rPr lang="en-US" dirty="0"/>
              <a:t>Sockets are used to open a Web site, to download a file from Internet, for real-time communication such as chat messaging, for streaming video, for gaming and in many other scenarios.</a:t>
            </a:r>
          </a:p>
          <a:p>
            <a:pPr marL="171450" indent="-171450">
              <a:buFont typeface="Arial" panose="020B0604020202020204" pitchFamily="34" charset="0"/>
              <a:buChar char="•"/>
            </a:pPr>
            <a:r>
              <a:rPr lang="en-US" b="1" dirty="0"/>
              <a:t>HTTP </a:t>
            </a:r>
            <a:r>
              <a:rPr lang="en-US" dirty="0"/>
              <a:t>also works over a </a:t>
            </a:r>
            <a:r>
              <a:rPr lang="en-US" b="1" dirty="0"/>
              <a:t>TCP</a:t>
            </a:r>
            <a:r>
              <a:rPr lang="en-US" dirty="0"/>
              <a:t> or </a:t>
            </a:r>
            <a:r>
              <a:rPr lang="en-US" b="1" dirty="0"/>
              <a:t>QUIC</a:t>
            </a:r>
            <a:r>
              <a:rPr lang="en-US" dirty="0"/>
              <a:t> socket connection.</a:t>
            </a:r>
          </a:p>
          <a:p>
            <a:endParaRPr lang="en-US" dirty="0"/>
          </a:p>
          <a:p>
            <a:r>
              <a:rPr lang="en-US" b="1" dirty="0"/>
              <a:t>Web sockets </a:t>
            </a:r>
            <a:r>
              <a:rPr lang="en-US" dirty="0"/>
              <a:t>are </a:t>
            </a:r>
            <a:r>
              <a:rPr lang="en-US" b="1" dirty="0"/>
              <a:t>sockets </a:t>
            </a:r>
            <a:r>
              <a:rPr lang="en-US" dirty="0"/>
              <a:t>that run over </a:t>
            </a:r>
            <a:r>
              <a:rPr lang="en-US" b="1" dirty="0"/>
              <a:t>HTTP.</a:t>
            </a:r>
          </a:p>
          <a:p>
            <a:pPr marL="171450" indent="-171450">
              <a:buFont typeface="Arial" panose="020B0604020202020204" pitchFamily="34" charset="0"/>
              <a:buChar char="•"/>
            </a:pPr>
            <a:r>
              <a:rPr lang="en-US" b="0" dirty="0"/>
              <a:t>If supported by the Web server, an HTTP connection can be </a:t>
            </a:r>
            <a:r>
              <a:rPr lang="en-US" b="1" dirty="0"/>
              <a:t>upgraded to a WebSocket</a:t>
            </a:r>
            <a:r>
              <a:rPr lang="en-US" b="0" dirty="0"/>
              <a:t>, using special HTTP Upgrade headers in the request.</a:t>
            </a:r>
          </a:p>
          <a:p>
            <a:pPr marL="171450" indent="-171450">
              <a:buFont typeface="Arial" panose="020B0604020202020204" pitchFamily="34" charset="0"/>
              <a:buChar char="•"/>
            </a:pPr>
            <a:r>
              <a:rPr lang="en-US" b="1" dirty="0"/>
              <a:t>Web sockets</a:t>
            </a:r>
            <a:r>
              <a:rPr lang="en-US" dirty="0"/>
              <a:t> allows JavaScript clients to communicate with the Web server bidirectionally in a </a:t>
            </a:r>
            <a:r>
              <a:rPr lang="en-US" b="1" dirty="0"/>
              <a:t>message-oriented style</a:t>
            </a:r>
            <a:r>
              <a:rPr lang="en-US" dirty="0"/>
              <a:t>.</a:t>
            </a:r>
          </a:p>
          <a:p>
            <a:pPr marL="171450" indent="-171450">
              <a:buFont typeface="Arial" panose="020B0604020202020204" pitchFamily="34" charset="0"/>
              <a:buChar char="•"/>
            </a:pPr>
            <a:r>
              <a:rPr lang="en-US" dirty="0"/>
              <a:t>The </a:t>
            </a:r>
            <a:r>
              <a:rPr lang="en-US" b="1" dirty="0"/>
              <a:t>Web server can push data messages </a:t>
            </a:r>
            <a:r>
              <a:rPr lang="en-US" dirty="0"/>
              <a:t>to the client over the Web socket at any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Web client can also push data messages </a:t>
            </a:r>
            <a:r>
              <a:rPr lang="en-US" dirty="0"/>
              <a:t>to the Web server over the Web socket at any time.</a:t>
            </a:r>
          </a:p>
          <a:p>
            <a:pPr marL="171450" indent="-171450">
              <a:buFont typeface="Arial" panose="020B0604020202020204" pitchFamily="34" charset="0"/>
              <a:buChar char="•"/>
            </a:pPr>
            <a:r>
              <a:rPr lang="en-US" dirty="0"/>
              <a:t>The </a:t>
            </a:r>
            <a:r>
              <a:rPr lang="en-US" b="1" dirty="0"/>
              <a:t>WebSocket </a:t>
            </a:r>
            <a:r>
              <a:rPr lang="en-US" dirty="0"/>
              <a:t>technology allows Web applications to efficiently </a:t>
            </a:r>
            <a:r>
              <a:rPr lang="en-US" b="1" dirty="0"/>
              <a:t>communicate in real-time</a:t>
            </a:r>
            <a:r>
              <a:rPr lang="en-US" dirty="0"/>
              <a:t>.</a:t>
            </a:r>
          </a:p>
          <a:p>
            <a:pPr marL="0" indent="0">
              <a:buFont typeface="Arial" panose="020B0604020202020204" pitchFamily="34" charset="0"/>
              <a:buNone/>
            </a:pPr>
            <a:r>
              <a:rPr lang="en-US" dirty="0"/>
              <a:t>You will learn more about socket communication later at SoftUni, in the Web development professional modules.</a:t>
            </a:r>
          </a:p>
          <a:p>
            <a:pPr marL="0" indent="0">
              <a:buFont typeface="Arial" panose="020B0604020202020204" pitchFamily="34" charset="0"/>
              <a:buNone/>
            </a:pPr>
            <a:endParaRPr lang="bg-BG" dirty="0"/>
          </a:p>
          <a:p>
            <a:pPr marL="0" indent="0">
              <a:buFont typeface="Arial" panose="020B0604020202020204" pitchFamily="34" charset="0"/>
              <a:buNone/>
            </a:pP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78579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an idea where </a:t>
            </a:r>
            <a:r>
              <a:rPr lang="en-US" b="1" dirty="0"/>
              <a:t>socket-based Internet communication </a:t>
            </a:r>
            <a:r>
              <a:rPr lang="en-US" dirty="0"/>
              <a:t>is used, I will give you a few </a:t>
            </a:r>
            <a:r>
              <a:rPr lang="en-US" b="1" dirty="0"/>
              <a:t>examples</a:t>
            </a:r>
            <a:r>
              <a:rPr lang="en-US" dirty="0"/>
              <a:t>:</a:t>
            </a:r>
          </a:p>
          <a:p>
            <a:pPr marL="0" indent="0">
              <a:buFont typeface="Arial" panose="020B0604020202020204" pitchFamily="34" charset="0"/>
              <a:buNone/>
            </a:pPr>
            <a:r>
              <a:rPr lang="en-US" dirty="0"/>
              <a:t>The first </a:t>
            </a:r>
            <a:r>
              <a:rPr lang="en-US" b="1" dirty="0"/>
              <a:t>example</a:t>
            </a:r>
            <a:r>
              <a:rPr lang="en-US" dirty="0"/>
              <a:t> is the well-known </a:t>
            </a:r>
            <a:r>
              <a:rPr lang="en-US" b="1" dirty="0"/>
              <a:t>Telegram Messenger</a:t>
            </a:r>
            <a:r>
              <a:rPr lang="en-US" dirty="0"/>
              <a:t>.</a:t>
            </a:r>
          </a:p>
          <a:p>
            <a:pPr marL="171450" indent="-171450">
              <a:buFont typeface="Arial" panose="020B0604020202020204" pitchFamily="34" charset="0"/>
              <a:buChar char="•"/>
            </a:pPr>
            <a:r>
              <a:rPr lang="en-US" dirty="0"/>
              <a:t>It uses </a:t>
            </a:r>
            <a:r>
              <a:rPr lang="en-US" dirty="0" err="1"/>
              <a:t>WebSockets</a:t>
            </a:r>
            <a:r>
              <a:rPr lang="en-US" dirty="0"/>
              <a:t> to send and receive messages from the Telegram servers.</a:t>
            </a:r>
          </a:p>
          <a:p>
            <a:pPr marL="171450" indent="-171450">
              <a:buFont typeface="Arial" panose="020B0604020202020204" pitchFamily="34" charset="0"/>
              <a:buChar char="•"/>
            </a:pPr>
            <a:r>
              <a:rPr lang="en-US" dirty="0"/>
              <a:t>The Messenger client maintains a </a:t>
            </a:r>
            <a:r>
              <a:rPr lang="en-US" b="1" dirty="0"/>
              <a:t>socket connection </a:t>
            </a:r>
            <a:r>
              <a:rPr lang="en-US" dirty="0"/>
              <a:t>with the server.</a:t>
            </a:r>
          </a:p>
          <a:p>
            <a:pPr marL="628650" lvl="1" indent="-171450">
              <a:buFont typeface="Arial" panose="020B0604020202020204" pitchFamily="34" charset="0"/>
              <a:buChar char="•"/>
            </a:pPr>
            <a:r>
              <a:rPr lang="en-US" dirty="0"/>
              <a:t>Using the socket connection, </a:t>
            </a:r>
            <a:r>
              <a:rPr lang="en-US" b="1" dirty="0"/>
              <a:t>the server pushes new messages </a:t>
            </a:r>
            <a:r>
              <a:rPr lang="en-US" dirty="0"/>
              <a:t>to the client.</a:t>
            </a:r>
          </a:p>
          <a:p>
            <a:pPr marL="628650" lvl="1" indent="-171450">
              <a:buFont typeface="Arial" panose="020B0604020202020204" pitchFamily="34" charset="0"/>
              <a:buChar char="•"/>
            </a:pPr>
            <a:r>
              <a:rPr lang="en-US" dirty="0"/>
              <a:t>The </a:t>
            </a:r>
            <a:r>
              <a:rPr lang="en-US" b="1" dirty="0"/>
              <a:t>client can also send messages </a:t>
            </a:r>
            <a:r>
              <a:rPr lang="en-US" dirty="0"/>
              <a:t>to the server.</a:t>
            </a:r>
          </a:p>
          <a:p>
            <a:pPr marL="171450" lvl="0" indent="-171450">
              <a:buFont typeface="Arial" panose="020B0604020202020204" pitchFamily="34" charset="0"/>
              <a:buChar char="•"/>
            </a:pPr>
            <a:r>
              <a:rPr lang="en-US" dirty="0"/>
              <a:t>Telegram clients can connect through classical TCP socket, through a Web socket or using HTTP long polling (when sockets are unavailable).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second </a:t>
            </a:r>
            <a:r>
              <a:rPr lang="en-US" b="1" dirty="0"/>
              <a:t>example</a:t>
            </a:r>
            <a:r>
              <a:rPr lang="en-US" dirty="0"/>
              <a:t> is the famous </a:t>
            </a:r>
            <a:r>
              <a:rPr lang="en-US" b="1" dirty="0"/>
              <a:t>game "Brawl Stars"</a:t>
            </a:r>
            <a:r>
              <a:rPr lang="en-US" dirty="0"/>
              <a:t>.</a:t>
            </a:r>
          </a:p>
          <a:p>
            <a:pPr marL="171450" lvl="0" indent="-171450">
              <a:buFont typeface="Arial" panose="020B0604020202020204" pitchFamily="34" charset="0"/>
              <a:buChar char="•"/>
            </a:pPr>
            <a:r>
              <a:rPr lang="en-US" dirty="0"/>
              <a:t>When you play Brawl Stars through the network,</a:t>
            </a:r>
          </a:p>
          <a:p>
            <a:pPr marL="171450" lvl="0" indent="-171450">
              <a:buFont typeface="Arial" panose="020B0604020202020204" pitchFamily="34" charset="0"/>
              <a:buChar char="•"/>
            </a:pPr>
            <a:r>
              <a:rPr lang="en-US" dirty="0"/>
              <a:t>the </a:t>
            </a:r>
            <a:r>
              <a:rPr lang="en-US" sz="1200" b="1" i="0" kern="1200" dirty="0">
                <a:solidFill>
                  <a:schemeClr val="tx1"/>
                </a:solidFill>
                <a:effectLst/>
                <a:latin typeface="+mn-lt"/>
                <a:ea typeface="+mn-ea"/>
                <a:cs typeface="+mn-cs"/>
              </a:rPr>
              <a:t>Brawl Stars game client </a:t>
            </a:r>
            <a:r>
              <a:rPr lang="en-US" sz="1200" b="0" i="0" kern="1200" dirty="0">
                <a:solidFill>
                  <a:schemeClr val="tx1"/>
                </a:solidFill>
                <a:effectLst/>
                <a:latin typeface="+mn-lt"/>
                <a:ea typeface="+mn-ea"/>
                <a:cs typeface="+mn-cs"/>
              </a:rPr>
              <a:t>communicates with the </a:t>
            </a:r>
            <a:r>
              <a:rPr lang="en-US" sz="1200" b="1" i="0" kern="1200" dirty="0">
                <a:solidFill>
                  <a:schemeClr val="tx1"/>
                </a:solidFill>
                <a:effectLst/>
                <a:latin typeface="+mn-lt"/>
                <a:ea typeface="+mn-ea"/>
                <a:cs typeface="+mn-cs"/>
              </a:rPr>
              <a:t>Supercell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game server</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over a </a:t>
            </a:r>
            <a:r>
              <a:rPr lang="en-US" sz="1200" b="1" i="0" kern="1200" dirty="0">
                <a:solidFill>
                  <a:schemeClr val="tx1"/>
                </a:solidFill>
                <a:effectLst/>
                <a:latin typeface="+mn-lt"/>
                <a:ea typeface="+mn-ea"/>
                <a:cs typeface="+mn-cs"/>
              </a:rPr>
              <a:t>TCP socket</a:t>
            </a:r>
            <a:r>
              <a:rPr lang="en-US" sz="1200" b="0" i="0" kern="1200" dirty="0">
                <a:solidFill>
                  <a:schemeClr val="tx1"/>
                </a:solidFill>
                <a:effectLst/>
                <a:latin typeface="+mn-lt"/>
                <a:ea typeface="+mn-ea"/>
                <a:cs typeface="+mn-cs"/>
              </a:rPr>
              <a:t> on port 9339.</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third example is the </a:t>
            </a:r>
            <a:r>
              <a:rPr lang="en-US" b="1" dirty="0"/>
              <a:t>live crypto prices dashboard @ Investing.com</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open the real-time crypto dashboard from </a:t>
            </a:r>
            <a:r>
              <a:rPr lang="en-US" b="0" dirty="0">
                <a:hlinkClick r:id="rId3"/>
              </a:rPr>
              <a:t>https://investing.com/crypto/</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shows the </a:t>
            </a:r>
            <a:r>
              <a:rPr lang="en-US" b="1" dirty="0"/>
              <a:t>real-time prices </a:t>
            </a:r>
            <a:r>
              <a:rPr lang="en-US" b="0" dirty="0"/>
              <a:t>of the most popular </a:t>
            </a:r>
            <a:r>
              <a:rPr lang="en-US" b="1" dirty="0"/>
              <a:t>cryptocurrencies</a:t>
            </a:r>
            <a:r>
              <a:rPr lang="en-US" b="0" dirty="0"/>
              <a:t>, such as Bitcoin, Ethereum and Ripple.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connects to the Web server using a </a:t>
            </a:r>
            <a:r>
              <a:rPr lang="en-US" b="1" dirty="0"/>
              <a:t>WebSocket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connecting, </a:t>
            </a:r>
            <a:r>
              <a:rPr lang="en-US" b="1" dirty="0"/>
              <a:t>the server pushes</a:t>
            </a:r>
            <a:r>
              <a:rPr lang="en-US" b="0" dirty="0"/>
              <a:t> constantly the price changes to the client.</a:t>
            </a:r>
            <a:endParaRPr lang="bg-BG"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watch this communication using "</a:t>
            </a:r>
            <a:r>
              <a:rPr lang="en-US" b="1" noProof="1"/>
              <a:t>Chrome DevTool</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press </a:t>
            </a:r>
            <a:r>
              <a:rPr lang="en-US" b="1" dirty="0"/>
              <a:t>[F12]</a:t>
            </a:r>
            <a:r>
              <a:rPr lang="en-US" b="0" dirty="0"/>
              <a:t>, open the </a:t>
            </a:r>
            <a:r>
              <a:rPr lang="en-US" b="1" dirty="0"/>
              <a:t>[Network]</a:t>
            </a:r>
            <a:r>
              <a:rPr lang="en-US" b="0" dirty="0"/>
              <a:t> tab, then we find the "</a:t>
            </a:r>
            <a:r>
              <a:rPr lang="en-US" b="1" noProof="1"/>
              <a:t>websocket</a:t>
            </a:r>
            <a:r>
              <a:rPr lang="en-US" b="0" dirty="0"/>
              <a:t>" request and click on the </a:t>
            </a:r>
            <a:r>
              <a:rPr lang="en-US" b="1" dirty="0"/>
              <a:t>[Messages]</a:t>
            </a:r>
            <a:r>
              <a:rPr lang="en-US" b="0" dirty="0"/>
              <a:t> tab.</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Messages with price updates come constantly from the server.</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57391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example of WebSocket</a:t>
            </a:r>
            <a:r>
              <a:rPr lang="en-US" dirty="0"/>
              <a:t>, from the developer perspective, is the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linkClick r:id="rId3"/>
              </a:rPr>
              <a:t>https://websocket.org/echo.html</a:t>
            </a:r>
            <a:endParaRPr lang="en-US" sz="1200" dirty="0"/>
          </a:p>
          <a:p>
            <a:pPr marL="0" indent="0">
              <a:buFont typeface="Arial" panose="020B0604020202020204" pitchFamily="34" charset="0"/>
              <a:buNone/>
            </a:pPr>
            <a:r>
              <a:rPr lang="en-US" dirty="0"/>
              <a:t>It is a </a:t>
            </a:r>
            <a:r>
              <a:rPr lang="en-US" b="1" dirty="0"/>
              <a:t>simple WebSocket client</a:t>
            </a:r>
            <a:r>
              <a:rPr lang="en-US" dirty="0"/>
              <a:t>, which can </a:t>
            </a:r>
            <a:r>
              <a:rPr lang="en-US" b="1" dirty="0"/>
              <a:t>connect</a:t>
            </a:r>
            <a:r>
              <a:rPr lang="en-US" dirty="0"/>
              <a:t> to a WebSocket server and </a:t>
            </a:r>
            <a:r>
              <a:rPr lang="en-US" b="1" dirty="0"/>
              <a:t>send</a:t>
            </a:r>
            <a:r>
              <a:rPr lang="en-US" dirty="0"/>
              <a:t> and </a:t>
            </a:r>
            <a:r>
              <a:rPr lang="en-US" b="1" dirty="0"/>
              <a:t>receive</a:t>
            </a:r>
            <a:r>
              <a:rPr lang="en-US" dirty="0"/>
              <a:t> messages from it.</a:t>
            </a:r>
          </a:p>
          <a:p>
            <a:pPr marL="171450" indent="-171450">
              <a:buFont typeface="Arial" panose="020B0604020202020204" pitchFamily="34" charset="0"/>
              <a:buChar char="•"/>
            </a:pPr>
            <a:r>
              <a:rPr lang="en-US" dirty="0"/>
              <a:t>We can play with it.</a:t>
            </a:r>
          </a:p>
          <a:p>
            <a:pPr marL="171450" indent="-171450">
              <a:buFont typeface="Arial" panose="020B0604020202020204" pitchFamily="34" charset="0"/>
              <a:buChar char="•"/>
            </a:pPr>
            <a:r>
              <a:rPr lang="en-US" dirty="0"/>
              <a:t>We click the </a:t>
            </a:r>
            <a:r>
              <a:rPr lang="en-US" b="1" dirty="0"/>
              <a:t>[Connect] button</a:t>
            </a:r>
            <a:r>
              <a:rPr lang="en-US" dirty="0"/>
              <a:t> and we </a:t>
            </a:r>
            <a:r>
              <a:rPr lang="en-US" b="1" dirty="0"/>
              <a:t>connect to echo.websocket.org</a:t>
            </a:r>
            <a:r>
              <a:rPr lang="en-US" dirty="0"/>
              <a:t>.</a:t>
            </a:r>
          </a:p>
          <a:p>
            <a:pPr marL="171450" indent="-171450">
              <a:buFont typeface="Arial" panose="020B0604020202020204" pitchFamily="34" charset="0"/>
              <a:buChar char="•"/>
            </a:pPr>
            <a:r>
              <a:rPr lang="en-US" dirty="0"/>
              <a:t>Now we send a message using the </a:t>
            </a:r>
            <a:r>
              <a:rPr lang="en-US" b="1" dirty="0"/>
              <a:t>[Send] button</a:t>
            </a:r>
            <a:r>
              <a:rPr lang="en-US" dirty="0"/>
              <a:t>.</a:t>
            </a:r>
          </a:p>
          <a:p>
            <a:pPr marL="171450" indent="-171450">
              <a:buFont typeface="Arial" panose="020B0604020202020204" pitchFamily="34" charset="0"/>
              <a:buChar char="•"/>
            </a:pPr>
            <a:r>
              <a:rPr lang="en-US" dirty="0"/>
              <a:t>The </a:t>
            </a:r>
            <a:r>
              <a:rPr lang="en-US" b="1" dirty="0"/>
              <a:t>log</a:t>
            </a:r>
            <a:r>
              <a:rPr lang="en-US" dirty="0"/>
              <a:t> shows the messages </a:t>
            </a:r>
            <a:r>
              <a:rPr lang="en-US" b="1" dirty="0"/>
              <a:t>sent</a:t>
            </a:r>
            <a:r>
              <a:rPr lang="en-US" dirty="0"/>
              <a:t> to the server and </a:t>
            </a:r>
            <a:r>
              <a:rPr lang="en-US" b="1" dirty="0"/>
              <a:t>received</a:t>
            </a:r>
            <a:r>
              <a:rPr lang="en-US" dirty="0"/>
              <a:t> from the server.</a:t>
            </a:r>
          </a:p>
          <a:p>
            <a:pPr marL="171450" indent="-171450">
              <a:buFont typeface="Arial" panose="020B0604020202020204" pitchFamily="34" charset="0"/>
              <a:buChar char="•"/>
            </a:pPr>
            <a:r>
              <a:rPr lang="en-US" dirty="0"/>
              <a:t>The server replies with the same message, that we sent to it.</a:t>
            </a:r>
          </a:p>
          <a:p>
            <a:pPr marL="171450" indent="-171450">
              <a:buFont typeface="Arial" panose="020B0604020202020204" pitchFamily="34" charset="0"/>
              <a:buChar char="•"/>
            </a:pPr>
            <a:r>
              <a:rPr lang="en-US" dirty="0"/>
              <a:t>Now let's see the messages in the </a:t>
            </a:r>
            <a:r>
              <a:rPr lang="en-US" b="1" dirty="0"/>
              <a:t>network inspector</a:t>
            </a:r>
            <a:r>
              <a:rPr lang="en-US" dirty="0"/>
              <a:t> in </a:t>
            </a:r>
            <a:r>
              <a:rPr lang="en-US" b="1" dirty="0"/>
              <a:t>Chrome Dev Tools</a:t>
            </a:r>
            <a:r>
              <a:rPr lang="en-US" b="0" dirty="0"/>
              <a:t>.</a:t>
            </a:r>
          </a:p>
          <a:p>
            <a:pPr marL="171450" indent="-171450">
              <a:buFont typeface="Arial" panose="020B0604020202020204" pitchFamily="34" charset="0"/>
              <a:buChar char="•"/>
            </a:pPr>
            <a:r>
              <a:rPr lang="en-US" b="0" dirty="0"/>
              <a:t>Click </a:t>
            </a:r>
            <a:r>
              <a:rPr lang="en-US" b="1" dirty="0"/>
              <a:t>[F12]</a:t>
            </a:r>
            <a:r>
              <a:rPr lang="en-US" b="0" dirty="0"/>
              <a:t> to show the Network Inspector.</a:t>
            </a:r>
          </a:p>
          <a:p>
            <a:pPr marL="171450" indent="-171450">
              <a:buFont typeface="Arial" panose="020B0604020202020204" pitchFamily="34" charset="0"/>
              <a:buChar char="•"/>
            </a:pPr>
            <a:r>
              <a:rPr lang="en-US" b="0" dirty="0"/>
              <a:t>Click </a:t>
            </a:r>
            <a:r>
              <a:rPr lang="en-US" b="1" dirty="0"/>
              <a:t>[Disconnect]</a:t>
            </a:r>
            <a:r>
              <a:rPr lang="en-US" b="0" dirty="0"/>
              <a:t> then </a:t>
            </a:r>
            <a:r>
              <a:rPr lang="en-US" b="1" dirty="0"/>
              <a:t>[Connect]</a:t>
            </a:r>
            <a:r>
              <a:rPr lang="en-US" b="0" dirty="0"/>
              <a:t>.</a:t>
            </a:r>
          </a:p>
          <a:p>
            <a:pPr marL="171450" indent="-171450">
              <a:buFont typeface="Arial" panose="020B0604020202020204" pitchFamily="34" charset="0"/>
              <a:buChar char="•"/>
            </a:pPr>
            <a:r>
              <a:rPr lang="en-US" b="0" dirty="0"/>
              <a:t>Click on the </a:t>
            </a:r>
            <a:r>
              <a:rPr lang="en-US" b="1" dirty="0"/>
              <a:t>WebSocket connection</a:t>
            </a:r>
            <a:r>
              <a:rPr lang="bg-BG" b="1" dirty="0"/>
              <a:t> </a:t>
            </a:r>
            <a:r>
              <a:rPr lang="en-US" b="0" dirty="0"/>
              <a:t>in the list of HTTP requests.</a:t>
            </a:r>
          </a:p>
          <a:p>
            <a:pPr marL="171450" indent="-171450">
              <a:buFont typeface="Arial" panose="020B0604020202020204" pitchFamily="34" charset="0"/>
              <a:buChar char="•"/>
            </a:pPr>
            <a:r>
              <a:rPr lang="en-US" b="0" dirty="0"/>
              <a:t>Now click the </a:t>
            </a:r>
            <a:r>
              <a:rPr lang="en-US" b="1" dirty="0"/>
              <a:t>[Send] button</a:t>
            </a:r>
            <a:r>
              <a:rPr lang="en-US" b="0" dirty="0"/>
              <a:t> several times and see the </a:t>
            </a:r>
            <a:r>
              <a:rPr lang="en-US" b="1" dirty="0"/>
              <a:t>messages</a:t>
            </a:r>
            <a:r>
              <a:rPr lang="en-US" b="0" dirty="0"/>
              <a:t> that go though the Web socket.</a:t>
            </a:r>
          </a:p>
          <a:p>
            <a:pPr marL="0" indent="0">
              <a:buFont typeface="Arial" panose="020B0604020202020204" pitchFamily="34" charset="0"/>
              <a:buNone/>
            </a:pPr>
            <a:r>
              <a:rPr lang="en-US" b="0" dirty="0"/>
              <a:t>This is how Web sockets work.</a:t>
            </a:r>
          </a:p>
          <a:p>
            <a:pPr marL="171450" indent="-171450">
              <a:buFont typeface="Arial" panose="020B0604020202020204" pitchFamily="34" charset="0"/>
              <a:buChar char="•"/>
            </a:pPr>
            <a:r>
              <a:rPr lang="en-US" b="0" dirty="0"/>
              <a:t>First, the client connects to the server.</a:t>
            </a:r>
          </a:p>
          <a:p>
            <a:pPr marL="171450" indent="-171450">
              <a:buFont typeface="Arial" panose="020B0604020202020204" pitchFamily="34" charset="0"/>
              <a:buChar char="•"/>
            </a:pPr>
            <a:r>
              <a:rPr lang="en-US" b="0" dirty="0"/>
              <a:t>Then the client and the server talk to each other by </a:t>
            </a:r>
            <a:r>
              <a:rPr lang="en-US" b="1" dirty="0"/>
              <a:t>sending messages</a:t>
            </a:r>
            <a:r>
              <a:rPr lang="en-US" b="0" dirty="0"/>
              <a:t>.</a:t>
            </a:r>
          </a:p>
          <a:p>
            <a:pPr marL="171450" indent="-171450">
              <a:buFont typeface="Arial" panose="020B0604020202020204" pitchFamily="34" charset="0"/>
              <a:buChar char="•"/>
            </a:pPr>
            <a:r>
              <a:rPr lang="en-US" b="1" dirty="0"/>
              <a:t>WebSocket </a:t>
            </a:r>
            <a:r>
              <a:rPr lang="en-US" b="0" dirty="0"/>
              <a:t>is </a:t>
            </a:r>
            <a:r>
              <a:rPr lang="en-US" b="1" dirty="0"/>
              <a:t>bi-directional message-oriented communication protocol </a:t>
            </a:r>
            <a:r>
              <a:rPr lang="en-US" b="0" dirty="0"/>
              <a:t>for the Web.</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66527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curious of you I have prepared another </a:t>
            </a:r>
            <a:r>
              <a:rPr lang="en-US" b="1" dirty="0"/>
              <a:t>live example</a:t>
            </a:r>
            <a:r>
              <a:rPr lang="en-US" dirty="0"/>
              <a:t>:</a:t>
            </a:r>
          </a:p>
          <a:p>
            <a:pPr marL="171450" indent="-171450">
              <a:buFont typeface="Arial" panose="020B0604020202020204" pitchFamily="34" charset="0"/>
              <a:buChar char="•"/>
            </a:pPr>
            <a:r>
              <a:rPr lang="en-US" dirty="0"/>
              <a:t>A </a:t>
            </a:r>
            <a:r>
              <a:rPr lang="en-US" b="1" dirty="0"/>
              <a:t>web socket server </a:t>
            </a:r>
            <a:r>
              <a:rPr lang="en-US" dirty="0"/>
              <a:t>and a Web socket client for it, which connect to each other and exchange messages.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open </a:t>
            </a:r>
            <a:r>
              <a:rPr lang="en-US" b="1" dirty="0"/>
              <a:t>the server link </a:t>
            </a:r>
            <a:r>
              <a:rPr lang="en-US" dirty="0"/>
              <a:t>at repl.it.</a:t>
            </a:r>
            <a:endParaRPr lang="bg-BG" dirty="0"/>
          </a:p>
          <a:p>
            <a:pPr marL="171450" indent="-171450">
              <a:buFont typeface="Arial" panose="020B0604020202020204" pitchFamily="34" charset="0"/>
              <a:buChar char="•"/>
            </a:pPr>
            <a:r>
              <a:rPr lang="en-US" dirty="0"/>
              <a:t>Wait a bit for the code to load.</a:t>
            </a:r>
          </a:p>
          <a:p>
            <a:pPr marL="171450" indent="-171450">
              <a:buFont typeface="Arial" panose="020B0604020202020204" pitchFamily="34" charset="0"/>
              <a:buChar char="•"/>
            </a:pPr>
            <a:r>
              <a:rPr lang="en-US" dirty="0"/>
              <a:t>This is a JavaScript code, implementing a </a:t>
            </a:r>
            <a:r>
              <a:rPr lang="en-US" b="1" dirty="0"/>
              <a:t>Web socket server </a:t>
            </a:r>
            <a:r>
              <a:rPr lang="en-US" dirty="0"/>
              <a:t>in Node.js.</a:t>
            </a:r>
          </a:p>
          <a:p>
            <a:pPr marL="171450" indent="-171450">
              <a:buFont typeface="Arial" panose="020B0604020202020204" pitchFamily="34" charset="0"/>
              <a:buChar char="•"/>
            </a:pPr>
            <a:r>
              <a:rPr lang="en-US" dirty="0"/>
              <a:t>We </a:t>
            </a:r>
            <a:r>
              <a:rPr lang="en-US" b="1" dirty="0"/>
              <a:t>run</a:t>
            </a:r>
            <a:r>
              <a:rPr lang="en-US" dirty="0"/>
              <a:t> it. It will start and then will be waiting for client connections.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open </a:t>
            </a:r>
            <a:r>
              <a:rPr lang="en-US" b="1" dirty="0"/>
              <a:t>the client link</a:t>
            </a:r>
            <a:r>
              <a:rPr lang="en-US" dirty="0"/>
              <a:t> at repl.it.</a:t>
            </a:r>
          </a:p>
          <a:p>
            <a:pPr marL="171450" indent="-171450">
              <a:buFont typeface="Arial" panose="020B0604020202020204" pitchFamily="34" charset="0"/>
              <a:buChar char="•"/>
            </a:pPr>
            <a:r>
              <a:rPr lang="en-US" dirty="0"/>
              <a:t>It needs some time to load.</a:t>
            </a:r>
          </a:p>
          <a:p>
            <a:pPr marL="171450" indent="-171450">
              <a:buFont typeface="Arial" panose="020B0604020202020204" pitchFamily="34" charset="0"/>
              <a:buChar char="•"/>
            </a:pPr>
            <a:r>
              <a:rPr lang="en-US" dirty="0"/>
              <a:t>It's a simple </a:t>
            </a:r>
            <a:r>
              <a:rPr lang="en-US" b="1" dirty="0"/>
              <a:t>HTML page with JavaScript code</a:t>
            </a:r>
            <a:r>
              <a:rPr lang="en-US" dirty="0"/>
              <a:t>, which interacts with our Web socket server.</a:t>
            </a:r>
          </a:p>
          <a:p>
            <a:pPr marL="171450" indent="-171450">
              <a:buFont typeface="Arial" panose="020B0604020202020204" pitchFamily="34" charset="0"/>
              <a:buChar char="•"/>
            </a:pPr>
            <a:r>
              <a:rPr lang="en-US" dirty="0"/>
              <a:t>This is the </a:t>
            </a:r>
            <a:r>
              <a:rPr lang="en-US" b="1" dirty="0"/>
              <a:t>Web socket client</a:t>
            </a:r>
            <a:r>
              <a:rPr lang="en-US" dirty="0"/>
              <a:t> application.</a:t>
            </a:r>
          </a:p>
          <a:p>
            <a:pPr marL="171450" indent="-171450">
              <a:buFont typeface="Arial" panose="020B0604020202020204" pitchFamily="34" charset="0"/>
              <a:buChar char="•"/>
            </a:pPr>
            <a:r>
              <a:rPr lang="en-US" dirty="0"/>
              <a:t>We </a:t>
            </a:r>
            <a:r>
              <a:rPr lang="en-US" b="1" dirty="0"/>
              <a:t>run </a:t>
            </a:r>
            <a:r>
              <a:rPr lang="en-US" dirty="0"/>
              <a:t>it.</a:t>
            </a:r>
          </a:p>
          <a:p>
            <a:pPr marL="171450" indent="-171450">
              <a:buFont typeface="Arial" panose="020B0604020202020204" pitchFamily="34" charset="0"/>
              <a:buChar char="•"/>
            </a:pPr>
            <a:r>
              <a:rPr lang="en-US" dirty="0"/>
              <a:t>On the right we can see </a:t>
            </a:r>
            <a:r>
              <a:rPr lang="en-US" b="1" dirty="0"/>
              <a:t>the messages </a:t>
            </a:r>
            <a:r>
              <a:rPr lang="en-US" dirty="0"/>
              <a:t>exchanged between the client and the server.</a:t>
            </a:r>
          </a:p>
          <a:p>
            <a:pPr marL="171450" indent="-171450">
              <a:buFont typeface="Arial" panose="020B0604020202020204" pitchFamily="34" charset="0"/>
              <a:buChar char="•"/>
            </a:pPr>
            <a:r>
              <a:rPr lang="en-US" dirty="0"/>
              <a:t>Every 3 seconds, </a:t>
            </a:r>
            <a:r>
              <a:rPr lang="en-US" b="1" dirty="0"/>
              <a:t>the server sends the current time </a:t>
            </a:r>
            <a:r>
              <a:rPr lang="en-US" dirty="0"/>
              <a:t>to the client as a text message.</a:t>
            </a:r>
          </a:p>
          <a:p>
            <a:pPr marL="0" indent="0">
              <a:buFont typeface="Arial" panose="020B0604020202020204" pitchFamily="34" charset="0"/>
              <a:buNone/>
            </a:pPr>
            <a:r>
              <a:rPr lang="en-US" dirty="0"/>
              <a:t>I will skip explaining the code of the Web socket client and the server, because now </a:t>
            </a:r>
            <a:r>
              <a:rPr lang="en-US" b="1" dirty="0"/>
              <a:t>we want to learn concepts</a:t>
            </a:r>
            <a:r>
              <a:rPr lang="en-US" dirty="0"/>
              <a:t>, not technologies.</a:t>
            </a:r>
          </a:p>
          <a:p>
            <a:pPr marL="171450" indent="-171450">
              <a:buFont typeface="Arial" panose="020B0604020202020204" pitchFamily="34" charset="0"/>
              <a:buChar char="•"/>
            </a:pPr>
            <a:r>
              <a:rPr lang="en-US" dirty="0"/>
              <a:t>The concept here is the </a:t>
            </a:r>
            <a:r>
              <a:rPr lang="en-US" b="1" dirty="0"/>
              <a:t>socket communication</a:t>
            </a:r>
            <a:r>
              <a:rPr lang="en-US" dirty="0"/>
              <a:t>, which allows the client and the server to send messages to each other.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8085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Asynchronous programming</a:t>
            </a:r>
            <a:r>
              <a:rPr lang="en-US" b="0" dirty="0"/>
              <a:t> is another important paradigm in software engineering.</a:t>
            </a:r>
          </a:p>
          <a:p>
            <a:pPr marL="171450" indent="-171450">
              <a:buFont typeface="Arial" panose="020B0604020202020204" pitchFamily="34" charset="0"/>
              <a:buChar char="•"/>
            </a:pPr>
            <a:r>
              <a:rPr lang="en-US" b="1" dirty="0"/>
              <a:t>Asynchronous programming </a:t>
            </a:r>
            <a:r>
              <a:rPr lang="en-US" dirty="0"/>
              <a:t>and</a:t>
            </a:r>
            <a:r>
              <a:rPr lang="en-US" b="1" dirty="0"/>
              <a:t> concurrent execution</a:t>
            </a:r>
            <a:r>
              <a:rPr lang="bg-BG" dirty="0"/>
              <a:t> </a:t>
            </a:r>
            <a:r>
              <a:rPr lang="en-US" dirty="0"/>
              <a:t>allow multiple pieces of code to run simultaneously.</a:t>
            </a:r>
          </a:p>
          <a:p>
            <a:pPr marL="171450" indent="-171450">
              <a:buFont typeface="Arial" panose="020B0604020202020204" pitchFamily="34" charset="0"/>
              <a:buChar char="•"/>
            </a:pPr>
            <a:r>
              <a:rPr lang="en-US" dirty="0"/>
              <a:t>This is </a:t>
            </a:r>
            <a:r>
              <a:rPr lang="en-US" b="1" dirty="0"/>
              <a:t>quite natural</a:t>
            </a:r>
            <a:r>
              <a:rPr lang="en-US" dirty="0"/>
              <a:t> in computer software: you can listen to music on your laptop while browsing a website and downloading files.</a:t>
            </a:r>
          </a:p>
          <a:p>
            <a:pPr marL="171450" indent="-171450">
              <a:buFont typeface="Arial" panose="020B0604020202020204" pitchFamily="34" charset="0"/>
              <a:buChar char="•"/>
            </a:pPr>
            <a:r>
              <a:rPr lang="en-US" b="1" dirty="0"/>
              <a:t>Asynchronous programming </a:t>
            </a:r>
            <a:r>
              <a:rPr lang="en-US" b="0" dirty="0"/>
              <a:t>allows several functions or methods of your code to be executed </a:t>
            </a:r>
            <a:r>
              <a:rPr lang="en-US" b="1" dirty="0"/>
              <a:t>simultaneously</a:t>
            </a:r>
            <a:r>
              <a:rPr lang="en-US" b="0" dirty="0"/>
              <a:t>,</a:t>
            </a:r>
          </a:p>
          <a:p>
            <a:pPr marL="628650" lvl="1" indent="-171450">
              <a:buFont typeface="Arial" panose="020B0604020202020204" pitchFamily="34" charset="0"/>
              <a:buChar char="•"/>
            </a:pPr>
            <a:r>
              <a:rPr lang="en-US" dirty="0"/>
              <a:t>just like you are executing several programs in the same time.</a:t>
            </a:r>
          </a:p>
          <a:p>
            <a:pPr marL="0" lvl="0" indent="0">
              <a:buFont typeface="Arial" panose="020B0604020202020204" pitchFamily="34" charset="0"/>
              <a:buNone/>
            </a:pPr>
            <a:r>
              <a:rPr lang="en-US" dirty="0"/>
              <a:t>There are many </a:t>
            </a:r>
            <a:r>
              <a:rPr lang="en-US" b="1" dirty="0"/>
              <a:t>concepts and technologies</a:t>
            </a:r>
            <a:r>
              <a:rPr lang="en-US" dirty="0"/>
              <a:t>, which implement asynchronous code execution:</a:t>
            </a:r>
          </a:p>
          <a:p>
            <a:pPr marL="171450" lvl="0" indent="-171450">
              <a:buFont typeface="Arial" panose="020B0604020202020204" pitchFamily="34" charset="0"/>
              <a:buChar char="•"/>
            </a:pPr>
            <a:r>
              <a:rPr lang="en-US" dirty="0"/>
              <a:t>multithreading, background tasks, promises, forked processes, web workers, service workers, and others.</a:t>
            </a:r>
          </a:p>
          <a:p>
            <a:pPr marL="171450" indent="-171450">
              <a:buFont typeface="Arial" panose="020B0604020202020204" pitchFamily="34" charset="0"/>
              <a:buChar char="•"/>
            </a:pPr>
            <a:endParaRPr lang="en-US" b="1" dirty="0"/>
          </a:p>
          <a:p>
            <a:r>
              <a:rPr lang="en-US" b="1" dirty="0"/>
              <a:t>Multithreading</a:t>
            </a:r>
            <a:r>
              <a:rPr lang="en-US" dirty="0"/>
              <a:t> in Java, C# and Python allows </a:t>
            </a:r>
            <a:r>
              <a:rPr lang="en-US" sz="1200" b="0" i="0" kern="1200" dirty="0">
                <a:solidFill>
                  <a:schemeClr val="tx1"/>
                </a:solidFill>
                <a:effectLst/>
                <a:latin typeface="+mn-lt"/>
                <a:ea typeface="+mn-ea"/>
                <a:cs typeface="+mn-cs"/>
              </a:rPr>
              <a:t>simultaneously</a:t>
            </a:r>
            <a:r>
              <a:rPr lang="en-US" dirty="0"/>
              <a:t> running several </a:t>
            </a:r>
            <a:r>
              <a:rPr lang="en-US" b="1" dirty="0"/>
              <a:t>threads</a:t>
            </a:r>
            <a:r>
              <a:rPr lang="en-US" dirty="0"/>
              <a:t>.</a:t>
            </a:r>
            <a:endParaRPr lang="bg-BG" dirty="0"/>
          </a:p>
          <a:p>
            <a:pPr marL="171450" indent="-171450">
              <a:buFont typeface="Arial" panose="020B0604020202020204" pitchFamily="34" charset="0"/>
              <a:buChar char="•"/>
            </a:pPr>
            <a:r>
              <a:rPr lang="en-US" dirty="0"/>
              <a:t>A </a:t>
            </a:r>
            <a:r>
              <a:rPr lang="en-US" b="1" dirty="0"/>
              <a:t>thread</a:t>
            </a:r>
            <a:r>
              <a:rPr lang="en-US" dirty="0"/>
              <a:t> of execution is a piece of code, which runs simultaneously within your program or application.</a:t>
            </a:r>
          </a:p>
          <a:p>
            <a:pPr marL="171450" indent="-171450">
              <a:buFont typeface="Arial" panose="020B0604020202020204" pitchFamily="34" charset="0"/>
              <a:buChar char="•"/>
            </a:pPr>
            <a:r>
              <a:rPr lang="en-US" b="1" dirty="0"/>
              <a:t>Threads </a:t>
            </a:r>
            <a:r>
              <a:rPr lang="en-US" dirty="0"/>
              <a:t>are </a:t>
            </a:r>
            <a:r>
              <a:rPr lang="en-US" b="1" dirty="0"/>
              <a:t>methods </a:t>
            </a:r>
            <a:r>
              <a:rPr lang="en-US" dirty="0"/>
              <a:t>or</a:t>
            </a:r>
            <a:r>
              <a:rPr lang="en-US" b="1" dirty="0"/>
              <a:t> functions</a:t>
            </a:r>
            <a:r>
              <a:rPr lang="en-US" dirty="0"/>
              <a:t>, which are </a:t>
            </a:r>
            <a:r>
              <a:rPr lang="en-US" b="1" dirty="0"/>
              <a:t>executed concurrently</a:t>
            </a:r>
            <a:r>
              <a:rPr lang="en-US" dirty="0"/>
              <a:t>.</a:t>
            </a:r>
          </a:p>
          <a:p>
            <a:pPr marL="171450" indent="-171450">
              <a:buFont typeface="Arial" panose="020B0604020202020204" pitchFamily="34" charset="0"/>
              <a:buChar char="•"/>
            </a:pPr>
            <a:r>
              <a:rPr lang="en-US" dirty="0"/>
              <a:t>A program can run </a:t>
            </a:r>
            <a:r>
              <a:rPr lang="en-US" b="1" dirty="0"/>
              <a:t>multiple threads concurrently</a:t>
            </a:r>
            <a:r>
              <a:rPr lang="en-US" dirty="0"/>
              <a:t>.</a:t>
            </a:r>
          </a:p>
          <a:p>
            <a:pPr marL="171450" indent="-171450">
              <a:buFont typeface="Arial" panose="020B0604020202020204" pitchFamily="34" charset="0"/>
              <a:buChar char="•"/>
            </a:pPr>
            <a:r>
              <a:rPr lang="en-US" dirty="0"/>
              <a:t>Threads share the program state, memory and other resources.</a:t>
            </a:r>
          </a:p>
          <a:p>
            <a:endParaRPr lang="en-US" dirty="0"/>
          </a:p>
          <a:p>
            <a:r>
              <a:rPr lang="en-US" dirty="0"/>
              <a:t>Accessing </a:t>
            </a:r>
            <a:r>
              <a:rPr lang="en-US" b="1" dirty="0"/>
              <a:t>shared data </a:t>
            </a:r>
            <a:r>
              <a:rPr lang="en-US" dirty="0"/>
              <a:t>from concurrent threads may need </a:t>
            </a:r>
            <a:r>
              <a:rPr lang="en-US" b="1" dirty="0"/>
              <a:t>synchronization</a:t>
            </a:r>
            <a:r>
              <a:rPr lang="en-US" dirty="0"/>
              <a:t>.</a:t>
            </a:r>
          </a:p>
          <a:p>
            <a:pPr marL="171450" indent="-171450">
              <a:buFont typeface="Arial" panose="020B0604020202020204" pitchFamily="34" charset="0"/>
              <a:buChar char="•"/>
            </a:pPr>
            <a:r>
              <a:rPr lang="en-US" dirty="0"/>
              <a:t>What will happen if </a:t>
            </a:r>
            <a:r>
              <a:rPr lang="en-US" b="1" dirty="0"/>
              <a:t>one thread is printing </a:t>
            </a:r>
            <a:r>
              <a:rPr lang="en-US" dirty="0"/>
              <a:t>the elements from a list, while </a:t>
            </a:r>
            <a:r>
              <a:rPr lang="en-US" b="1" dirty="0"/>
              <a:t>another thread is deleting </a:t>
            </a:r>
            <a:r>
              <a:rPr lang="en-US" dirty="0"/>
              <a:t>some of the elements </a:t>
            </a:r>
            <a:r>
              <a:rPr lang="en-US" b="1" dirty="0"/>
              <a:t>in the same time</a:t>
            </a:r>
            <a:r>
              <a:rPr lang="en-US" dirty="0"/>
              <a:t>?</a:t>
            </a:r>
          </a:p>
          <a:p>
            <a:pPr marL="628650" lvl="1" indent="-171450">
              <a:buFont typeface="Arial" panose="020B0604020202020204" pitchFamily="34" charset="0"/>
              <a:buChar char="•"/>
            </a:pPr>
            <a:r>
              <a:rPr lang="bg-BG" b="1" dirty="0"/>
              <a:t>Т</a:t>
            </a:r>
            <a:r>
              <a:rPr lang="en-US" b="1" dirty="0"/>
              <a:t>he program can crash</a:t>
            </a:r>
            <a:r>
              <a:rPr lang="en-US" dirty="0"/>
              <a:t>, when it tries to read deleted elements.</a:t>
            </a:r>
          </a:p>
          <a:p>
            <a:pPr marL="628650" lvl="1" indent="-171450">
              <a:buFont typeface="Arial" panose="020B0604020202020204" pitchFamily="34" charset="0"/>
              <a:buChar char="•"/>
            </a:pPr>
            <a:r>
              <a:rPr lang="en-US" dirty="0"/>
              <a:t>This is a </a:t>
            </a:r>
            <a:r>
              <a:rPr lang="en-US" b="1" dirty="0"/>
              <a:t>big problem</a:t>
            </a:r>
            <a:r>
              <a:rPr lang="en-US" dirty="0"/>
              <a:t> with multithreaded applications.</a:t>
            </a:r>
          </a:p>
          <a:p>
            <a:pPr marL="628650" lvl="1" indent="-171450">
              <a:buFont typeface="Arial" panose="020B0604020202020204" pitchFamily="34" charset="0"/>
              <a:buChar char="•"/>
            </a:pPr>
            <a:r>
              <a:rPr lang="en-US" b="1" dirty="0"/>
              <a:t>Inconsistent behavior</a:t>
            </a:r>
            <a:r>
              <a:rPr lang="en-US" dirty="0"/>
              <a:t>, </a:t>
            </a:r>
            <a:r>
              <a:rPr lang="en-US" b="1" dirty="0"/>
              <a:t>crashes</a:t>
            </a:r>
            <a:r>
              <a:rPr lang="en-US" dirty="0"/>
              <a:t>, </a:t>
            </a:r>
            <a:r>
              <a:rPr lang="en-US" b="1" dirty="0"/>
              <a:t>unexpected results</a:t>
            </a:r>
            <a:r>
              <a:rPr lang="en-US" dirty="0"/>
              <a:t>, and </a:t>
            </a:r>
            <a:r>
              <a:rPr lang="en-US" b="1" dirty="0"/>
              <a:t>hanging</a:t>
            </a:r>
            <a:r>
              <a:rPr lang="en-US" dirty="0"/>
              <a:t> are just few </a:t>
            </a:r>
            <a:r>
              <a:rPr lang="en-US" b="1" dirty="0"/>
              <a:t>examples of problems </a:t>
            </a:r>
            <a:r>
              <a:rPr lang="en-US" dirty="0"/>
              <a:t>when multiple threads access shared data concurrently.</a:t>
            </a:r>
          </a:p>
          <a:p>
            <a:pPr marL="171450" indent="-171450">
              <a:buFont typeface="Arial" panose="020B0604020202020204" pitchFamily="34" charset="0"/>
              <a:buChar char="•"/>
            </a:pPr>
            <a:r>
              <a:rPr lang="en-US" dirty="0"/>
              <a:t>To solve these challenges, developers use "</a:t>
            </a:r>
            <a:r>
              <a:rPr lang="en-US" b="1" dirty="0"/>
              <a:t>thread synchronization</a:t>
            </a:r>
            <a:r>
              <a:rPr lang="en-US" dirty="0"/>
              <a:t>".</a:t>
            </a:r>
          </a:p>
          <a:p>
            <a:pPr marL="171450" indent="-171450">
              <a:buFont typeface="Arial" panose="020B0604020202020204" pitchFamily="34" charset="0"/>
              <a:buChar char="•"/>
            </a:pPr>
            <a:r>
              <a:rPr lang="en-US" b="1" dirty="0"/>
              <a:t>Critical sections</a:t>
            </a:r>
            <a:r>
              <a:rPr lang="en-US" dirty="0"/>
              <a:t>, </a:t>
            </a:r>
            <a:r>
              <a:rPr lang="en-US" b="1" dirty="0"/>
              <a:t>locks</a:t>
            </a:r>
            <a:r>
              <a:rPr lang="en-US" dirty="0"/>
              <a:t>, </a:t>
            </a:r>
            <a:r>
              <a:rPr lang="en-US" b="1" dirty="0"/>
              <a:t>mutexes</a:t>
            </a:r>
            <a:r>
              <a:rPr lang="en-US" dirty="0"/>
              <a:t>, </a:t>
            </a:r>
            <a:r>
              <a:rPr lang="en-US" b="1" dirty="0"/>
              <a:t>semaphores</a:t>
            </a:r>
            <a:r>
              <a:rPr lang="en-US" dirty="0"/>
              <a:t>, </a:t>
            </a:r>
            <a:r>
              <a:rPr lang="en-US" b="1" dirty="0"/>
              <a:t>signals</a:t>
            </a:r>
            <a:r>
              <a:rPr lang="en-US" dirty="0"/>
              <a:t>, </a:t>
            </a:r>
            <a:r>
              <a:rPr lang="en-US" b="1" dirty="0"/>
              <a:t>atomic operations </a:t>
            </a:r>
            <a:r>
              <a:rPr lang="en-US" dirty="0"/>
              <a:t>and </a:t>
            </a:r>
            <a:r>
              <a:rPr lang="en-US" b="1" dirty="0"/>
              <a:t>monitors</a:t>
            </a:r>
            <a:r>
              <a:rPr lang="en-US" dirty="0"/>
              <a:t> are examples of </a:t>
            </a:r>
            <a:r>
              <a:rPr lang="en-US" b="1" dirty="0"/>
              <a:t>synchronization objects</a:t>
            </a:r>
            <a:r>
              <a:rPr lang="en-US" dirty="0"/>
              <a:t> used in multithreading to resolve the conflicts when accessing shared data from several threads.</a:t>
            </a:r>
          </a:p>
          <a:p>
            <a:endParaRPr lang="en-US" dirty="0"/>
          </a:p>
          <a:p>
            <a:r>
              <a:rPr lang="en-US" dirty="0"/>
              <a:t>Many programming languages offer a </a:t>
            </a:r>
            <a:r>
              <a:rPr lang="en-US" b="1" dirty="0"/>
              <a:t>simplified concurrent programming model</a:t>
            </a:r>
            <a:r>
              <a:rPr lang="en-US" dirty="0"/>
              <a:t>, without threads.</a:t>
            </a:r>
          </a:p>
          <a:p>
            <a:pPr marL="171450" indent="-171450">
              <a:buFont typeface="Arial" panose="020B0604020202020204" pitchFamily="34" charset="0"/>
              <a:buChar char="•"/>
            </a:pPr>
            <a:r>
              <a:rPr lang="en-US" dirty="0"/>
              <a:t>It is based on background </a:t>
            </a:r>
            <a:r>
              <a:rPr lang="en-US" b="1" dirty="0"/>
              <a:t>tasks </a:t>
            </a:r>
            <a:r>
              <a:rPr lang="en-US" dirty="0"/>
              <a:t>(in C#) and </a:t>
            </a:r>
            <a:r>
              <a:rPr lang="en-US" b="1" dirty="0"/>
              <a:t>promises</a:t>
            </a:r>
            <a:r>
              <a:rPr lang="en-US" dirty="0"/>
              <a:t> (in JavaScript).</a:t>
            </a:r>
          </a:p>
          <a:p>
            <a:pPr marL="171450" indent="-171450">
              <a:buFont typeface="Arial" panose="020B0604020202020204" pitchFamily="34" charset="0"/>
              <a:buChar char="•"/>
            </a:pPr>
            <a:r>
              <a:rPr lang="en-US" b="1" dirty="0"/>
              <a:t>Tasks</a:t>
            </a:r>
            <a:r>
              <a:rPr lang="en-US" dirty="0"/>
              <a:t> and </a:t>
            </a:r>
            <a:r>
              <a:rPr lang="en-US" b="1" dirty="0"/>
              <a:t>promises </a:t>
            </a:r>
            <a:r>
              <a:rPr lang="en-US" dirty="0"/>
              <a:t>are handled with special language constructs: </a:t>
            </a:r>
            <a:r>
              <a:rPr lang="en-US" b="1" dirty="0"/>
              <a:t>async</a:t>
            </a:r>
            <a:r>
              <a:rPr lang="en-US" dirty="0"/>
              <a:t> and </a:t>
            </a:r>
            <a:r>
              <a:rPr lang="en-US" b="1" dirty="0"/>
              <a:t>await</a:t>
            </a:r>
            <a:r>
              <a:rPr lang="en-US" b="0" dirty="0"/>
              <a:t>.</a:t>
            </a:r>
          </a:p>
          <a:p>
            <a:pPr marL="171450" indent="-171450">
              <a:buFont typeface="Arial" panose="020B0604020202020204" pitchFamily="34" charset="0"/>
              <a:buChar char="•"/>
            </a:pPr>
            <a:r>
              <a:rPr lang="en-US" b="0" dirty="0"/>
              <a:t>We </a:t>
            </a:r>
            <a:r>
              <a:rPr lang="en-US" b="1" dirty="0"/>
              <a:t>shall learn </a:t>
            </a:r>
            <a:r>
              <a:rPr lang="en-US" b="0" dirty="0"/>
              <a:t>how to use them in the JavaScript programming modules and courses at SoftUni.</a:t>
            </a:r>
            <a:endParaRPr lang="en-US" dirty="0"/>
          </a:p>
          <a:p>
            <a:endParaRPr lang="en-US" b="1" dirty="0"/>
          </a:p>
          <a:p>
            <a:r>
              <a:rPr lang="en-US" b="1" dirty="0"/>
              <a:t>Web Workers </a:t>
            </a:r>
            <a:r>
              <a:rPr lang="en-US" dirty="0"/>
              <a:t>and </a:t>
            </a:r>
            <a:r>
              <a:rPr lang="en-US" b="1" dirty="0"/>
              <a:t>Service Workers </a:t>
            </a:r>
            <a:r>
              <a:rPr lang="en-US" dirty="0"/>
              <a:t>in HTML5 are tasks (JavaScript code), which run in the background.</a:t>
            </a:r>
          </a:p>
          <a:p>
            <a:pPr marL="171450" indent="-171450">
              <a:buFont typeface="Arial" panose="020B0604020202020204" pitchFamily="34" charset="0"/>
              <a:buChar char="•"/>
            </a:pPr>
            <a:r>
              <a:rPr lang="en-US" b="1" dirty="0"/>
              <a:t>Workers </a:t>
            </a:r>
            <a:r>
              <a:rPr lang="en-US" dirty="0"/>
              <a:t>are </a:t>
            </a:r>
            <a:r>
              <a:rPr lang="en-US" b="1" dirty="0"/>
              <a:t>like threads</a:t>
            </a:r>
            <a:r>
              <a:rPr lang="en-US" dirty="0"/>
              <a:t>, but they cannot access shared data, so </a:t>
            </a:r>
            <a:r>
              <a:rPr lang="en-US" b="1" dirty="0"/>
              <a:t>synchronization is not needed</a:t>
            </a:r>
            <a:r>
              <a:rPr lang="en-US" dirty="0"/>
              <a:t>.</a:t>
            </a:r>
          </a:p>
          <a:p>
            <a:pPr marL="171450" indent="-171450">
              <a:buFont typeface="Arial" panose="020B0604020202020204" pitchFamily="34" charset="0"/>
              <a:buChar char="•"/>
            </a:pPr>
            <a:r>
              <a:rPr lang="en-US" b="1" dirty="0"/>
              <a:t>Workers communicate </a:t>
            </a:r>
            <a:r>
              <a:rPr lang="en-US" dirty="0"/>
              <a:t>with the hosting Web site </a:t>
            </a:r>
            <a:r>
              <a:rPr lang="en-US" b="1" dirty="0"/>
              <a:t>through messages</a:t>
            </a:r>
            <a:r>
              <a:rPr lang="en-US" dirty="0"/>
              <a:t>.</a:t>
            </a:r>
          </a:p>
          <a:p>
            <a:endParaRPr lang="en-US" dirty="0"/>
          </a:p>
          <a:p>
            <a:r>
              <a:rPr lang="en-US" dirty="0"/>
              <a:t>Running multiple parallel </a:t>
            </a:r>
            <a:r>
              <a:rPr lang="en-US" b="1" dirty="0"/>
              <a:t>processes</a:t>
            </a:r>
            <a:r>
              <a:rPr lang="en-US" dirty="0"/>
              <a:t> in Windows or Linux is another option to implement </a:t>
            </a:r>
            <a:r>
              <a:rPr lang="en-US" b="1" dirty="0"/>
              <a:t>concurrent code execution</a:t>
            </a:r>
            <a:r>
              <a:rPr lang="en-US" dirty="0"/>
              <a:t>.</a:t>
            </a:r>
          </a:p>
          <a:p>
            <a:pPr marL="171450" indent="-171450">
              <a:buFont typeface="Arial" panose="020B0604020202020204" pitchFamily="34" charset="0"/>
              <a:buChar char="•"/>
            </a:pPr>
            <a:r>
              <a:rPr lang="en-US" dirty="0"/>
              <a:t>This approach is typical for lower-level programming languages like </a:t>
            </a:r>
            <a:r>
              <a:rPr lang="en-US" b="1" dirty="0"/>
              <a:t>C</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60036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live example</a:t>
            </a:r>
            <a:r>
              <a:rPr lang="en-US" dirty="0"/>
              <a:t>, I will demonstrate how to implement </a:t>
            </a:r>
            <a:r>
              <a:rPr lang="en-US" b="1" dirty="0"/>
              <a:t>concurrent code execution</a:t>
            </a:r>
            <a:r>
              <a:rPr lang="en-US" dirty="0"/>
              <a:t> using </a:t>
            </a:r>
            <a:r>
              <a:rPr lang="en-US" b="1" dirty="0"/>
              <a:t>Web Workers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have an </a:t>
            </a:r>
            <a:r>
              <a:rPr lang="en-US" b="1" dirty="0"/>
              <a:t>HTML file</a:t>
            </a:r>
            <a:r>
              <a:rPr lang="en-US" dirty="0"/>
              <a:t>, which starts 2 Web workers,</a:t>
            </a:r>
          </a:p>
          <a:p>
            <a:pPr marL="628650" lvl="1" indent="-171450">
              <a:buFont typeface="Arial" panose="020B0604020202020204" pitchFamily="34" charset="0"/>
              <a:buChar char="•"/>
            </a:pPr>
            <a:r>
              <a:rPr lang="en-US" dirty="0"/>
              <a:t>and </a:t>
            </a:r>
            <a:r>
              <a:rPr lang="en-US" b="1" dirty="0"/>
              <a:t>JavaScript file</a:t>
            </a:r>
            <a:r>
              <a:rPr lang="en-US" dirty="0"/>
              <a:t>, which holds the Web worker's code.</a:t>
            </a:r>
          </a:p>
          <a:p>
            <a:pPr marL="171450" indent="-171450">
              <a:buFont typeface="Arial" panose="020B0604020202020204" pitchFamily="34" charset="0"/>
              <a:buChar char="•"/>
            </a:pPr>
            <a:r>
              <a:rPr lang="en-US" dirty="0"/>
              <a:t>We </a:t>
            </a:r>
            <a:r>
              <a:rPr lang="en-US" b="1" dirty="0"/>
              <a:t>run </a:t>
            </a:r>
            <a:r>
              <a:rPr lang="en-US" dirty="0"/>
              <a:t>the example and we see the execution results.</a:t>
            </a:r>
          </a:p>
          <a:p>
            <a:pPr marL="171450" indent="-171450">
              <a:buFont typeface="Arial" panose="020B0604020202020204" pitchFamily="34" charset="0"/>
              <a:buChar char="•"/>
            </a:pPr>
            <a:r>
              <a:rPr lang="en-US" dirty="0"/>
              <a:t>The HTML page starts two </a:t>
            </a:r>
            <a:r>
              <a:rPr lang="en-US" b="1" dirty="0"/>
              <a:t>Web Workers</a:t>
            </a:r>
            <a:r>
              <a:rPr lang="en-US" dirty="0"/>
              <a:t>, </a:t>
            </a:r>
          </a:p>
          <a:p>
            <a:pPr marL="628650" lvl="1" indent="-171450">
              <a:buFont typeface="Arial" panose="020B0604020202020204" pitchFamily="34" charset="0"/>
              <a:buChar char="•"/>
            </a:pPr>
            <a:r>
              <a:rPr lang="en-US" dirty="0"/>
              <a:t>which </a:t>
            </a:r>
            <a:r>
              <a:rPr lang="en-US" b="1" dirty="0"/>
              <a:t>run in the background </a:t>
            </a:r>
            <a:r>
              <a:rPr lang="en-US" dirty="0"/>
              <a:t>simultaneously.</a:t>
            </a:r>
          </a:p>
          <a:p>
            <a:pPr marL="171450" indent="-171450">
              <a:buFont typeface="Arial" panose="020B0604020202020204" pitchFamily="34" charset="0"/>
              <a:buChar char="•"/>
            </a:pPr>
            <a:r>
              <a:rPr lang="en-US" dirty="0"/>
              <a:t>Once per second </a:t>
            </a:r>
            <a:r>
              <a:rPr lang="en-US" b="1" dirty="0"/>
              <a:t>each worker sends a message </a:t>
            </a:r>
            <a:r>
              <a:rPr lang="en-US" dirty="0"/>
              <a:t>to the page: </a:t>
            </a:r>
          </a:p>
          <a:p>
            <a:pPr marL="628650" lvl="1" indent="-171450">
              <a:buFont typeface="Arial" panose="020B0604020202020204" pitchFamily="34" charset="0"/>
              <a:buChar char="•"/>
            </a:pPr>
            <a:r>
              <a:rPr lang="en-US" dirty="0"/>
              <a:t>an increasing integer number.</a:t>
            </a:r>
          </a:p>
          <a:p>
            <a:pPr marL="171450" indent="-171450">
              <a:buFont typeface="Arial" panose="020B0604020202020204" pitchFamily="34" charset="0"/>
              <a:buChar char="•"/>
            </a:pPr>
            <a:r>
              <a:rPr lang="en-US" dirty="0"/>
              <a:t>The Web page prints the data received from the background workers.</a:t>
            </a:r>
          </a:p>
          <a:p>
            <a:pPr marL="171450" indent="-171450">
              <a:buFont typeface="Arial" panose="020B0604020202020204" pitchFamily="34" charset="0"/>
              <a:buChar char="•"/>
            </a:pPr>
            <a:r>
              <a:rPr lang="en-US" dirty="0"/>
              <a:t>And this is the output.</a:t>
            </a:r>
          </a:p>
          <a:p>
            <a:pPr marL="0" indent="0">
              <a:buFont typeface="Arial" panose="020B0604020202020204" pitchFamily="34" charset="0"/>
              <a:buNone/>
            </a:pPr>
            <a:r>
              <a:rPr lang="en-US" dirty="0"/>
              <a:t>The most curious of you could take a closer look at the code to learn how it works.</a:t>
            </a:r>
          </a:p>
        </p:txBody>
      </p:sp>
      <p:sp>
        <p:nvSpPr>
          <p:cNvPr id="4" name="Slide Number Placeholder 3"/>
          <p:cNvSpPr>
            <a:spLocks noGrp="1"/>
          </p:cNvSpPr>
          <p:nvPr>
            <p:ph type="sldNum" sz="quarter" idx="10"/>
          </p:nvPr>
        </p:nvSpPr>
        <p:spPr/>
        <p:txBody>
          <a:bodyPr/>
          <a:lstStyle/>
          <a:p>
            <a:fld id="{3EBA5BD7-F043-4D1B-AA17-CD412FC534DE}" type="slidenum">
              <a:rPr lang="en-US" smtClean="0"/>
              <a:pPr/>
              <a:t>54</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27393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Promises </a:t>
            </a:r>
            <a:r>
              <a:rPr lang="en-US" dirty="0"/>
              <a:t>are very </a:t>
            </a:r>
            <a:r>
              <a:rPr lang="en-US" b="1" dirty="0"/>
              <a:t>important concept </a:t>
            </a:r>
            <a:r>
              <a:rPr lang="en-US" dirty="0"/>
              <a:t>in JavaScript and some other languages.</a:t>
            </a:r>
          </a:p>
          <a:p>
            <a:pPr marL="171450" indent="-171450">
              <a:buFont typeface="Arial" panose="020B0604020202020204" pitchFamily="34" charset="0"/>
              <a:buChar char="•"/>
            </a:pPr>
            <a:r>
              <a:rPr lang="en-US" dirty="0"/>
              <a:t>You cannot be a </a:t>
            </a:r>
            <a:r>
              <a:rPr lang="en-US" b="1" dirty="0"/>
              <a:t>JavaScript developer </a:t>
            </a:r>
            <a:r>
              <a:rPr lang="en-US" dirty="0"/>
              <a:t>without understanding </a:t>
            </a:r>
            <a:r>
              <a:rPr lang="en-US" b="1" dirty="0"/>
              <a:t>how to use promises</a:t>
            </a:r>
            <a:r>
              <a:rPr lang="en-US" dirty="0"/>
              <a:t>.</a:t>
            </a:r>
          </a:p>
          <a:p>
            <a:pPr marL="171450" indent="-171450">
              <a:buFont typeface="Arial" panose="020B0604020202020204" pitchFamily="34" charset="0"/>
              <a:buChar char="•"/>
            </a:pPr>
            <a:r>
              <a:rPr lang="en-US" dirty="0"/>
              <a:t>Without promises, you cannot execute asynchronous tasks like downloading a resource from the server.</a:t>
            </a:r>
          </a:p>
          <a:p>
            <a:r>
              <a:rPr lang="en-US" dirty="0"/>
              <a:t>A </a:t>
            </a:r>
            <a:r>
              <a:rPr lang="en-US" b="1" dirty="0"/>
              <a:t>promise</a:t>
            </a:r>
            <a:r>
              <a:rPr lang="en-US" dirty="0"/>
              <a:t> in JS holds an </a:t>
            </a:r>
            <a:r>
              <a:rPr lang="en-US" b="1" dirty="0"/>
              <a:t>operation</a:t>
            </a:r>
            <a:r>
              <a:rPr lang="en-US" dirty="0"/>
              <a:t> that runs </a:t>
            </a:r>
            <a:r>
              <a:rPr lang="en-US" b="1" dirty="0"/>
              <a:t>asynchronously</a:t>
            </a:r>
            <a:r>
              <a:rPr lang="en-US" b="0" dirty="0"/>
              <a:t>.</a:t>
            </a:r>
          </a:p>
          <a:p>
            <a:pPr marL="171450" indent="-171450">
              <a:buFont typeface="Arial" panose="020B0604020202020204" pitchFamily="34" charset="0"/>
              <a:buChar char="•"/>
            </a:pPr>
            <a:r>
              <a:rPr lang="en-US" dirty="0"/>
              <a:t>After </a:t>
            </a:r>
            <a:r>
              <a:rPr lang="en-US" b="1" dirty="0"/>
              <a:t>completion </a:t>
            </a:r>
            <a:r>
              <a:rPr lang="en-US" dirty="0"/>
              <a:t>or </a:t>
            </a:r>
            <a:r>
              <a:rPr lang="en-US" b="1" dirty="0"/>
              <a:t>failure </a:t>
            </a:r>
            <a:r>
              <a:rPr lang="en-US" dirty="0"/>
              <a:t>an </a:t>
            </a:r>
            <a:r>
              <a:rPr lang="en-US" b="1" dirty="0"/>
              <a:t>event </a:t>
            </a:r>
            <a:r>
              <a:rPr lang="en-US" dirty="0"/>
              <a:t>is called.</a:t>
            </a:r>
          </a:p>
          <a:p>
            <a:pPr marL="171450" indent="-171450">
              <a:buFont typeface="Arial" panose="020B0604020202020204" pitchFamily="34" charset="0"/>
              <a:buChar char="•"/>
            </a:pPr>
            <a:r>
              <a:rPr lang="en-US" dirty="0"/>
              <a:t>This means that the </a:t>
            </a:r>
            <a:r>
              <a:rPr lang="en-US" b="1" dirty="0"/>
              <a:t>operation</a:t>
            </a:r>
            <a:r>
              <a:rPr lang="en-US" dirty="0"/>
              <a:t> behind a promise </a:t>
            </a:r>
            <a:r>
              <a:rPr lang="en-US" b="1" dirty="0"/>
              <a:t>runs in the background</a:t>
            </a:r>
            <a:r>
              <a:rPr lang="en-US" dirty="0"/>
              <a:t>.</a:t>
            </a:r>
          </a:p>
          <a:p>
            <a:pPr marL="171450" indent="-171450">
              <a:buFont typeface="Arial" panose="020B0604020202020204" pitchFamily="34" charset="0"/>
              <a:buChar char="•"/>
            </a:pPr>
            <a:r>
              <a:rPr lang="en-US" dirty="0"/>
              <a:t>Some functions </a:t>
            </a:r>
            <a:r>
              <a:rPr lang="bg-BG" dirty="0"/>
              <a:t>(</a:t>
            </a:r>
            <a:r>
              <a:rPr lang="en-US" dirty="0"/>
              <a:t>like </a:t>
            </a:r>
            <a:r>
              <a:rPr lang="en-US" b="1" dirty="0"/>
              <a:t>fetching a resource</a:t>
            </a:r>
            <a:r>
              <a:rPr lang="en-US" dirty="0"/>
              <a:t>) do not return the result but return a </a:t>
            </a:r>
            <a:r>
              <a:rPr lang="en-US" b="1" dirty="0"/>
              <a:t>promise</a:t>
            </a:r>
            <a:r>
              <a:rPr lang="en-US" dirty="0"/>
              <a:t>.</a:t>
            </a:r>
          </a:p>
          <a:p>
            <a:pPr marL="171450" indent="-171450">
              <a:buFont typeface="Arial" panose="020B0604020202020204" pitchFamily="34" charset="0"/>
              <a:buChar char="•"/>
            </a:pPr>
            <a:r>
              <a:rPr lang="en-US" dirty="0"/>
              <a:t>This is a </a:t>
            </a:r>
            <a:r>
              <a:rPr lang="en-US" b="1" dirty="0"/>
              <a:t>promise </a:t>
            </a:r>
            <a:r>
              <a:rPr lang="en-US" dirty="0"/>
              <a:t>to execute the requested operation in background and </a:t>
            </a:r>
            <a:r>
              <a:rPr lang="en-US" b="1" dirty="0"/>
              <a:t>return the result later</a:t>
            </a:r>
            <a:r>
              <a:rPr lang="en-US" dirty="0"/>
              <a:t>.</a:t>
            </a:r>
          </a:p>
          <a:p>
            <a:pPr marL="171450" indent="-171450">
              <a:buFont typeface="Arial" panose="020B0604020202020204" pitchFamily="34" charset="0"/>
              <a:buChar char="•"/>
            </a:pPr>
            <a:r>
              <a:rPr lang="en-US" dirty="0"/>
              <a:t>Promises accept </a:t>
            </a:r>
            <a:r>
              <a:rPr lang="en-US" b="1" dirty="0"/>
              <a:t>functions </a:t>
            </a:r>
            <a:r>
              <a:rPr lang="en-US" dirty="0"/>
              <a:t>to be invoked in case of </a:t>
            </a:r>
            <a:r>
              <a:rPr lang="en-US" b="1" dirty="0"/>
              <a:t>success</a:t>
            </a:r>
            <a:r>
              <a:rPr lang="en-US" dirty="0"/>
              <a:t> and in case of </a:t>
            </a:r>
            <a:r>
              <a:rPr lang="en-US" b="1" dirty="0"/>
              <a:t>error</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an </a:t>
            </a:r>
            <a:r>
              <a:rPr lang="en-US" b="1" dirty="0"/>
              <a:t>example</a:t>
            </a:r>
            <a:r>
              <a:rPr lang="en-US" dirty="0"/>
              <a:t>.</a:t>
            </a:r>
          </a:p>
          <a:p>
            <a:pPr marL="171450" indent="-171450">
              <a:buFont typeface="Arial" panose="020B0604020202020204" pitchFamily="34" charset="0"/>
              <a:buChar char="•"/>
            </a:pPr>
            <a:r>
              <a:rPr lang="en-US" dirty="0"/>
              <a:t>We </a:t>
            </a:r>
            <a:r>
              <a:rPr lang="en-US" b="1" dirty="0"/>
              <a:t>fetch the blog posts </a:t>
            </a:r>
            <a:r>
              <a:rPr lang="en-US" dirty="0"/>
              <a:t>from the SoftUni blog, through its API.</a:t>
            </a:r>
          </a:p>
          <a:p>
            <a:pPr marL="171450" indent="-171450">
              <a:buFont typeface="Arial" panose="020B0604020202020204" pitchFamily="34" charset="0"/>
              <a:buChar char="•"/>
            </a:pPr>
            <a:r>
              <a:rPr lang="en-US" dirty="0"/>
              <a:t>This "</a:t>
            </a:r>
            <a:r>
              <a:rPr lang="en-US" b="1" dirty="0"/>
              <a:t>fetch</a:t>
            </a:r>
            <a:r>
              <a:rPr lang="en-US" dirty="0"/>
              <a:t>" function in JavaScript downloads a resource through an asynchronous </a:t>
            </a:r>
            <a:r>
              <a:rPr lang="en-US" b="1" dirty="0"/>
              <a:t>HTTP request</a:t>
            </a:r>
            <a:r>
              <a:rPr lang="en-US" dirty="0"/>
              <a:t>.</a:t>
            </a:r>
            <a:endParaRPr lang="bg-BG" dirty="0"/>
          </a:p>
          <a:p>
            <a:pPr marL="171450" indent="-171450">
              <a:buFont typeface="Arial" panose="020B0604020202020204" pitchFamily="34" charset="0"/>
              <a:buChar char="•"/>
            </a:pPr>
            <a:r>
              <a:rPr lang="en-US" dirty="0"/>
              <a:t>It does not return the resource itself, but instead </a:t>
            </a:r>
            <a:r>
              <a:rPr lang="en-US" b="1" dirty="0"/>
              <a:t>returns a promise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pass to the promise a </a:t>
            </a:r>
            <a:r>
              <a:rPr lang="en-US" b="1" dirty="0"/>
              <a:t>function </a:t>
            </a:r>
            <a:r>
              <a:rPr lang="en-US" dirty="0"/>
              <a:t>to be called </a:t>
            </a:r>
            <a:r>
              <a:rPr lang="en-US" b="1" dirty="0"/>
              <a:t>in case of success</a:t>
            </a:r>
            <a:r>
              <a:rPr lang="en-US" dirty="0"/>
              <a:t>.</a:t>
            </a:r>
          </a:p>
          <a:p>
            <a:pPr marL="171450" indent="-171450">
              <a:buFont typeface="Arial" panose="020B0604020202020204" pitchFamily="34" charset="0"/>
              <a:buChar char="•"/>
            </a:pPr>
            <a:r>
              <a:rPr lang="en-US" dirty="0"/>
              <a:t>This function will receive </a:t>
            </a:r>
            <a:r>
              <a:rPr lang="en-US" b="1" dirty="0"/>
              <a:t>the HTTP response </a:t>
            </a:r>
            <a:r>
              <a:rPr lang="en-US" dirty="0"/>
              <a:t>as parameter from the promise.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download the response body as </a:t>
            </a:r>
            <a:r>
              <a:rPr lang="en-US" b="1" dirty="0"/>
              <a:t>JSON </a:t>
            </a:r>
            <a:r>
              <a:rPr lang="en-US" dirty="0"/>
              <a:t>object, </a:t>
            </a:r>
            <a:r>
              <a:rPr lang="en-US" b="1" dirty="0"/>
              <a:t>we use a promise again</a:t>
            </a:r>
            <a:r>
              <a:rPr lang="en-US" dirty="0"/>
              <a:t>.</a:t>
            </a:r>
          </a:p>
          <a:p>
            <a:pPr marL="171450" indent="-171450">
              <a:buFont typeface="Arial" panose="020B0604020202020204" pitchFamily="34" charset="0"/>
              <a:buChar char="•"/>
            </a:pPr>
            <a:r>
              <a:rPr lang="en-US" dirty="0"/>
              <a:t>In case of success, we </a:t>
            </a:r>
            <a:r>
              <a:rPr lang="en-US" b="1" dirty="0"/>
              <a:t>print the downloaded blog posts </a:t>
            </a:r>
            <a:r>
              <a:rPr lang="en-US" dirty="0"/>
              <a:t>as JSON string on the console.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pass to the promise a </a:t>
            </a:r>
            <a:r>
              <a:rPr lang="en-US" b="1" dirty="0"/>
              <a:t>function </a:t>
            </a:r>
            <a:r>
              <a:rPr lang="en-US" dirty="0"/>
              <a:t>to be called </a:t>
            </a:r>
            <a:r>
              <a:rPr lang="en-US" b="1" dirty="0"/>
              <a:t>in case of error </a:t>
            </a:r>
            <a:r>
              <a:rPr lang="en-US" b="0" dirty="0"/>
              <a:t>(a lambda expression)</a:t>
            </a:r>
            <a:r>
              <a:rPr lang="en-US" dirty="0"/>
              <a:t>.</a:t>
            </a:r>
          </a:p>
          <a:p>
            <a:pPr marL="171450" indent="-171450">
              <a:buFont typeface="Arial" panose="020B0604020202020204" pitchFamily="34" charset="0"/>
              <a:buChar char="•"/>
            </a:pPr>
            <a:r>
              <a:rPr lang="en-US" dirty="0"/>
              <a:t>This function will be invoked </a:t>
            </a:r>
            <a:r>
              <a:rPr lang="en-US" b="1" dirty="0"/>
              <a:t>in case of problem</a:t>
            </a:r>
            <a:r>
              <a:rPr lang="en-US" dirty="0"/>
              <a:t>,</a:t>
            </a:r>
            <a:endParaRPr lang="bg-BG" dirty="0"/>
          </a:p>
          <a:p>
            <a:pPr marL="628650" lvl="1" indent="-171450">
              <a:buFont typeface="Arial" panose="020B0604020202020204" pitchFamily="34" charset="0"/>
              <a:buChar char="•"/>
            </a:pPr>
            <a:r>
              <a:rPr lang="en-US" dirty="0"/>
              <a:t>for example if the remote server is down</a:t>
            </a:r>
            <a:r>
              <a:rPr lang="bg-BG" dirty="0"/>
              <a:t>,</a:t>
            </a:r>
          </a:p>
          <a:p>
            <a:pPr marL="628650" lvl="1" indent="-171450">
              <a:buFont typeface="Arial" panose="020B0604020202020204" pitchFamily="34" charset="0"/>
              <a:buChar char="•"/>
            </a:pPr>
            <a:r>
              <a:rPr lang="en-US" dirty="0"/>
              <a:t>or if the specified URL is invalid,</a:t>
            </a:r>
          </a:p>
          <a:p>
            <a:pPr marL="628650" lvl="1" indent="-171450">
              <a:buFont typeface="Arial" panose="020B0604020202020204" pitchFamily="34" charset="0"/>
              <a:buChar char="•"/>
            </a:pPr>
            <a:r>
              <a:rPr lang="en-US" dirty="0"/>
              <a:t>or if the Internet connection is lost.</a:t>
            </a:r>
          </a:p>
          <a:p>
            <a:pPr marL="171450" indent="-171450">
              <a:buFont typeface="Arial" panose="020B0604020202020204" pitchFamily="34" charset="0"/>
              <a:buChar char="•"/>
            </a:pPr>
            <a:r>
              <a:rPr lang="en-US" dirty="0"/>
              <a:t>The error function will receive </a:t>
            </a:r>
            <a:r>
              <a:rPr lang="en-US" b="1" dirty="0"/>
              <a:t>the error details </a:t>
            </a:r>
            <a:r>
              <a:rPr lang="en-US" dirty="0"/>
              <a:t>as parameter from the promise.</a:t>
            </a:r>
          </a:p>
          <a:p>
            <a:pPr marL="171450" indent="-171450">
              <a:buFont typeface="Arial" panose="020B0604020202020204" pitchFamily="34" charset="0"/>
              <a:buChar char="•"/>
            </a:pPr>
            <a:r>
              <a:rPr lang="en-US" dirty="0"/>
              <a:t>If an error occurs, we </a:t>
            </a:r>
            <a:r>
              <a:rPr lang="en-US" b="1" dirty="0"/>
              <a:t>print the error details</a:t>
            </a:r>
            <a:r>
              <a:rPr lang="en-US" dirty="0"/>
              <a:t> on the console.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16150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previous </a:t>
            </a:r>
            <a:r>
              <a:rPr lang="en-US" b="1" dirty="0"/>
              <a:t>example</a:t>
            </a:r>
            <a:r>
              <a:rPr lang="en-US" dirty="0"/>
              <a:t> in action.</a:t>
            </a:r>
            <a:endParaRPr lang="bg-BG" dirty="0"/>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a:t>
            </a:r>
            <a:r>
              <a:rPr lang="en-US" b="1" dirty="0"/>
              <a:t>run </a:t>
            </a:r>
            <a:r>
              <a:rPr lang="en-US" dirty="0"/>
              <a:t>the example and we see the blog posts from the SoftUni blog.</a:t>
            </a:r>
          </a:p>
          <a:p>
            <a:pPr marL="628650" lvl="1" indent="-171450">
              <a:buFont typeface="Arial" panose="020B0604020202020204" pitchFamily="34" charset="0"/>
              <a:buChar char="•"/>
            </a:pPr>
            <a:r>
              <a:rPr lang="en-US" dirty="0"/>
              <a:t>This code first </a:t>
            </a:r>
            <a:r>
              <a:rPr lang="en-US" b="1" dirty="0"/>
              <a:t>prints the JSON </a:t>
            </a:r>
            <a:r>
              <a:rPr lang="en-US" dirty="0"/>
              <a:t>received from the Web server as it is.</a:t>
            </a:r>
          </a:p>
          <a:p>
            <a:pPr marL="628650" lvl="1" indent="-171450">
              <a:buFont typeface="Arial" panose="020B0604020202020204" pitchFamily="34" charset="0"/>
              <a:buChar char="•"/>
            </a:pPr>
            <a:r>
              <a:rPr lang="en-US" dirty="0"/>
              <a:t>Then it extracts the </a:t>
            </a:r>
            <a:r>
              <a:rPr lang="en-US" b="1" dirty="0"/>
              <a:t>post ids and titles</a:t>
            </a:r>
            <a:r>
              <a:rPr lang="en-US" dirty="0"/>
              <a:t> from the JSON and prints them.</a:t>
            </a:r>
          </a:p>
          <a:p>
            <a:pPr marL="0" lvl="0" indent="0">
              <a:buFont typeface="Arial" panose="020B0604020202020204" pitchFamily="34" charset="0"/>
              <a:buNone/>
            </a:pPr>
            <a:r>
              <a:rPr lang="en-US" dirty="0"/>
              <a:t>We can modify the code to </a:t>
            </a:r>
            <a:r>
              <a:rPr lang="en-US" b="1" dirty="0"/>
              <a:t>request an invalid URL</a:t>
            </a:r>
            <a:r>
              <a:rPr lang="en-US" dirty="0"/>
              <a:t> to see what will happen.</a:t>
            </a:r>
          </a:p>
          <a:p>
            <a:pPr marL="171450" lvl="0" indent="-171450">
              <a:buFont typeface="Arial" panose="020B0604020202020204" pitchFamily="34" charset="0"/>
              <a:buChar char="•"/>
            </a:pPr>
            <a:r>
              <a:rPr lang="en-US" dirty="0"/>
              <a:t>We change "/posts" to "/posts2". Now </a:t>
            </a:r>
            <a:r>
              <a:rPr lang="en-US" b="1" dirty="0"/>
              <a:t>the URL is invalid</a:t>
            </a:r>
            <a:r>
              <a:rPr lang="en-US" dirty="0"/>
              <a:t>.</a:t>
            </a:r>
          </a:p>
          <a:p>
            <a:pPr marL="171450" lvl="0" indent="-171450">
              <a:buFont typeface="Arial" panose="020B0604020202020204" pitchFamily="34" charset="0"/>
              <a:buChar char="•"/>
            </a:pPr>
            <a:r>
              <a:rPr lang="en-US" dirty="0"/>
              <a:t>We run the code and we see an error: </a:t>
            </a:r>
            <a:r>
              <a:rPr lang="en-US" b="1" dirty="0"/>
              <a:t>404 Not Found</a:t>
            </a:r>
            <a:r>
              <a:rPr lang="en-US" dirty="0"/>
              <a:t>.</a:t>
            </a:r>
          </a:p>
          <a:p>
            <a:pPr marL="171450" indent="-171450">
              <a:buFont typeface="Arial" panose="020B0604020202020204" pitchFamily="34" charset="0"/>
              <a:buChar char="•"/>
            </a:pPr>
            <a:r>
              <a:rPr lang="en-US" dirty="0"/>
              <a:t>The promise has </a:t>
            </a:r>
            <a:r>
              <a:rPr lang="en-US" b="1" dirty="0"/>
              <a:t>failed to download the resource </a:t>
            </a:r>
            <a:r>
              <a:rPr lang="en-US" dirty="0"/>
              <a:t>and the </a:t>
            </a:r>
            <a:r>
              <a:rPr lang="en-US" b="1" dirty="0"/>
              <a:t>error handler </a:t>
            </a:r>
            <a:r>
              <a:rPr lang="en-US" b="0" dirty="0"/>
              <a:t>has been invoked.</a:t>
            </a:r>
          </a:p>
          <a:p>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28663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pPr marL="540000" lvl="0" indent="-180000">
              <a:lnSpc>
                <a:spcPct val="110000"/>
              </a:lnSpc>
              <a:buFont typeface="Arial" panose="020B0604020202020204" pitchFamily="34" charset="0"/>
              <a:buChar char="•"/>
            </a:pPr>
            <a:r>
              <a:rPr lang="en-US" sz="3600" dirty="0"/>
              <a:t>Some important concepts from the </a:t>
            </a:r>
            <a:r>
              <a:rPr lang="en-US" sz="3600" b="1" dirty="0"/>
              <a:t>software engineering</a:t>
            </a:r>
            <a:r>
              <a:rPr lang="en-US" sz="3600" b="0" dirty="0"/>
              <a:t>, including the following:</a:t>
            </a:r>
            <a:endParaRPr lang="en-US" sz="3600" b="1" dirty="0"/>
          </a:p>
          <a:p>
            <a:pPr marL="817200" lvl="1" indent="-180000">
              <a:lnSpc>
                <a:spcPct val="110000"/>
              </a:lnSpc>
              <a:buFont typeface="Arial" panose="020B0604020202020204" pitchFamily="34" charset="0"/>
              <a:buChar char="•"/>
            </a:pPr>
            <a:endParaRPr lang="en-US" sz="3600" dirty="0"/>
          </a:p>
          <a:p>
            <a:pPr marL="817200" lvl="1" indent="-180000">
              <a:lnSpc>
                <a:spcPct val="110000"/>
              </a:lnSpc>
              <a:buFont typeface="Arial" panose="020B0604020202020204" pitchFamily="34" charset="0"/>
              <a:buChar char="•"/>
            </a:pPr>
            <a:r>
              <a:rPr lang="en-US" sz="3600" dirty="0"/>
              <a:t>Software </a:t>
            </a:r>
            <a:r>
              <a:rPr lang="en-US" sz="3600" b="1" dirty="0"/>
              <a:t>development lifecycle</a:t>
            </a:r>
            <a:r>
              <a:rPr lang="en-US" sz="3600" dirty="0"/>
              <a:t>: requirements analysis, software design, software implementation, testing, deployment and maintenance</a:t>
            </a:r>
          </a:p>
          <a:p>
            <a:pPr marL="817200" lvl="1" indent="-180000">
              <a:lnSpc>
                <a:spcPct val="110000"/>
              </a:lnSpc>
              <a:buFont typeface="Arial" panose="020B0604020202020204" pitchFamily="34" charset="0"/>
              <a:buNone/>
            </a:pPr>
            <a:r>
              <a:rPr lang="en-US" sz="3600" dirty="0"/>
              <a:t>	</a:t>
            </a:r>
          </a:p>
          <a:p>
            <a:pPr marL="817200" lvl="1" indent="-180000">
              <a:lnSpc>
                <a:spcPct val="110000"/>
              </a:lnSpc>
              <a:buFont typeface="Arial" panose="020B0604020202020204" pitchFamily="34" charset="0"/>
              <a:buChar char="•"/>
            </a:pPr>
            <a:r>
              <a:rPr lang="en-US" sz="3600" dirty="0"/>
              <a:t>Software </a:t>
            </a:r>
            <a:r>
              <a:rPr lang="en-US" sz="3600" b="1" dirty="0"/>
              <a:t>quality assurance </a:t>
            </a:r>
            <a:r>
              <a:rPr lang="en-US" sz="3600" dirty="0"/>
              <a:t>(QA): bugs and bug trackers, testing (manual and automated), the quality assurance role in software development</a:t>
            </a:r>
          </a:p>
          <a:p>
            <a:pPr marL="817200" lvl="1" indent="-180000">
              <a:lnSpc>
                <a:spcPct val="110000"/>
              </a:lnSpc>
              <a:buFont typeface="Arial" panose="020B0604020202020204" pitchFamily="34" charset="0"/>
              <a:buNone/>
            </a:pPr>
            <a:r>
              <a:rPr lang="en-US" sz="3600" dirty="0"/>
              <a:t>	</a:t>
            </a:r>
            <a:endParaRPr lang="bg-BG" sz="3600" dirty="0"/>
          </a:p>
          <a:p>
            <a:pPr marL="817200" lvl="2" indent="-180000">
              <a:lnSpc>
                <a:spcPct val="110000"/>
              </a:lnSpc>
              <a:buFont typeface="Arial" panose="020B0604020202020204" pitchFamily="34" charset="0"/>
              <a:buChar char="•"/>
            </a:pPr>
            <a:r>
              <a:rPr lang="en-US" sz="3600" b="1" dirty="0"/>
              <a:t>Unit testing</a:t>
            </a:r>
            <a:r>
              <a:rPr lang="en-US" sz="3600" dirty="0"/>
              <a:t>: principles, patterns and practices and unit testing frameworks</a:t>
            </a:r>
          </a:p>
          <a:p>
            <a:pPr marL="817200" lvl="2" indent="-180000">
              <a:lnSpc>
                <a:spcPct val="110000"/>
              </a:lnSpc>
              <a:buFont typeface="Arial" panose="020B0604020202020204" pitchFamily="34" charset="0"/>
              <a:buChar char="•"/>
            </a:pPr>
            <a:endParaRPr lang="en-US" sz="3600" dirty="0"/>
          </a:p>
          <a:p>
            <a:pPr marL="817200" lvl="2" indent="-180000">
              <a:lnSpc>
                <a:spcPct val="110000"/>
              </a:lnSpc>
              <a:buFont typeface="Arial" panose="020B0604020202020204" pitchFamily="34" charset="0"/>
              <a:buChar char="•"/>
            </a:pPr>
            <a:r>
              <a:rPr lang="en-US" sz="3600" b="1" dirty="0"/>
              <a:t>Source control systems</a:t>
            </a:r>
            <a:r>
              <a:rPr lang="en-US" sz="3600" dirty="0"/>
              <a:t>: working with a shared source code in a team, version control systems, Git and GitHub</a:t>
            </a:r>
          </a:p>
          <a:p>
            <a:pPr marL="817200" lvl="2" indent="-180000">
              <a:lnSpc>
                <a:spcPct val="110000"/>
              </a:lnSpc>
              <a:buFont typeface="Arial" panose="020B0604020202020204" pitchFamily="34" charset="0"/>
              <a:buChar char="•"/>
            </a:pPr>
            <a:endParaRPr lang="en-US" sz="3600" dirty="0"/>
          </a:p>
          <a:p>
            <a:pPr marL="817200" lvl="2" indent="-180000">
              <a:lnSpc>
                <a:spcPct val="110000"/>
              </a:lnSpc>
              <a:buFont typeface="Arial" panose="020B0604020202020204" pitchFamily="34" charset="0"/>
              <a:buChar char="•"/>
            </a:pPr>
            <a:r>
              <a:rPr lang="en-US" sz="3600" b="1" dirty="0"/>
              <a:t>Project trackers</a:t>
            </a:r>
            <a:r>
              <a:rPr lang="en-US" sz="3600" dirty="0"/>
              <a:t>, managing the work in a team, and the concepts of "</a:t>
            </a:r>
            <a:r>
              <a:rPr lang="en-US" sz="3600" b="1" dirty="0"/>
              <a:t>Kanban boards</a:t>
            </a:r>
            <a:r>
              <a:rPr lang="en-US" sz="3600" dirty="0"/>
              <a:t>"</a:t>
            </a:r>
          </a:p>
          <a:p>
            <a:pPr marL="180000" lvl="1" indent="0">
              <a:lnSpc>
                <a:spcPct val="110000"/>
              </a:lnSpc>
              <a:buFont typeface="Arial" panose="020B0604020202020204" pitchFamily="34" charset="0"/>
              <a:buNone/>
            </a:pPr>
            <a:r>
              <a:rPr lang="en-US" sz="3600" dirty="0"/>
              <a:t>All these </a:t>
            </a:r>
            <a:r>
              <a:rPr lang="en-US" sz="3600" b="1" dirty="0"/>
              <a:t>fundamental concepts and principles </a:t>
            </a:r>
            <a:r>
              <a:rPr lang="en-US" sz="3600" dirty="0"/>
              <a:t>are important </a:t>
            </a:r>
            <a:r>
              <a:rPr lang="en-US" sz="3600" b="1" dirty="0"/>
              <a:t>long-term knowledge</a:t>
            </a:r>
            <a:r>
              <a:rPr lang="en-US" sz="3600" dirty="0"/>
              <a:t>, which software engineers gain during their education and experience over the years of their careers.</a:t>
            </a:r>
          </a:p>
          <a:p>
            <a:pPr marL="540000" lvl="1" indent="-180000">
              <a:lnSpc>
                <a:spcPct val="110000"/>
              </a:lnSpc>
              <a:buFont typeface="Arial" panose="020B0604020202020204" pitchFamily="34" charset="0"/>
              <a:buChar char="•"/>
            </a:pPr>
            <a:r>
              <a:rPr lang="en-US" sz="3600" dirty="0"/>
              <a:t>It takes years to master all of this, but it is a </a:t>
            </a:r>
            <a:r>
              <a:rPr lang="en-US" sz="3600" b="1" dirty="0"/>
              <a:t>fundamental knowledge</a:t>
            </a:r>
            <a:r>
              <a:rPr lang="en-US" sz="3600" dirty="0"/>
              <a:t>, that is slowly changing, and modern software technologies rely heavily on it.</a:t>
            </a:r>
          </a:p>
          <a:p>
            <a:pPr marL="540000" lvl="1" indent="-180000">
              <a:lnSpc>
                <a:spcPct val="110000"/>
              </a:lnSpc>
              <a:buFont typeface="Arial" panose="020B0604020202020204" pitchFamily="34" charset="0"/>
              <a:buChar char="•"/>
            </a:pPr>
            <a:r>
              <a:rPr lang="en-US" sz="3600" dirty="0"/>
              <a:t>Experienced developers know that once they get a </a:t>
            </a:r>
            <a:r>
              <a:rPr lang="en-US" sz="3600" b="1" dirty="0"/>
              <a:t>thorough understanding of the main computer science and software development concepts</a:t>
            </a:r>
            <a:r>
              <a:rPr lang="en-US" sz="3600" dirty="0"/>
              <a:t>, they can </a:t>
            </a:r>
            <a:r>
              <a:rPr lang="en-US" sz="3600" b="1" dirty="0"/>
              <a:t>easily learn new technologies </a:t>
            </a:r>
            <a:r>
              <a:rPr lang="en-US" sz="3600" dirty="0"/>
              <a:t>and upgrade their technical expertise.</a:t>
            </a:r>
          </a:p>
          <a:p>
            <a:pPr marL="180000" lvl="1" indent="0">
              <a:lnSpc>
                <a:spcPct val="110000"/>
              </a:lnSpc>
              <a:buFont typeface="Arial" panose="020B0604020202020204" pitchFamily="34" charset="0"/>
              <a:buNone/>
            </a:pPr>
            <a:r>
              <a:rPr lang="en-US" sz="3600" dirty="0"/>
              <a:t>Let's look briefly at these </a:t>
            </a:r>
            <a:r>
              <a:rPr lang="en-US" sz="3600" b="1" dirty="0"/>
              <a:t>fundamental principles and concepts</a:t>
            </a:r>
            <a:r>
              <a:rPr lang="en-US" sz="3600" dirty="0"/>
              <a:t> in the following topics in this lesson.</a:t>
            </a:r>
            <a:br>
              <a:rPr lang="en-US" sz="3600" dirty="0"/>
            </a:br>
            <a:endParaRPr lang="en-US" sz="3600" dirty="0"/>
          </a:p>
          <a:p>
            <a:pPr marL="180000" lvl="1" indent="0">
              <a:lnSpc>
                <a:spcPct val="110000"/>
              </a:lnSpc>
              <a:buFont typeface="Arial" panose="020B0604020202020204" pitchFamily="34" charset="0"/>
              <a:buNone/>
            </a:pPr>
            <a:endParaRPr lang="en-US" sz="3600" dirty="0"/>
          </a:p>
          <a:p>
            <a:pPr marL="180000" lvl="1" indent="0">
              <a:lnSpc>
                <a:spcPct val="110000"/>
              </a:lnSpc>
              <a:buFont typeface="Arial" panose="020B0604020202020204" pitchFamily="34" charset="0"/>
              <a:buNone/>
            </a:pPr>
            <a:endParaRPr lang="en-US" sz="36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5</a:t>
            </a:fld>
            <a:endParaRPr lang="en-US" dirty="0"/>
          </a:p>
        </p:txBody>
      </p:sp>
      <p:sp>
        <p:nvSpPr>
          <p:cNvPr id="7" name="Footer Placeholder 7">
            <a:extLst>
              <a:ext uri="{FF2B5EF4-FFF2-40B4-BE49-F238E27FC236}">
                <a16:creationId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08903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Software systems are structured as set of </a:t>
            </a:r>
            <a:r>
              <a:rPr lang="en-US" b="1" dirty="0"/>
              <a:t>interconnected components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structure is called </a:t>
            </a:r>
            <a:r>
              <a:rPr lang="en-US" b="1" dirty="0"/>
              <a:t>software architecture</a:t>
            </a:r>
            <a:r>
              <a:rPr lang="en-US" b="0" dirty="0"/>
              <a:t>.</a:t>
            </a:r>
          </a:p>
          <a:p>
            <a:pPr marL="0" indent="0">
              <a:buFont typeface="Arial" panose="020B0604020202020204" pitchFamily="34" charset="0"/>
              <a:buNone/>
            </a:pPr>
            <a:r>
              <a:rPr lang="en-US" dirty="0"/>
              <a:t>Let's review the main </a:t>
            </a:r>
            <a:r>
              <a:rPr lang="en-US" b="1" dirty="0"/>
              <a:t>principles behind the software architectures</a:t>
            </a:r>
            <a:r>
              <a:rPr lang="en-US" dirty="0"/>
              <a:t>:</a:t>
            </a:r>
          </a:p>
          <a:p>
            <a:pPr marL="171450" indent="-171450">
              <a:buFont typeface="Arial" panose="020B0604020202020204" pitchFamily="34" charset="0"/>
              <a:buChar char="•"/>
            </a:pPr>
            <a:r>
              <a:rPr lang="en-US" dirty="0"/>
              <a:t>from the </a:t>
            </a:r>
            <a:r>
              <a:rPr lang="en-US" b="1" dirty="0"/>
              <a:t>monolith apps </a:t>
            </a:r>
            <a:r>
              <a:rPr lang="en-US" dirty="0"/>
              <a:t>to the </a:t>
            </a:r>
            <a:r>
              <a:rPr lang="en-US" b="1" dirty="0"/>
              <a:t>client-server model </a:t>
            </a:r>
            <a:r>
              <a:rPr lang="en-US" dirty="0"/>
              <a:t>and the </a:t>
            </a:r>
            <a:r>
              <a:rPr lang="en-US" b="1" dirty="0"/>
              <a:t>3-tier </a:t>
            </a:r>
            <a:r>
              <a:rPr lang="en-US" dirty="0"/>
              <a:t>and </a:t>
            </a:r>
            <a:r>
              <a:rPr lang="en-US" b="1" dirty="0"/>
              <a:t>multi-tier architectures</a:t>
            </a:r>
            <a:r>
              <a:rPr lang="en-US" dirty="0"/>
              <a:t>.</a:t>
            </a:r>
          </a:p>
          <a:p>
            <a:pPr marL="0" indent="0">
              <a:buFont typeface="Arial" panose="020B0604020202020204" pitchFamily="34" charset="0"/>
              <a:buNone/>
            </a:pPr>
            <a:r>
              <a:rPr lang="en-US" dirty="0"/>
              <a:t>Let's also explain two popular concept from software development: </a:t>
            </a:r>
            <a:r>
              <a:rPr lang="en-US" b="1" dirty="0"/>
              <a:t>front-end</a:t>
            </a:r>
            <a:r>
              <a:rPr lang="en-US" dirty="0"/>
              <a:t> and </a:t>
            </a:r>
            <a:r>
              <a:rPr lang="en-US" b="1" dirty="0"/>
              <a:t>back-end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57</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r>
              <a:rPr lang="en-US" b="0" dirty="0"/>
              <a:t>.</a:t>
            </a:r>
          </a:p>
          <a:p>
            <a:pPr marL="171450" indent="-171450">
              <a:buFont typeface="Arial" panose="020B0604020202020204" pitchFamily="34" charset="0"/>
              <a:buChar char="•"/>
            </a:pPr>
            <a:r>
              <a:rPr lang="en-US" b="1" dirty="0"/>
              <a:t>Software architecture </a:t>
            </a:r>
            <a:r>
              <a:rPr lang="en-US" b="0" dirty="0"/>
              <a:t>is a broad engineering discipline.</a:t>
            </a:r>
          </a:p>
          <a:p>
            <a:pPr marL="171450" indent="-171450">
              <a:buFont typeface="Arial" panose="020B0604020202020204" pitchFamily="34" charset="0"/>
              <a:buChar char="•"/>
            </a:pPr>
            <a:r>
              <a:rPr lang="en-US" b="0" dirty="0"/>
              <a:t>In large organizations the architecture is designed by the </a:t>
            </a:r>
            <a:r>
              <a:rPr lang="en-US" b="1" dirty="0"/>
              <a:t>software architects</a:t>
            </a:r>
            <a:r>
              <a:rPr lang="en-US" b="0" dirty="0"/>
              <a:t>.</a:t>
            </a:r>
          </a:p>
          <a:p>
            <a:pPr marL="171450" indent="-171450">
              <a:buFont typeface="Arial" panose="020B0604020202020204" pitchFamily="34" charset="0"/>
              <a:buChar char="•"/>
            </a:pPr>
            <a:r>
              <a:rPr lang="en-US" b="0" dirty="0"/>
              <a:t>In smaller organizations, the architecture is designed by the </a:t>
            </a:r>
            <a:r>
              <a:rPr lang="en-US" b="1" dirty="0"/>
              <a:t>senior developers</a:t>
            </a:r>
            <a:r>
              <a:rPr lang="en-US" b="0" dirty="0"/>
              <a:t> or by the technical </a:t>
            </a:r>
            <a:r>
              <a:rPr lang="en-US" b="1" dirty="0"/>
              <a:t>team leader</a:t>
            </a:r>
            <a:r>
              <a:rPr lang="en-US" b="0" dirty="0"/>
              <a:t>.</a:t>
            </a:r>
          </a:p>
          <a:p>
            <a:pPr marL="171450" indent="-171450">
              <a:buFont typeface="Arial" panose="020B0604020202020204" pitchFamily="34" charset="0"/>
              <a:buChar char="•"/>
            </a:pPr>
            <a:r>
              <a:rPr lang="en-US" b="0" dirty="0"/>
              <a:t>The </a:t>
            </a:r>
            <a:r>
              <a:rPr lang="en-US" b="1" dirty="0"/>
              <a:t>software architecture</a:t>
            </a:r>
            <a:r>
              <a:rPr lang="en-US" b="0" dirty="0"/>
              <a:t> defines the </a:t>
            </a:r>
            <a:r>
              <a:rPr lang="en-US" b="1" dirty="0"/>
              <a:t>structure</a:t>
            </a:r>
            <a:r>
              <a:rPr lang="en-US" b="0" dirty="0"/>
              <a:t> of the system: its </a:t>
            </a:r>
            <a:r>
              <a:rPr lang="en-US" b="1" dirty="0"/>
              <a:t>components</a:t>
            </a:r>
            <a:r>
              <a:rPr lang="en-US" b="0" dirty="0"/>
              <a:t> and their </a:t>
            </a:r>
            <a:r>
              <a:rPr lang="en-US" b="1" dirty="0"/>
              <a:t>interactions</a:t>
            </a:r>
            <a:r>
              <a:rPr lang="en-US" b="0" dirty="0"/>
              <a:t>.</a:t>
            </a:r>
          </a:p>
          <a:p>
            <a:endParaRPr lang="en-US" dirty="0"/>
          </a:p>
          <a:p>
            <a:r>
              <a:rPr lang="en-US" dirty="0"/>
              <a:t>Concepts related to </a:t>
            </a:r>
            <a:r>
              <a:rPr lang="en-US" b="1" dirty="0"/>
              <a:t>software architectures</a:t>
            </a:r>
            <a:r>
              <a:rPr lang="en-US" dirty="0"/>
              <a:t> are:</a:t>
            </a:r>
          </a:p>
          <a:p>
            <a:pPr marL="171450" lvl="0" indent="-171450">
              <a:buFont typeface="Arial" panose="020B0604020202020204" pitchFamily="34" charset="0"/>
              <a:buChar char="•"/>
            </a:pPr>
            <a:r>
              <a:rPr lang="en-US" b="1" dirty="0"/>
              <a:t>Monolith apps </a:t>
            </a:r>
            <a:r>
              <a:rPr lang="en-US" dirty="0"/>
              <a:t>– applications, consisting of a single component</a:t>
            </a:r>
          </a:p>
          <a:p>
            <a:pPr marL="171450" lvl="0" indent="-171450">
              <a:buFont typeface="Arial" panose="020B0604020202020204" pitchFamily="34" charset="0"/>
              <a:buChar char="•"/>
            </a:pPr>
            <a:r>
              <a:rPr lang="en-US" dirty="0"/>
              <a:t>The </a:t>
            </a:r>
            <a:r>
              <a:rPr lang="en-US" b="1" dirty="0"/>
              <a:t>"client-server" model</a:t>
            </a:r>
            <a:r>
              <a:rPr lang="en-US" dirty="0"/>
              <a:t>, where the client requests resources from the server and displays them to the user</a:t>
            </a:r>
          </a:p>
          <a:p>
            <a:pPr marL="171450" lvl="0" indent="-171450">
              <a:buFont typeface="Arial" panose="020B0604020202020204" pitchFamily="34" charset="0"/>
              <a:buChar char="•"/>
            </a:pPr>
            <a:r>
              <a:rPr lang="en-US" dirty="0"/>
              <a:t>The concept of "</a:t>
            </a:r>
            <a:r>
              <a:rPr lang="en-US" b="1" dirty="0"/>
              <a:t>front-end</a:t>
            </a:r>
            <a:r>
              <a:rPr lang="en-US" dirty="0"/>
              <a:t>" (the user interface of the system) and "</a:t>
            </a:r>
            <a:r>
              <a:rPr lang="en-US" b="1" dirty="0"/>
              <a:t>back-end</a:t>
            </a:r>
            <a:r>
              <a:rPr lang="en-US" dirty="0"/>
              <a:t>" (the data storage and processing logic)</a:t>
            </a:r>
          </a:p>
          <a:p>
            <a:pPr marL="171450" lvl="0" indent="-171450">
              <a:buFont typeface="Arial" panose="020B0604020202020204" pitchFamily="34" charset="0"/>
              <a:buChar char="•"/>
            </a:pPr>
            <a:r>
              <a:rPr lang="en-US" dirty="0"/>
              <a:t>The classical "</a:t>
            </a:r>
            <a:r>
              <a:rPr lang="en-US" b="1" dirty="0"/>
              <a:t>3-tier</a:t>
            </a:r>
            <a:r>
              <a:rPr lang="en-US" dirty="0"/>
              <a:t>" and "</a:t>
            </a:r>
            <a:r>
              <a:rPr lang="en-US" b="1" dirty="0"/>
              <a:t>multi-tier</a:t>
            </a:r>
            <a:r>
              <a:rPr lang="en-US" dirty="0"/>
              <a:t>" architectural models, where the system is split into user interface, business logic and data storage</a:t>
            </a:r>
          </a:p>
          <a:p>
            <a:pPr marL="171450" lvl="0" indent="-171450">
              <a:buFont typeface="Arial" panose="020B0604020202020204" pitchFamily="34" charset="0"/>
              <a:buChar char="•"/>
            </a:pPr>
            <a:r>
              <a:rPr lang="en-US" dirty="0"/>
              <a:t>The concept of "</a:t>
            </a:r>
            <a:r>
              <a:rPr lang="en-US" b="1" dirty="0"/>
              <a:t>SOA</a:t>
            </a:r>
            <a:r>
              <a:rPr lang="en-US" dirty="0"/>
              <a:t>" (service-oriented architecture) and </a:t>
            </a:r>
            <a:r>
              <a:rPr lang="en-US" b="1" dirty="0"/>
              <a:t>microservices</a:t>
            </a:r>
            <a:r>
              <a:rPr lang="en-US" dirty="0"/>
              <a:t> (self-contained software components)</a:t>
            </a:r>
          </a:p>
          <a:p>
            <a:pPr marL="0" lvl="0" indent="0">
              <a:buFont typeface="Arial" panose="020B0604020202020204" pitchFamily="34" charset="0"/>
              <a:buNone/>
            </a:pPr>
            <a:r>
              <a:rPr lang="en-US" dirty="0"/>
              <a:t>All these concepts are complicated, and developers learn them in detail as they gain experience for many years.</a:t>
            </a:r>
          </a:p>
          <a:p>
            <a:pPr marL="171450" lvl="0" indent="-171450">
              <a:buFont typeface="Arial" panose="020B0604020202020204" pitchFamily="34" charset="0"/>
              <a:buChar char="•"/>
            </a:pPr>
            <a:r>
              <a:rPr lang="en-US" dirty="0"/>
              <a:t>At </a:t>
            </a:r>
            <a:r>
              <a:rPr lang="en-US" b="1" dirty="0"/>
              <a:t>SoftUni </a:t>
            </a:r>
            <a:r>
              <a:rPr lang="en-US" dirty="0"/>
              <a:t>we shall </a:t>
            </a:r>
            <a:r>
              <a:rPr lang="en-US" b="1" dirty="0"/>
              <a:t>review only some of these concepts</a:t>
            </a:r>
            <a:r>
              <a:rPr lang="en-US" dirty="0"/>
              <a:t>, because junior developers should be familiar with them.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938905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Monolith </a:t>
            </a:r>
            <a:r>
              <a:rPr lang="en-US" dirty="0"/>
              <a:t>apps are the simplest software architecture.</a:t>
            </a:r>
          </a:p>
          <a:p>
            <a:pPr marL="171450" indent="-171450">
              <a:buFont typeface="Arial" panose="020B0604020202020204" pitchFamily="34" charset="0"/>
              <a:buChar char="•"/>
            </a:pPr>
            <a:r>
              <a:rPr lang="en-US" b="1" dirty="0"/>
              <a:t>Monolith app architecture</a:t>
            </a:r>
            <a:r>
              <a:rPr lang="en-US" dirty="0"/>
              <a:t> means that a </a:t>
            </a:r>
            <a:r>
              <a:rPr lang="en-US" b="1" dirty="0"/>
              <a:t>single application </a:t>
            </a:r>
            <a:r>
              <a:rPr lang="en-US" dirty="0"/>
              <a:t>holds all its data, logic and user interface (UI).</a:t>
            </a:r>
          </a:p>
          <a:p>
            <a:pPr marL="0" indent="0">
              <a:buFont typeface="Arial" panose="020B0604020202020204" pitchFamily="34" charset="0"/>
              <a:buNone/>
            </a:pPr>
            <a:endParaRPr lang="en-US" dirty="0"/>
          </a:p>
          <a:p>
            <a:pPr lvl="0"/>
            <a:r>
              <a:rPr lang="en-US" b="1" dirty="0"/>
              <a:t>Monolith apps </a:t>
            </a:r>
            <a:r>
              <a:rPr lang="en-US" dirty="0"/>
              <a:t>are typically designed for a </a:t>
            </a:r>
            <a:r>
              <a:rPr lang="en-US" b="1" dirty="0"/>
              <a:t>single user</a:t>
            </a:r>
            <a:r>
              <a:rPr lang="en-US" b="0" dirty="0"/>
              <a:t>.</a:t>
            </a:r>
          </a:p>
          <a:p>
            <a:pPr marL="171450" lvl="0" indent="-171450">
              <a:buFont typeface="Arial" panose="020B0604020202020204" pitchFamily="34" charset="0"/>
              <a:buChar char="•"/>
            </a:pPr>
            <a:r>
              <a:rPr lang="en-US" b="0" dirty="0"/>
              <a:t>They don't expose </a:t>
            </a:r>
            <a:r>
              <a:rPr lang="en-US" b="1" dirty="0"/>
              <a:t>shared data</a:t>
            </a:r>
            <a:r>
              <a:rPr lang="en-US" b="0" dirty="0"/>
              <a:t>, which can be accessed by many users.</a:t>
            </a:r>
          </a:p>
          <a:p>
            <a:pPr marL="171450" lvl="0" indent="-171450">
              <a:buFont typeface="Arial" panose="020B0604020202020204" pitchFamily="34" charset="0"/>
              <a:buChar char="•"/>
            </a:pPr>
            <a:r>
              <a:rPr lang="en-US" b="0" dirty="0"/>
              <a:t>Some monolith apps may be used by several users, but not in the same time.</a:t>
            </a:r>
          </a:p>
          <a:p>
            <a:pPr lvl="0"/>
            <a:endParaRPr lang="en-US" dirty="0"/>
          </a:p>
          <a:p>
            <a:pPr lvl="0"/>
            <a:r>
              <a:rPr lang="en-US" b="1" dirty="0"/>
              <a:t>Monolith apps </a:t>
            </a:r>
            <a:r>
              <a:rPr lang="en-US" dirty="0"/>
              <a:t>are </a:t>
            </a:r>
            <a:r>
              <a:rPr lang="en-US" b="1" dirty="0"/>
              <a:t>disconnected from Internet</a:t>
            </a:r>
            <a:r>
              <a:rPr lang="en-US" dirty="0"/>
              <a:t>.</a:t>
            </a:r>
          </a:p>
          <a:p>
            <a:pPr marL="171450" lvl="0" indent="-171450">
              <a:buFont typeface="Arial" panose="020B0604020202020204" pitchFamily="34" charset="0"/>
              <a:buChar char="•"/>
            </a:pPr>
            <a:r>
              <a:rPr lang="en-US" dirty="0"/>
              <a:t>They operate on the local machine, without storing any data outside of the app.</a:t>
            </a:r>
          </a:p>
          <a:p>
            <a:pPr marL="171450" lvl="0" indent="-171450">
              <a:buFont typeface="Arial" panose="020B0604020202020204" pitchFamily="34" charset="0"/>
              <a:buChar char="•"/>
            </a:pPr>
            <a:r>
              <a:rPr lang="en-US" dirty="0"/>
              <a:t>As an </a:t>
            </a:r>
            <a:r>
              <a:rPr lang="en-US" b="1" dirty="0"/>
              <a:t>exception</a:t>
            </a:r>
            <a:r>
              <a:rPr lang="en-US" dirty="0"/>
              <a:t>, they can sometimes </a:t>
            </a:r>
            <a:r>
              <a:rPr lang="en-US" b="1" dirty="0"/>
              <a:t>read data from Internet</a:t>
            </a:r>
            <a:r>
              <a:rPr lang="en-US" dirty="0"/>
              <a:t>, but they don't store anything outside of the app.</a:t>
            </a:r>
          </a:p>
          <a:p>
            <a:pPr lvl="0"/>
            <a:endParaRPr lang="en-US" dirty="0"/>
          </a:p>
          <a:p>
            <a:pPr lvl="0"/>
            <a:r>
              <a:rPr lang="en-US" dirty="0"/>
              <a:t>The </a:t>
            </a:r>
            <a:r>
              <a:rPr lang="en-US" b="1" dirty="0"/>
              <a:t>application data </a:t>
            </a:r>
            <a:r>
              <a:rPr lang="en-US" dirty="0"/>
              <a:t>in the monolith app architecture is stored on the </a:t>
            </a:r>
            <a:r>
              <a:rPr lang="en-US" b="1" dirty="0"/>
              <a:t>local machine</a:t>
            </a:r>
            <a:r>
              <a:rPr lang="en-US" dirty="0"/>
              <a:t>.</a:t>
            </a:r>
          </a:p>
          <a:p>
            <a:pPr marL="171450" lvl="0" indent="-171450">
              <a:buFont typeface="Arial" panose="020B0604020202020204" pitchFamily="34" charset="0"/>
              <a:buChar char="•"/>
            </a:pPr>
            <a:r>
              <a:rPr lang="en-US" dirty="0"/>
              <a:t>Not on any server on the Internet.</a:t>
            </a:r>
          </a:p>
          <a:p>
            <a:pPr marL="0" lvl="0" indent="0">
              <a:buFont typeface="Arial" panose="020B0604020202020204" pitchFamily="34" charset="0"/>
              <a:buNone/>
            </a:pPr>
            <a:endParaRPr lang="en-US" dirty="0"/>
          </a:p>
          <a:p>
            <a:pPr lvl="0"/>
            <a:r>
              <a:rPr lang="en-US" b="1" dirty="0"/>
              <a:t>Examples</a:t>
            </a:r>
            <a:r>
              <a:rPr lang="bg-BG" dirty="0"/>
              <a:t> </a:t>
            </a:r>
            <a:r>
              <a:rPr lang="en-US" dirty="0"/>
              <a:t>of apps that are developed under the </a:t>
            </a:r>
            <a:r>
              <a:rPr lang="en-US" b="1" dirty="0"/>
              <a:t>monolith app architecture</a:t>
            </a:r>
            <a:r>
              <a:rPr lang="en-US" dirty="0"/>
              <a:t>:</a:t>
            </a:r>
          </a:p>
          <a:p>
            <a:pPr marL="171450" lvl="0" indent="-171450">
              <a:buFont typeface="Arial" panose="020B0604020202020204" pitchFamily="34" charset="0"/>
              <a:buChar char="•"/>
            </a:pPr>
            <a:r>
              <a:rPr lang="en-US" dirty="0"/>
              <a:t>A simple smartphone </a:t>
            </a:r>
            <a:r>
              <a:rPr lang="en-US" b="1" dirty="0"/>
              <a:t>game</a:t>
            </a:r>
            <a:r>
              <a:rPr lang="en-US" b="0" dirty="0"/>
              <a:t>:</a:t>
            </a:r>
          </a:p>
          <a:p>
            <a:pPr marL="628650" lvl="1" indent="-171450">
              <a:buFont typeface="Arial" panose="020B0604020202020204" pitchFamily="34" charset="0"/>
              <a:buChar char="•"/>
            </a:pPr>
            <a:r>
              <a:rPr lang="en-US" b="0" dirty="0"/>
              <a:t>You install the game and play it on your mobile phone or laptop without accessing the Internet.</a:t>
            </a:r>
          </a:p>
          <a:p>
            <a:pPr marL="628650" lvl="1" indent="-171450">
              <a:buFont typeface="Arial" panose="020B0604020202020204" pitchFamily="34" charset="0"/>
              <a:buChar char="•"/>
            </a:pPr>
            <a:r>
              <a:rPr lang="en-US" b="0" dirty="0"/>
              <a:t>You play alone, without any interaction with other players over the network.</a:t>
            </a:r>
          </a:p>
          <a:p>
            <a:pPr marL="171450" lvl="0" indent="-171450">
              <a:buFont typeface="Arial" panose="020B0604020202020204" pitchFamily="34" charset="0"/>
              <a:buChar char="•"/>
            </a:pPr>
            <a:r>
              <a:rPr lang="en-US" dirty="0"/>
              <a:t>The </a:t>
            </a:r>
            <a:r>
              <a:rPr lang="en-US" b="1" dirty="0"/>
              <a:t>Notepad </a:t>
            </a:r>
            <a:r>
              <a:rPr lang="en-US" dirty="0"/>
              <a:t>text editor is another monolith app example:</a:t>
            </a:r>
          </a:p>
          <a:p>
            <a:pPr marL="628650" lvl="1" indent="-171450">
              <a:buFont typeface="Arial" panose="020B0604020202020204" pitchFamily="34" charset="0"/>
              <a:buChar char="•"/>
            </a:pPr>
            <a:r>
              <a:rPr lang="en-US" dirty="0"/>
              <a:t>You open local files, edit them and save them.</a:t>
            </a:r>
          </a:p>
          <a:p>
            <a:pPr marL="628650" lvl="1" indent="-171450">
              <a:buFont typeface="Arial" panose="020B0604020202020204" pitchFamily="34" charset="0"/>
              <a:buChar char="•"/>
            </a:pPr>
            <a:r>
              <a:rPr lang="en-US" dirty="0"/>
              <a:t>There is no interaction with other users, no shared data, no communication over the network.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70241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client-server</a:t>
            </a:r>
            <a:r>
              <a:rPr lang="en-US" dirty="0"/>
              <a:t> architectural model is widely used in modern apps.</a:t>
            </a:r>
          </a:p>
          <a:p>
            <a:pPr marL="171450" indent="-171450">
              <a:buFont typeface="Arial" panose="020B0604020202020204" pitchFamily="34" charset="0"/>
              <a:buChar char="•"/>
            </a:pPr>
            <a:r>
              <a:rPr lang="en-US" dirty="0"/>
              <a:t>Web sites, games, information systems, business software are just few examples of client-server systems.</a:t>
            </a:r>
          </a:p>
          <a:p>
            <a:pPr marL="171450" indent="-171450">
              <a:buFont typeface="Arial" panose="020B0604020202020204" pitchFamily="34" charset="0"/>
              <a:buChar char="•"/>
            </a:pPr>
            <a:r>
              <a:rPr lang="en-US" dirty="0"/>
              <a:t>Unless the architecture is more complex,</a:t>
            </a:r>
          </a:p>
          <a:p>
            <a:pPr marL="628650" lvl="1" indent="-171450">
              <a:buFont typeface="Arial" panose="020B0604020202020204" pitchFamily="34" charset="0"/>
              <a:buChar char="•"/>
            </a:pPr>
            <a:r>
              <a:rPr lang="en-US" b="1" dirty="0"/>
              <a:t>if an app is connected to the Internet </a:t>
            </a:r>
            <a:r>
              <a:rPr lang="en-US" dirty="0"/>
              <a:t>and stores data at some server,</a:t>
            </a:r>
          </a:p>
          <a:p>
            <a:pPr marL="628650" lvl="1" indent="-171450">
              <a:buFont typeface="Arial" panose="020B0604020202020204" pitchFamily="34" charset="0"/>
              <a:buChar char="•"/>
            </a:pPr>
            <a:r>
              <a:rPr lang="en-US" dirty="0"/>
              <a:t>it is built on a </a:t>
            </a:r>
            <a:r>
              <a:rPr lang="en-US" b="1" dirty="0"/>
              <a:t>"client-server" architecture</a:t>
            </a:r>
            <a:r>
              <a:rPr lang="en-US" dirty="0"/>
              <a:t>.</a:t>
            </a:r>
          </a:p>
          <a:p>
            <a:endParaRPr lang="en-US" dirty="0"/>
          </a:p>
          <a:p>
            <a:r>
              <a:rPr lang="en-US" dirty="0"/>
              <a:t>In the </a:t>
            </a:r>
            <a:r>
              <a:rPr lang="en-US" b="1" dirty="0"/>
              <a:t>"client-server" architectural model</a:t>
            </a:r>
            <a:r>
              <a:rPr lang="en-US" dirty="0"/>
              <a:t>,</a:t>
            </a:r>
          </a:p>
          <a:p>
            <a:pPr marL="171450" indent="-171450">
              <a:buFont typeface="Arial" panose="020B0604020202020204" pitchFamily="34" charset="0"/>
              <a:buChar char="•"/>
            </a:pPr>
            <a:r>
              <a:rPr lang="en-US" dirty="0"/>
              <a:t>the </a:t>
            </a:r>
            <a:r>
              <a:rPr lang="en-US" b="1" dirty="0"/>
              <a:t>server</a:t>
            </a:r>
            <a:r>
              <a:rPr lang="en-US" dirty="0"/>
              <a:t> holds the </a:t>
            </a:r>
            <a:r>
              <a:rPr lang="en-US" b="1" dirty="0"/>
              <a:t>app data </a:t>
            </a:r>
            <a:r>
              <a:rPr lang="en-US" dirty="0"/>
              <a:t>and the business logic</a:t>
            </a:r>
          </a:p>
          <a:p>
            <a:pPr marL="171450" indent="-171450">
              <a:buFont typeface="Arial" panose="020B0604020202020204" pitchFamily="34" charset="0"/>
              <a:buChar char="•"/>
            </a:pPr>
            <a:r>
              <a:rPr lang="en-US" dirty="0"/>
              <a:t>and provides </a:t>
            </a:r>
            <a:r>
              <a:rPr lang="en-US" b="1" dirty="0"/>
              <a:t>APIs</a:t>
            </a:r>
            <a:r>
              <a:rPr lang="en-US" dirty="0"/>
              <a:t> to clients to access the server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clients</a:t>
            </a:r>
            <a:r>
              <a:rPr lang="en-US" dirty="0"/>
              <a:t> implement the </a:t>
            </a:r>
            <a:r>
              <a:rPr lang="en-US" b="1" dirty="0"/>
              <a:t>user interface </a:t>
            </a:r>
            <a:r>
              <a:rPr lang="en-US" dirty="0"/>
              <a:t>(the UI) and </a:t>
            </a:r>
            <a:r>
              <a:rPr lang="en-US" b="1" dirty="0"/>
              <a:t>consume the server APIs</a:t>
            </a:r>
            <a:r>
              <a:rPr lang="en-US" dirty="0"/>
              <a:t>.</a:t>
            </a:r>
          </a:p>
          <a:p>
            <a:pPr marL="171450" indent="-171450">
              <a:buFont typeface="Arial" panose="020B0604020202020204" pitchFamily="34" charset="0"/>
              <a:buChar char="•"/>
            </a:pPr>
            <a:r>
              <a:rPr lang="en-US" dirty="0"/>
              <a:t>This is how most modern apps like </a:t>
            </a:r>
            <a:r>
              <a:rPr lang="en-US" b="1" dirty="0"/>
              <a:t>Facebook</a:t>
            </a:r>
            <a:r>
              <a:rPr lang="en-US" dirty="0"/>
              <a:t> and </a:t>
            </a:r>
            <a:r>
              <a:rPr lang="en-US" b="1" dirty="0"/>
              <a:t>YouTube </a:t>
            </a:r>
            <a:r>
              <a:rPr lang="en-US" dirty="0"/>
              <a:t>work:</a:t>
            </a:r>
          </a:p>
          <a:p>
            <a:pPr marL="628650" lvl="1" indent="-171450">
              <a:buFont typeface="Arial" panose="020B0604020202020204" pitchFamily="34" charset="0"/>
              <a:buChar char="•"/>
            </a:pPr>
            <a:r>
              <a:rPr lang="en-US" b="1" dirty="0"/>
              <a:t>The server</a:t>
            </a:r>
            <a:r>
              <a:rPr lang="en-US" dirty="0"/>
              <a:t> holds the </a:t>
            </a:r>
            <a:r>
              <a:rPr lang="en-US" b="1" dirty="0"/>
              <a:t>app data</a:t>
            </a:r>
            <a:r>
              <a:rPr lang="en-US" dirty="0"/>
              <a:t>, such as users, chat messages, photos, videos, etc.</a:t>
            </a:r>
          </a:p>
          <a:p>
            <a:pPr marL="628650" lvl="1" indent="-171450">
              <a:buFont typeface="Arial" panose="020B0604020202020204" pitchFamily="34" charset="0"/>
              <a:buChar char="•"/>
            </a:pPr>
            <a:r>
              <a:rPr lang="en-US" b="1" dirty="0"/>
              <a:t>The client </a:t>
            </a:r>
            <a:r>
              <a:rPr lang="en-US" dirty="0"/>
              <a:t>(such as mobile app or Web app) displays the data, stored at the server.</a:t>
            </a:r>
          </a:p>
          <a:p>
            <a:pPr marL="171450" indent="-171450">
              <a:buFont typeface="Arial" panose="020B0604020202020204" pitchFamily="34" charset="0"/>
              <a:buChar char="•"/>
            </a:pPr>
            <a:r>
              <a:rPr lang="en-US" dirty="0"/>
              <a:t>The </a:t>
            </a:r>
            <a:r>
              <a:rPr lang="en-US" b="1" dirty="0"/>
              <a:t>server </a:t>
            </a:r>
            <a:r>
              <a:rPr lang="en-US" dirty="0"/>
              <a:t>is responsible for </a:t>
            </a:r>
            <a:r>
              <a:rPr lang="en-US" b="1" dirty="0"/>
              <a:t>data storage </a:t>
            </a:r>
            <a:r>
              <a:rPr lang="en-US" dirty="0"/>
              <a:t>and </a:t>
            </a:r>
            <a:r>
              <a:rPr lang="en-US" b="1" dirty="0"/>
              <a:t>data processing</a:t>
            </a:r>
            <a:r>
              <a:rPr lang="en-US" dirty="0"/>
              <a:t>.</a:t>
            </a:r>
          </a:p>
          <a:p>
            <a:pPr marL="628650" lvl="1" indent="-171450">
              <a:buFont typeface="Arial" panose="020B0604020202020204" pitchFamily="34" charset="0"/>
              <a:buChar char="•"/>
            </a:pPr>
            <a:r>
              <a:rPr lang="en-US" dirty="0"/>
              <a:t>It holds the </a:t>
            </a:r>
            <a:r>
              <a:rPr lang="en-US" b="1" dirty="0"/>
              <a:t>business logic</a:t>
            </a:r>
            <a:r>
              <a:rPr lang="en-US" dirty="0"/>
              <a:t>: who can access the data, which data, who can store new data, etc.</a:t>
            </a:r>
          </a:p>
          <a:p>
            <a:pPr marL="628650" lvl="1" indent="-171450">
              <a:buFont typeface="Arial" panose="020B0604020202020204" pitchFamily="34" charset="0"/>
              <a:buChar char="•"/>
            </a:pPr>
            <a:r>
              <a:rPr lang="en-US" dirty="0"/>
              <a:t>The server </a:t>
            </a:r>
            <a:r>
              <a:rPr lang="en-US" b="1" dirty="0"/>
              <a:t>exposes an API </a:t>
            </a:r>
            <a:r>
              <a:rPr lang="en-US" dirty="0"/>
              <a:t>(application programming interface), typically accessible over HTTP, and </a:t>
            </a:r>
            <a:r>
              <a:rPr lang="en-US" b="1" dirty="0"/>
              <a:t>clients call this API</a:t>
            </a:r>
            <a:r>
              <a:rPr lang="en-US" dirty="0"/>
              <a:t>.</a:t>
            </a:r>
          </a:p>
          <a:p>
            <a:pPr marL="171450" indent="-171450">
              <a:buFont typeface="Arial" panose="020B0604020202020204" pitchFamily="34" charset="0"/>
              <a:buChar char="•"/>
            </a:pPr>
            <a:r>
              <a:rPr lang="en-US" dirty="0"/>
              <a:t>The</a:t>
            </a:r>
            <a:r>
              <a:rPr lang="en-US" b="1" dirty="0"/>
              <a:t> client </a:t>
            </a:r>
            <a:r>
              <a:rPr lang="en-US" dirty="0"/>
              <a:t>is responsible for the </a:t>
            </a:r>
            <a:r>
              <a:rPr lang="en-US" b="1" dirty="0"/>
              <a:t>user interface</a:t>
            </a:r>
            <a:r>
              <a:rPr lang="en-US" dirty="0"/>
              <a:t>: to read the data from the server and display it to the user.</a:t>
            </a:r>
          </a:p>
          <a:p>
            <a:pPr marL="628650" lvl="1" indent="-171450">
              <a:buFont typeface="Arial" panose="020B0604020202020204" pitchFamily="34" charset="0"/>
              <a:buChar char="•"/>
            </a:pPr>
            <a:r>
              <a:rPr lang="en-US" dirty="0"/>
              <a:t>Clients access the server through the Internet or through a local network.</a:t>
            </a:r>
          </a:p>
          <a:p>
            <a:pPr marL="171450" lvl="0" indent="-171450">
              <a:buFont typeface="Arial" panose="020B0604020202020204" pitchFamily="34" charset="0"/>
              <a:buChar char="•"/>
            </a:pPr>
            <a:r>
              <a:rPr lang="en-US" b="1" dirty="0"/>
              <a:t>The data </a:t>
            </a:r>
            <a:r>
              <a:rPr lang="en-US" dirty="0"/>
              <a:t>in the client-server model is </a:t>
            </a:r>
            <a:r>
              <a:rPr lang="en-US" b="1" dirty="0"/>
              <a:t>shared</a:t>
            </a:r>
            <a:r>
              <a:rPr lang="en-US" dirty="0"/>
              <a:t>.</a:t>
            </a:r>
          </a:p>
          <a:p>
            <a:pPr marL="628650" lvl="1" indent="-171450">
              <a:buFont typeface="Arial" panose="020B0604020202020204" pitchFamily="34" charset="0"/>
              <a:buChar char="•"/>
            </a:pPr>
            <a:r>
              <a:rPr lang="en-US" dirty="0"/>
              <a:t>This means that several users can work on the same data in the same time.</a:t>
            </a:r>
          </a:p>
          <a:p>
            <a:pPr marL="628650" lvl="1" indent="-171450">
              <a:buFont typeface="Arial" panose="020B0604020202020204" pitchFamily="34" charset="0"/>
              <a:buChar char="•"/>
            </a:pPr>
            <a:r>
              <a:rPr lang="en-US" dirty="0"/>
              <a:t>The server usually implements mechanism to resolve the eventual conflicts when several users change the same data.</a:t>
            </a:r>
          </a:p>
          <a:p>
            <a:pPr marL="171450" indent="-171450">
              <a:buFont typeface="Arial" panose="020B0604020202020204" pitchFamily="34" charset="0"/>
              <a:buChar char="•"/>
            </a:pPr>
            <a:endParaRPr lang="en-US" dirty="0"/>
          </a:p>
          <a:p>
            <a:r>
              <a:rPr lang="en-US" dirty="0"/>
              <a:t>Let's look at these few </a:t>
            </a:r>
            <a:r>
              <a:rPr lang="en-US" b="1" dirty="0"/>
              <a:t>examples</a:t>
            </a:r>
            <a:r>
              <a:rPr lang="en-US" dirty="0"/>
              <a:t> of client-server systems:</a:t>
            </a:r>
          </a:p>
          <a:p>
            <a:pPr marL="171450" lvl="0" indent="-171450">
              <a:buFont typeface="Arial" panose="020B0604020202020204" pitchFamily="34" charset="0"/>
              <a:buChar char="•"/>
            </a:pPr>
            <a:r>
              <a:rPr lang="en-US" dirty="0"/>
              <a:t>The first </a:t>
            </a:r>
            <a:r>
              <a:rPr lang="en-US" b="1" dirty="0"/>
              <a:t>example is </a:t>
            </a:r>
            <a:r>
              <a:rPr lang="en-US" dirty="0"/>
              <a:t>when a </a:t>
            </a:r>
            <a:r>
              <a:rPr lang="en-US" b="1" dirty="0"/>
              <a:t>Web browser opens a Web site</a:t>
            </a:r>
            <a:r>
              <a:rPr lang="en-US" dirty="0"/>
              <a:t>.</a:t>
            </a:r>
          </a:p>
          <a:p>
            <a:pPr marL="628650" lvl="1" indent="-171450">
              <a:buFont typeface="Arial" panose="020B0604020202020204" pitchFamily="34" charset="0"/>
              <a:buChar char="•"/>
            </a:pPr>
            <a:r>
              <a:rPr lang="en-US" dirty="0"/>
              <a:t>The </a:t>
            </a:r>
            <a:r>
              <a:rPr lang="en-US" b="1" dirty="0"/>
              <a:t>Web browser </a:t>
            </a:r>
            <a:r>
              <a:rPr lang="en-US" dirty="0"/>
              <a:t>is the client software.</a:t>
            </a:r>
          </a:p>
          <a:p>
            <a:pPr marL="628650" lvl="1" indent="-171450">
              <a:buFont typeface="Arial" panose="020B0604020202020204" pitchFamily="34" charset="0"/>
              <a:buChar char="•"/>
            </a:pPr>
            <a:r>
              <a:rPr lang="en-US" dirty="0"/>
              <a:t>The </a:t>
            </a:r>
            <a:r>
              <a:rPr lang="en-US" b="1" dirty="0"/>
              <a:t>Web server</a:t>
            </a:r>
            <a:r>
              <a:rPr lang="en-US" dirty="0"/>
              <a:t>, holding the Web site,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is the Web site itself.</a:t>
            </a:r>
          </a:p>
          <a:p>
            <a:pPr marL="628650" lvl="1" indent="-171450">
              <a:buFont typeface="Arial" panose="020B0604020202020204" pitchFamily="34" charset="0"/>
              <a:buChar char="•"/>
            </a:pPr>
            <a:r>
              <a:rPr lang="en-US" dirty="0"/>
              <a:t>The </a:t>
            </a:r>
            <a:r>
              <a:rPr lang="en-US" b="1" dirty="0"/>
              <a:t>user interface </a:t>
            </a:r>
            <a:r>
              <a:rPr lang="en-US" dirty="0"/>
              <a:t>at the client side is the rendered Web page from the Web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second </a:t>
            </a:r>
            <a:r>
              <a:rPr lang="en-US" b="1" dirty="0"/>
              <a:t>example is </a:t>
            </a:r>
            <a:r>
              <a:rPr lang="en-US" dirty="0"/>
              <a:t>when an </a:t>
            </a:r>
            <a:r>
              <a:rPr lang="en-US" b="1" dirty="0"/>
              <a:t>Email client retrieves the email messages from a mail server</a:t>
            </a:r>
            <a:r>
              <a:rPr lang="en-US" dirty="0"/>
              <a:t>.</a:t>
            </a:r>
          </a:p>
          <a:p>
            <a:pPr marL="628650" lvl="1" indent="-171450">
              <a:buFont typeface="Arial" panose="020B0604020202020204" pitchFamily="34" charset="0"/>
              <a:buChar char="•"/>
            </a:pPr>
            <a:r>
              <a:rPr lang="en-US" dirty="0"/>
              <a:t>The </a:t>
            </a:r>
            <a:r>
              <a:rPr lang="en-US" b="1" dirty="0"/>
              <a:t>email client </a:t>
            </a:r>
            <a:r>
              <a:rPr lang="en-US" dirty="0"/>
              <a:t>is the client software. It retrieves and email messages from the server and displays them.</a:t>
            </a:r>
          </a:p>
          <a:p>
            <a:pPr marL="628650" lvl="1" indent="-171450">
              <a:buFont typeface="Arial" panose="020B0604020202020204" pitchFamily="34" charset="0"/>
              <a:buChar char="•"/>
            </a:pPr>
            <a:r>
              <a:rPr lang="en-US" dirty="0"/>
              <a:t>The </a:t>
            </a:r>
            <a:r>
              <a:rPr lang="en-US" b="1" dirty="0"/>
              <a:t>mail server</a:t>
            </a:r>
            <a:r>
              <a:rPr lang="en-US" dirty="0"/>
              <a:t>, holding the users' mailboxes,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mailboxes with the mail messages for each user.</a:t>
            </a:r>
          </a:p>
          <a:p>
            <a:pPr marL="628650" lvl="1" indent="-171450">
              <a:buFont typeface="Arial" panose="020B0604020202020204" pitchFamily="34" charset="0"/>
              <a:buChar char="•"/>
            </a:pPr>
            <a:r>
              <a:rPr lang="en-US" dirty="0"/>
              <a:t>The </a:t>
            </a:r>
            <a:r>
              <a:rPr lang="en-US" b="1" dirty="0"/>
              <a:t>user interface </a:t>
            </a:r>
            <a:r>
              <a:rPr lang="en-US" dirty="0"/>
              <a:t>at the client side is the email app (mobile, desktop or Web app).</a:t>
            </a:r>
          </a:p>
          <a:p>
            <a:pPr marL="171450" lvl="0" indent="-171450">
              <a:buFont typeface="Arial" panose="020B0604020202020204" pitchFamily="34" charset="0"/>
              <a:buChar char="•"/>
            </a:pPr>
            <a:r>
              <a:rPr lang="en-US" dirty="0"/>
              <a:t>The third </a:t>
            </a:r>
            <a:r>
              <a:rPr lang="en-US" b="1" dirty="0"/>
              <a:t>example is </a:t>
            </a:r>
            <a:r>
              <a:rPr lang="en-US" dirty="0"/>
              <a:t>when a </a:t>
            </a:r>
            <a:r>
              <a:rPr lang="en-US" b="1" dirty="0"/>
              <a:t>chat client communicates with a chat server </a:t>
            </a:r>
            <a:r>
              <a:rPr lang="en-US" dirty="0"/>
              <a:t>to display the most recent </a:t>
            </a:r>
            <a:r>
              <a:rPr lang="en-US" b="1" dirty="0"/>
              <a:t>chat messages</a:t>
            </a:r>
            <a:r>
              <a:rPr lang="en-US" dirty="0"/>
              <a:t> for certain user.</a:t>
            </a:r>
          </a:p>
          <a:p>
            <a:pPr marL="628650" lvl="1" indent="-171450">
              <a:buFont typeface="Arial" panose="020B0604020202020204" pitchFamily="34" charset="0"/>
              <a:buChar char="•"/>
            </a:pPr>
            <a:r>
              <a:rPr lang="en-US" dirty="0"/>
              <a:t>The </a:t>
            </a:r>
            <a:r>
              <a:rPr lang="en-US" b="1" dirty="0"/>
              <a:t>chat client </a:t>
            </a:r>
            <a:r>
              <a:rPr lang="en-US" dirty="0"/>
              <a:t>is the client software. It listens for new messages and displays the chat conversations for the current user.</a:t>
            </a:r>
          </a:p>
          <a:p>
            <a:pPr marL="628650" lvl="1" indent="-171450">
              <a:buFont typeface="Arial" panose="020B0604020202020204" pitchFamily="34" charset="0"/>
              <a:buChar char="•"/>
            </a:pPr>
            <a:r>
              <a:rPr lang="en-US" dirty="0"/>
              <a:t>The </a:t>
            </a:r>
            <a:r>
              <a:rPr lang="en-US" b="1" dirty="0"/>
              <a:t>chat server</a:t>
            </a:r>
            <a:r>
              <a:rPr lang="en-US" dirty="0"/>
              <a:t>, holding the users and their chat conversations,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users and their chat conversations, photos, videos, documents, files, etc.</a:t>
            </a:r>
          </a:p>
          <a:p>
            <a:pPr marL="628650" lvl="1" indent="-171450">
              <a:buFont typeface="Arial" panose="020B0604020202020204" pitchFamily="34" charset="0"/>
              <a:buChar char="•"/>
            </a:pPr>
            <a:r>
              <a:rPr lang="en-US" dirty="0"/>
              <a:t>The </a:t>
            </a:r>
            <a:r>
              <a:rPr lang="en-US" b="1" dirty="0"/>
              <a:t>user interface </a:t>
            </a:r>
            <a:r>
              <a:rPr lang="en-US" dirty="0"/>
              <a:t>at the client side is the chat app (mobile, desktop or Web app).</a:t>
            </a:r>
          </a:p>
          <a:p>
            <a:pPr marL="0" lvl="0" indent="0">
              <a:buFont typeface="Arial" panose="020B0604020202020204" pitchFamily="34" charset="0"/>
              <a:buNone/>
            </a:pPr>
            <a:r>
              <a:rPr lang="en-US" b="1" dirty="0"/>
              <a:t>The client-server model </a:t>
            </a:r>
            <a:r>
              <a:rPr lang="en-US" dirty="0"/>
              <a:t>is almost everywhere, when we have </a:t>
            </a:r>
            <a:r>
              <a:rPr lang="en-US" b="1" dirty="0"/>
              <a:t>connected applications</a:t>
            </a:r>
            <a:r>
              <a:rPr lang="en-US" dirty="0"/>
              <a:t>.</a:t>
            </a:r>
          </a:p>
          <a:p>
            <a:pPr marL="171450" indent="-171450">
              <a:buFont typeface="Arial" panose="020B0604020202020204" pitchFamily="34" charset="0"/>
              <a:buChar char="•"/>
            </a:pPr>
            <a:r>
              <a:rPr lang="en-US" dirty="0"/>
              <a:t>It is an important concept in software development and programmers should understand is well.</a:t>
            </a:r>
          </a:p>
          <a:p>
            <a:pPr marL="171450" indent="-171450">
              <a:buFont typeface="Arial" panose="020B0604020202020204" pitchFamily="34" charset="0"/>
              <a:buChar char="•"/>
            </a:pPr>
            <a:r>
              <a:rPr lang="en-US" dirty="0"/>
              <a:t>At </a:t>
            </a:r>
            <a:r>
              <a:rPr lang="en-US" b="1" dirty="0"/>
              <a:t>SoftUni</a:t>
            </a:r>
            <a:r>
              <a:rPr lang="en-US" b="0" dirty="0"/>
              <a:t>, we teach </a:t>
            </a:r>
            <a:r>
              <a:rPr lang="en-US" dirty="0"/>
              <a:t>the client-server model in many courses in the professional modules related to front-end and back-end development.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8435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3-tier architecture</a:t>
            </a:r>
            <a:r>
              <a:rPr lang="en-US" dirty="0"/>
              <a:t>" and its extension, the "</a:t>
            </a:r>
            <a:r>
              <a:rPr lang="en-US" b="1" dirty="0"/>
              <a:t>multi-tier architecture</a:t>
            </a:r>
            <a:r>
              <a:rPr lang="en-US" dirty="0"/>
              <a:t>" are architectural models for development of </a:t>
            </a:r>
            <a:r>
              <a:rPr lang="en-US" b="1" dirty="0"/>
              <a:t>complex software systems</a:t>
            </a:r>
            <a:r>
              <a:rPr lang="en-US" dirty="0"/>
              <a:t>.</a:t>
            </a:r>
          </a:p>
          <a:p>
            <a:pPr marL="171450" indent="-171450">
              <a:buFont typeface="Arial" panose="020B0604020202020204" pitchFamily="34" charset="0"/>
              <a:buChar char="•"/>
            </a:pPr>
            <a:r>
              <a:rPr lang="en-US" dirty="0"/>
              <a:t>The 3-tier architecture consists of 3 components (called tiers):</a:t>
            </a:r>
          </a:p>
          <a:p>
            <a:pPr marL="628650" lvl="1" indent="-171450">
              <a:buFont typeface="Arial" panose="020B0604020202020204" pitchFamily="34" charset="0"/>
              <a:buChar char="•"/>
            </a:pPr>
            <a:r>
              <a:rPr lang="en-US" dirty="0"/>
              <a:t>The </a:t>
            </a:r>
            <a:r>
              <a:rPr lang="en-US" b="1" dirty="0"/>
              <a:t>presentation</a:t>
            </a:r>
            <a:r>
              <a:rPr lang="en-US" dirty="0"/>
              <a:t> tier – the user interface.</a:t>
            </a:r>
          </a:p>
          <a:p>
            <a:pPr marL="628650" lvl="1" indent="-171450">
              <a:buFont typeface="Arial" panose="020B0604020202020204" pitchFamily="34" charset="0"/>
              <a:buChar char="•"/>
            </a:pPr>
            <a:r>
              <a:rPr lang="en-US" dirty="0"/>
              <a:t>The </a:t>
            </a:r>
            <a:r>
              <a:rPr lang="en-US" b="1" dirty="0"/>
              <a:t>business logic </a:t>
            </a:r>
            <a:r>
              <a:rPr lang="en-US" dirty="0"/>
              <a:t>tier – where data is processed.</a:t>
            </a:r>
          </a:p>
          <a:p>
            <a:pPr marL="628650" lvl="1" indent="-171450">
              <a:buFont typeface="Arial" panose="020B0604020202020204" pitchFamily="34" charset="0"/>
              <a:buChar char="•"/>
            </a:pPr>
            <a:r>
              <a:rPr lang="en-US" dirty="0"/>
              <a:t>The </a:t>
            </a:r>
            <a:r>
              <a:rPr lang="en-US" b="1" dirty="0"/>
              <a:t>data management </a:t>
            </a:r>
            <a:r>
              <a:rPr lang="en-US" dirty="0"/>
              <a:t>tier – where data is stored.</a:t>
            </a:r>
          </a:p>
          <a:p>
            <a:pPr marL="171450" lvl="0" indent="-171450">
              <a:buFont typeface="Arial" panose="020B0604020202020204" pitchFamily="34" charset="0"/>
              <a:buChar char="•"/>
            </a:pPr>
            <a:r>
              <a:rPr lang="en-US" dirty="0"/>
              <a:t>The </a:t>
            </a:r>
            <a:r>
              <a:rPr lang="en-US" b="1" dirty="0"/>
              <a:t>3-tier architecture </a:t>
            </a:r>
            <a:r>
              <a:rPr lang="en-US" dirty="0"/>
              <a:t>is used for structuring big and complex </a:t>
            </a:r>
            <a:r>
              <a:rPr lang="en-US" b="1" dirty="0"/>
              <a:t>enterprise-grade systems</a:t>
            </a:r>
            <a:r>
              <a:rPr lang="en-US" dirty="0"/>
              <a:t>.</a:t>
            </a:r>
          </a:p>
          <a:p>
            <a:pPr marL="628650" lvl="1" indent="-171450">
              <a:buFont typeface="Arial" panose="020B0604020202020204" pitchFamily="34" charset="0"/>
              <a:buChar char="•"/>
            </a:pPr>
            <a:r>
              <a:rPr lang="en-US" dirty="0"/>
              <a:t>It allows these </a:t>
            </a:r>
            <a:r>
              <a:rPr lang="en-US" b="1" dirty="0"/>
              <a:t>3 tiers </a:t>
            </a:r>
            <a:r>
              <a:rPr lang="en-US" dirty="0"/>
              <a:t>to be run as </a:t>
            </a:r>
            <a:r>
              <a:rPr lang="en-US" b="1" dirty="0"/>
              <a:t>separate components</a:t>
            </a:r>
            <a:r>
              <a:rPr lang="en-US" dirty="0"/>
              <a:t>, which simplifies the maintenance and improves the scalability.</a:t>
            </a:r>
          </a:p>
          <a:p>
            <a:pPr marL="628650" lvl="1" indent="-171450">
              <a:buFont typeface="Arial" panose="020B0604020202020204" pitchFamily="34" charset="0"/>
              <a:buChar char="•"/>
            </a:pPr>
            <a:r>
              <a:rPr lang="en-US" dirty="0"/>
              <a:t>In many systems these </a:t>
            </a:r>
            <a:r>
              <a:rPr lang="en-US" b="1" dirty="0"/>
              <a:t>3 tiers </a:t>
            </a:r>
            <a:r>
              <a:rPr lang="en-US" dirty="0"/>
              <a:t>run on </a:t>
            </a:r>
            <a:r>
              <a:rPr lang="en-US" b="1" dirty="0"/>
              <a:t>separate hardware </a:t>
            </a:r>
            <a:r>
              <a:rPr lang="en-US" dirty="0"/>
              <a:t>and are developed and maintained by different teams of developers.</a:t>
            </a:r>
          </a:p>
          <a:p>
            <a:pPr marL="0" lvl="0" indent="0">
              <a:buFont typeface="Arial" panose="020B0604020202020204" pitchFamily="34" charset="0"/>
              <a:buNone/>
            </a:pPr>
            <a:r>
              <a:rPr lang="en-US" dirty="0"/>
              <a:t>Let's review what's inside these 3 tiers.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presentation tier </a:t>
            </a:r>
            <a:r>
              <a:rPr lang="en-US" dirty="0"/>
              <a:t>holds the </a:t>
            </a:r>
            <a:r>
              <a:rPr lang="en-US" b="1" dirty="0"/>
              <a:t>client apps</a:t>
            </a:r>
            <a:r>
              <a:rPr lang="en-US" dirty="0"/>
              <a:t>:</a:t>
            </a:r>
          </a:p>
          <a:p>
            <a:pPr marL="171450" lvl="0" indent="-171450">
              <a:buFont typeface="Arial" panose="020B0604020202020204" pitchFamily="34" charset="0"/>
              <a:buChar char="•"/>
            </a:pPr>
            <a:r>
              <a:rPr lang="en-US" b="1" dirty="0"/>
              <a:t>Client apps </a:t>
            </a:r>
            <a:r>
              <a:rPr lang="en-US" dirty="0"/>
              <a:t>are responsible for the </a:t>
            </a:r>
            <a:r>
              <a:rPr lang="en-US" b="1" dirty="0"/>
              <a:t>user interface </a:t>
            </a:r>
            <a:r>
              <a:rPr lang="en-US" dirty="0"/>
              <a:t>of the system: to display the data to the user and interact with the user.</a:t>
            </a:r>
          </a:p>
          <a:p>
            <a:pPr marL="171450" lvl="0" indent="-171450">
              <a:buFont typeface="Arial" panose="020B0604020202020204" pitchFamily="34" charset="0"/>
              <a:buChar char="•"/>
            </a:pPr>
            <a:r>
              <a:rPr lang="en-US" dirty="0"/>
              <a:t>The </a:t>
            </a:r>
            <a:r>
              <a:rPr lang="en-US" b="1" dirty="0"/>
              <a:t>client app </a:t>
            </a:r>
            <a:r>
              <a:rPr lang="en-US" dirty="0"/>
              <a:t>could be a </a:t>
            </a:r>
            <a:r>
              <a:rPr lang="en-US" b="1" dirty="0"/>
              <a:t>Web front-end app</a:t>
            </a:r>
            <a:r>
              <a:rPr lang="en-US" dirty="0"/>
              <a:t>, running in a Web browser, or a </a:t>
            </a:r>
            <a:r>
              <a:rPr lang="en-US" b="1" dirty="0"/>
              <a:t>mobile app</a:t>
            </a:r>
            <a:r>
              <a:rPr lang="en-US" dirty="0"/>
              <a:t>, or a </a:t>
            </a:r>
            <a:r>
              <a:rPr lang="en-US" b="1" dirty="0"/>
              <a:t>desktop app</a:t>
            </a:r>
            <a:r>
              <a:rPr lang="en-US" dirty="0"/>
              <a:t>.</a:t>
            </a:r>
          </a:p>
          <a:p>
            <a:pPr marL="171450" lvl="0" indent="-171450">
              <a:buFont typeface="Arial" panose="020B0604020202020204" pitchFamily="34" charset="0"/>
              <a:buChar char="•"/>
            </a:pPr>
            <a:r>
              <a:rPr lang="en-US" dirty="0"/>
              <a:t>In all cases it implements the </a:t>
            </a:r>
            <a:r>
              <a:rPr lang="en-US" b="1" dirty="0"/>
              <a:t>user interface </a:t>
            </a:r>
            <a:r>
              <a:rPr lang="en-US" dirty="0"/>
              <a:t>(the front-end) of the system.</a:t>
            </a:r>
          </a:p>
          <a:p>
            <a:pPr marL="171450" lvl="0" indent="-171450">
              <a:buFont typeface="Arial" panose="020B0604020202020204" pitchFamily="34" charset="0"/>
              <a:buChar char="•"/>
            </a:pPr>
            <a:r>
              <a:rPr lang="en-US" dirty="0"/>
              <a:t>The client apps </a:t>
            </a:r>
            <a:r>
              <a:rPr lang="en-US" b="1" dirty="0"/>
              <a:t>interact with the server-side</a:t>
            </a:r>
            <a:r>
              <a:rPr lang="en-US" dirty="0"/>
              <a:t>, using an </a:t>
            </a:r>
            <a:r>
              <a:rPr lang="en-US" b="1" dirty="0"/>
              <a:t>API</a:t>
            </a:r>
            <a:r>
              <a:rPr lang="en-US" dirty="0"/>
              <a:t>, a programming interface, such as RESTful service requests over HTTP.</a:t>
            </a:r>
          </a:p>
          <a:p>
            <a:pPr marL="171450" lvl="0" indent="-171450">
              <a:buFont typeface="Arial" panose="020B0604020202020204" pitchFamily="34" charset="0"/>
              <a:buChar char="•"/>
            </a:pPr>
            <a:r>
              <a:rPr lang="en-US" dirty="0"/>
              <a:t>For </a:t>
            </a:r>
            <a:r>
              <a:rPr lang="en-US" b="1" dirty="0"/>
              <a:t>example</a:t>
            </a:r>
            <a:r>
              <a:rPr lang="en-US" b="0" dirty="0"/>
              <a:t>, i</a:t>
            </a:r>
            <a:r>
              <a:rPr lang="en-US" dirty="0"/>
              <a:t>n a </a:t>
            </a:r>
            <a:r>
              <a:rPr lang="en-US" b="1" dirty="0"/>
              <a:t>chat app</a:t>
            </a:r>
            <a:r>
              <a:rPr lang="en-US" dirty="0"/>
              <a:t>, the client is the app, which displays the contact list and the chat conversations.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business logic tier </a:t>
            </a:r>
            <a:r>
              <a:rPr lang="en-US" dirty="0"/>
              <a:t>is implemented at the </a:t>
            </a:r>
            <a:r>
              <a:rPr lang="en-US" b="1" dirty="0"/>
              <a:t>server-side</a:t>
            </a:r>
            <a:r>
              <a:rPr lang="en-US" dirty="0"/>
              <a:t>.</a:t>
            </a:r>
          </a:p>
          <a:p>
            <a:pPr marL="171450" lvl="0" indent="-171450">
              <a:buFont typeface="Arial" panose="020B0604020202020204" pitchFamily="34" charset="0"/>
              <a:buChar char="•"/>
            </a:pPr>
            <a:r>
              <a:rPr lang="en-US" dirty="0"/>
              <a:t>Typically it runs in an </a:t>
            </a:r>
            <a:r>
              <a:rPr lang="en-US" b="1" dirty="0"/>
              <a:t>application server</a:t>
            </a:r>
            <a:r>
              <a:rPr lang="en-US" dirty="0"/>
              <a:t>, or </a:t>
            </a:r>
            <a:r>
              <a:rPr lang="en-US" b="1" dirty="0"/>
              <a:t>Web application server </a:t>
            </a:r>
            <a:r>
              <a:rPr lang="en-US" dirty="0"/>
              <a:t>or behind a simple </a:t>
            </a:r>
            <a:r>
              <a:rPr lang="en-US" b="1" dirty="0"/>
              <a:t>Web server</a:t>
            </a:r>
            <a:r>
              <a:rPr lang="en-US" dirty="0"/>
              <a:t>.</a:t>
            </a:r>
          </a:p>
          <a:p>
            <a:pPr marL="171450" lvl="0" indent="-171450">
              <a:buFont typeface="Arial" panose="020B0604020202020204" pitchFamily="34" charset="0"/>
              <a:buChar char="•"/>
            </a:pPr>
            <a:r>
              <a:rPr lang="en-US" dirty="0"/>
              <a:t>The </a:t>
            </a:r>
            <a:r>
              <a:rPr lang="en-US" b="1" dirty="0"/>
              <a:t>business logic</a:t>
            </a:r>
            <a:r>
              <a:rPr lang="en-US" dirty="0"/>
              <a:t> is the functionality, which is </a:t>
            </a:r>
            <a:r>
              <a:rPr lang="en-US" b="1" dirty="0"/>
              <a:t>invoked by the client apps</a:t>
            </a:r>
            <a:r>
              <a:rPr lang="en-US" dirty="0"/>
              <a:t> through the API.</a:t>
            </a:r>
          </a:p>
          <a:p>
            <a:pPr marL="171450" lvl="0" indent="-171450">
              <a:buFont typeface="Arial" panose="020B0604020202020204" pitchFamily="34" charset="0"/>
              <a:buChar char="•"/>
            </a:pPr>
            <a:r>
              <a:rPr lang="en-US" dirty="0"/>
              <a:t>It implements the business rules, the core functionality of the application.</a:t>
            </a:r>
          </a:p>
          <a:p>
            <a:pPr marL="171450" lvl="0" indent="-171450">
              <a:buFont typeface="Arial" panose="020B0604020202020204" pitchFamily="34" charset="0"/>
              <a:buChar char="•"/>
            </a:pPr>
            <a:r>
              <a:rPr lang="en-US" dirty="0"/>
              <a:t>It also handles users, authentication and authorization, access control and the business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b="0" dirty="0"/>
              <a:t>, i</a:t>
            </a:r>
            <a:r>
              <a:rPr lang="en-US" dirty="0"/>
              <a:t>n a </a:t>
            </a:r>
            <a:r>
              <a:rPr lang="en-US" b="1" dirty="0"/>
              <a:t>chat app</a:t>
            </a:r>
            <a:r>
              <a:rPr lang="en-US" dirty="0"/>
              <a:t>, the business logic tier will provide APIs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user login an authentication, retrieving the contacts, retrieving the conversations, sending a message, receiving instant messages,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business logic implements the core functionality of the chat system.</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data management tier is </a:t>
            </a:r>
            <a:r>
              <a:rPr lang="en-US" dirty="0"/>
              <a:t>responsible for </a:t>
            </a:r>
            <a:r>
              <a:rPr lang="en-US" b="1" dirty="0"/>
              <a:t>data storage</a:t>
            </a:r>
            <a:r>
              <a:rPr lang="en-US" dirty="0"/>
              <a:t>.</a:t>
            </a:r>
          </a:p>
          <a:p>
            <a:pPr marL="171450" lvl="0" indent="-171450">
              <a:buFont typeface="Arial" panose="020B0604020202020204" pitchFamily="34" charset="0"/>
              <a:buChar char="•"/>
            </a:pPr>
            <a:r>
              <a:rPr lang="en-US" dirty="0"/>
              <a:t>Typically, it is a </a:t>
            </a:r>
            <a:r>
              <a:rPr lang="en-US" b="1" dirty="0"/>
              <a:t>database system</a:t>
            </a:r>
            <a:r>
              <a:rPr lang="en-US" dirty="0"/>
              <a:t>, such as MySQL, MS SQL Server or PostgreSQL,</a:t>
            </a:r>
          </a:p>
          <a:p>
            <a:pPr marL="171450" lvl="0" indent="-171450">
              <a:buFont typeface="Arial" panose="020B0604020202020204" pitchFamily="34" charset="0"/>
              <a:buChar char="•"/>
            </a:pPr>
            <a:r>
              <a:rPr lang="en-US" dirty="0"/>
              <a:t>or a </a:t>
            </a:r>
            <a:r>
              <a:rPr lang="en-US" b="1" dirty="0"/>
              <a:t>cloud-based data storage</a:t>
            </a:r>
            <a:r>
              <a:rPr lang="en-US" b="0" dirty="0"/>
              <a:t> system</a:t>
            </a:r>
            <a:r>
              <a:rPr lang="en-US" dirty="0"/>
              <a:t>, such as Amazon S3 or Azure Table storage.</a:t>
            </a:r>
          </a:p>
          <a:p>
            <a:pPr marL="171450" lvl="0" indent="-171450">
              <a:buFont typeface="Arial" panose="020B0604020202020204" pitchFamily="34" charset="0"/>
              <a:buChar char="•"/>
            </a:pPr>
            <a:r>
              <a:rPr lang="en-US" dirty="0"/>
              <a:t>The </a:t>
            </a:r>
            <a:r>
              <a:rPr lang="en-US" b="1" dirty="0"/>
              <a:t>data management tier </a:t>
            </a:r>
            <a:r>
              <a:rPr lang="en-US" dirty="0"/>
              <a:t>does not care about the business rules.</a:t>
            </a:r>
          </a:p>
          <a:p>
            <a:pPr marL="171450" lvl="0" indent="-171450">
              <a:buFont typeface="Arial" panose="020B0604020202020204" pitchFamily="34" charset="0"/>
              <a:buChar char="•"/>
            </a:pPr>
            <a:r>
              <a:rPr lang="en-US" dirty="0"/>
              <a:t>It just </a:t>
            </a:r>
            <a:r>
              <a:rPr lang="en-US" b="1" dirty="0"/>
              <a:t>stores and retrieves data: </a:t>
            </a:r>
            <a:r>
              <a:rPr lang="en-US" dirty="0"/>
              <a:t>objects, table rows, files, documents, images, video and other assets.</a:t>
            </a:r>
          </a:p>
          <a:p>
            <a:pPr marL="0" lvl="0" indent="0">
              <a:buFont typeface="Arial" panose="020B0604020202020204" pitchFamily="34" charset="0"/>
              <a:buNone/>
            </a:pPr>
            <a:r>
              <a:rPr lang="en-US" dirty="0"/>
              <a:t>Structuring the app into 3 separate subsystems (or tiers) has </a:t>
            </a:r>
            <a:r>
              <a:rPr lang="en-US" b="1" dirty="0"/>
              <a:t>many benefits </a:t>
            </a:r>
            <a:r>
              <a:rPr lang="en-US" dirty="0"/>
              <a:t>for large enterprise systems:</a:t>
            </a:r>
          </a:p>
          <a:p>
            <a:pPr marL="171450" lvl="0" indent="-171450">
              <a:buFont typeface="Arial" panose="020B0604020202020204" pitchFamily="34" charset="0"/>
              <a:buChar char="•"/>
            </a:pPr>
            <a:r>
              <a:rPr lang="en-US" dirty="0"/>
              <a:t>Simplified </a:t>
            </a:r>
            <a:r>
              <a:rPr lang="en-US" b="1" dirty="0"/>
              <a:t>manageability</a:t>
            </a:r>
            <a:r>
              <a:rPr lang="en-US" dirty="0"/>
              <a:t>: different development or IT teams can implement the different tiers.</a:t>
            </a:r>
          </a:p>
          <a:p>
            <a:pPr marL="171450" lvl="0" indent="-171450">
              <a:buFont typeface="Arial" panose="020B0604020202020204" pitchFamily="34" charset="0"/>
              <a:buChar char="•"/>
            </a:pPr>
            <a:r>
              <a:rPr lang="en-US" dirty="0"/>
              <a:t>Improved </a:t>
            </a:r>
            <a:r>
              <a:rPr lang="en-US" b="1" dirty="0"/>
              <a:t>scalability</a:t>
            </a:r>
            <a:r>
              <a:rPr lang="en-US" dirty="0"/>
              <a:t>: the system can be upgraded to use multiple database instances in a cluster, for example, without changing the other tiers.</a:t>
            </a:r>
          </a:p>
          <a:p>
            <a:pPr marL="171450" lvl="0" indent="-171450">
              <a:buFont typeface="Arial" panose="020B0604020202020204" pitchFamily="34" charset="0"/>
              <a:buChar char="•"/>
            </a:pPr>
            <a:r>
              <a:rPr lang="en-US" dirty="0"/>
              <a:t>Improved </a:t>
            </a:r>
            <a:r>
              <a:rPr lang="en-US" b="1" dirty="0"/>
              <a:t>security</a:t>
            </a:r>
            <a:r>
              <a:rPr lang="en-US" dirty="0"/>
              <a:t>: a breach at some of the tiers does not directly affect the other tiers.</a:t>
            </a:r>
          </a:p>
          <a:p>
            <a:pPr marL="628650" lvl="1" indent="-171450">
              <a:buFont typeface="Arial" panose="020B0604020202020204" pitchFamily="34" charset="0"/>
              <a:buChar char="•"/>
            </a:pPr>
            <a:r>
              <a:rPr lang="en-US" dirty="0"/>
              <a:t>Hacked Web server does not mean full access to the entire database.</a:t>
            </a:r>
          </a:p>
          <a:p>
            <a:pPr marL="171450" lvl="0" indent="-171450">
              <a:buFont typeface="Arial" panose="020B0604020202020204" pitchFamily="34" charset="0"/>
              <a:buChar char="•"/>
            </a:pPr>
            <a:r>
              <a:rPr lang="en-US" dirty="0"/>
              <a:t>Improved </a:t>
            </a:r>
            <a:r>
              <a:rPr lang="en-US" b="1" dirty="0"/>
              <a:t>maintenance</a:t>
            </a:r>
            <a:r>
              <a:rPr lang="en-US" dirty="0"/>
              <a:t>: smaller and simpler components are maintained easier.</a:t>
            </a:r>
          </a:p>
          <a:p>
            <a:pPr marL="0" lvl="0" indent="0">
              <a:buFont typeface="Arial" panose="020B0604020202020204" pitchFamily="34" charset="0"/>
              <a:buNone/>
            </a:pPr>
            <a:r>
              <a:rPr lang="en-US" dirty="0"/>
              <a:t>At the same time, decomposing the system into 3 separate tiers, </a:t>
            </a:r>
            <a:r>
              <a:rPr lang="en-US" b="1" dirty="0"/>
              <a:t>increases the system complexity</a:t>
            </a:r>
            <a:r>
              <a:rPr lang="en-US" dirty="0"/>
              <a:t> and takes more time for the development.</a:t>
            </a:r>
          </a:p>
          <a:p>
            <a:pPr marL="0" lvl="0" indent="0">
              <a:buFont typeface="Arial" panose="020B0604020202020204" pitchFamily="34" charset="0"/>
              <a:buNone/>
            </a:pPr>
            <a:r>
              <a:rPr lang="en-US" dirty="0"/>
              <a:t>Some more complex systems can be decomposed into </a:t>
            </a:r>
            <a:r>
              <a:rPr lang="en-US" b="1" dirty="0"/>
              <a:t>more than 3 tiers</a:t>
            </a:r>
            <a:r>
              <a:rPr lang="en-US" dirty="0"/>
              <a:t>.</a:t>
            </a:r>
          </a:p>
          <a:p>
            <a:pPr marL="171450" lvl="0" indent="-171450">
              <a:buFont typeface="Arial" panose="020B0604020202020204" pitchFamily="34" charset="0"/>
              <a:buChar char="•"/>
            </a:pPr>
            <a:r>
              <a:rPr lang="en-US" dirty="0"/>
              <a:t>For example: client tier, authentication tier, business logic tier, data access tier, and database tier.</a:t>
            </a:r>
          </a:p>
          <a:p>
            <a:pPr marL="171450" lvl="0" indent="-171450">
              <a:buFont typeface="Arial" panose="020B0604020202020204" pitchFamily="34" charset="0"/>
              <a:buChar char="•"/>
            </a:pPr>
            <a:r>
              <a:rPr lang="en-US" dirty="0"/>
              <a:t>This is called </a:t>
            </a:r>
            <a:r>
              <a:rPr lang="en-US" b="1" dirty="0"/>
              <a:t>"multi-tier" architecture</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47353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dirty="0"/>
              <a:t>of </a:t>
            </a:r>
            <a:r>
              <a:rPr lang="en-US" b="1" dirty="0"/>
              <a:t>software architecture</a:t>
            </a:r>
            <a:r>
              <a:rPr lang="bg-BG" b="1" dirty="0"/>
              <a:t> </a:t>
            </a:r>
            <a:r>
              <a:rPr lang="en-US" dirty="0"/>
              <a:t>diagram.</a:t>
            </a:r>
          </a:p>
          <a:p>
            <a:pPr marL="171450" indent="-171450">
              <a:buFont typeface="Arial" panose="020B0604020202020204" pitchFamily="34" charset="0"/>
              <a:buChar char="•"/>
            </a:pPr>
            <a:r>
              <a:rPr lang="en-US" dirty="0"/>
              <a:t>It explains how a relatively complex </a:t>
            </a:r>
            <a:r>
              <a:rPr lang="en-US" b="1" dirty="0"/>
              <a:t>multi-tier system </a:t>
            </a:r>
            <a:r>
              <a:rPr lang="en-US" dirty="0"/>
              <a:t>works,</a:t>
            </a:r>
          </a:p>
          <a:p>
            <a:pPr marL="171450" indent="-171450">
              <a:buFont typeface="Arial" panose="020B0604020202020204" pitchFamily="34" charset="0"/>
              <a:buChar char="•"/>
            </a:pPr>
            <a:r>
              <a:rPr lang="en-US" dirty="0"/>
              <a:t>how the </a:t>
            </a:r>
            <a:r>
              <a:rPr lang="en-US" b="1" dirty="0"/>
              <a:t>client app </a:t>
            </a:r>
            <a:r>
              <a:rPr lang="en-US" dirty="0"/>
              <a:t>interacts with the </a:t>
            </a:r>
            <a:r>
              <a:rPr lang="en-US" b="1" dirty="0"/>
              <a:t>server-side</a:t>
            </a:r>
            <a:r>
              <a:rPr lang="en-US" dirty="0"/>
              <a:t>,</a:t>
            </a:r>
          </a:p>
          <a:p>
            <a:pPr marL="171450" indent="-171450">
              <a:buFont typeface="Arial" panose="020B0604020202020204" pitchFamily="34" charset="0"/>
              <a:buChar char="•"/>
            </a:pPr>
            <a:r>
              <a:rPr lang="en-US" dirty="0"/>
              <a:t>the structure of the server-side components,</a:t>
            </a:r>
          </a:p>
          <a:p>
            <a:pPr marL="171450" indent="-171450">
              <a:buFont typeface="Arial" panose="020B0604020202020204" pitchFamily="34" charset="0"/>
              <a:buChar char="•"/>
            </a:pPr>
            <a:r>
              <a:rPr lang="en-US" dirty="0"/>
              <a:t>and their interaction with the database and external APIs.</a:t>
            </a:r>
          </a:p>
          <a:p>
            <a:pPr marL="0" indent="0">
              <a:buFont typeface="Arial" panose="020B0604020202020204" pitchFamily="34" charset="0"/>
              <a:buNone/>
            </a:pPr>
            <a:r>
              <a:rPr lang="en-US" dirty="0"/>
              <a:t>This is </a:t>
            </a:r>
            <a:r>
              <a:rPr lang="en-US" b="1" dirty="0"/>
              <a:t>just an example </a:t>
            </a:r>
            <a:r>
              <a:rPr lang="en-US" dirty="0"/>
              <a:t>from an old Java-based system,</a:t>
            </a:r>
          </a:p>
          <a:p>
            <a:pPr marL="171450" indent="-171450">
              <a:buFont typeface="Arial" panose="020B0604020202020204" pitchFamily="34" charset="0"/>
              <a:buChar char="•"/>
            </a:pPr>
            <a:r>
              <a:rPr lang="en-US" dirty="0"/>
              <a:t>and the details here are not important.</a:t>
            </a:r>
          </a:p>
          <a:p>
            <a:pPr marL="0" indent="0">
              <a:buFont typeface="Arial" panose="020B0604020202020204" pitchFamily="34" charset="0"/>
              <a:buNone/>
            </a:pPr>
            <a:r>
              <a:rPr lang="en-US" dirty="0"/>
              <a:t>Important are </a:t>
            </a:r>
            <a:r>
              <a:rPr lang="en-US" b="1" dirty="0"/>
              <a:t>the concepts</a:t>
            </a:r>
            <a:r>
              <a:rPr lang="en-US" dirty="0"/>
              <a:t>:</a:t>
            </a:r>
          </a:p>
          <a:p>
            <a:pPr marL="171450" indent="-171450">
              <a:buFont typeface="Arial" panose="020B0604020202020204" pitchFamily="34" charset="0"/>
              <a:buChar char="•"/>
            </a:pPr>
            <a:r>
              <a:rPr lang="en-US" dirty="0"/>
              <a:t>the software architecture as a way to </a:t>
            </a:r>
            <a:r>
              <a:rPr lang="en-US" b="1" dirty="0"/>
              <a:t>structure apps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478232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 </a:t>
            </a:r>
            <a:r>
              <a:rPr lang="en-US" dirty="0"/>
              <a:t>and </a:t>
            </a:r>
            <a:r>
              <a:rPr lang="en-US" b="1" dirty="0"/>
              <a:t>back-end</a:t>
            </a:r>
            <a:r>
              <a:rPr lang="bg-BG" b="1" dirty="0"/>
              <a:t> </a:t>
            </a:r>
            <a:r>
              <a:rPr lang="en-US" dirty="0"/>
              <a:t>are important concepts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Front-end</a:t>
            </a:r>
            <a:r>
              <a:rPr lang="en-US" dirty="0"/>
              <a:t> and </a:t>
            </a:r>
            <a:r>
              <a:rPr lang="en-US" b="1" dirty="0"/>
              <a:t>back-end</a:t>
            </a:r>
            <a:r>
              <a:rPr lang="en-US" dirty="0"/>
              <a:t> separate the modern apps into </a:t>
            </a:r>
            <a:r>
              <a:rPr lang="en-US" b="1" dirty="0"/>
              <a:t>client-side</a:t>
            </a:r>
            <a:r>
              <a:rPr lang="en-US" dirty="0"/>
              <a:t> (user interface) and </a:t>
            </a:r>
            <a:r>
              <a:rPr lang="en-US" b="1" dirty="0"/>
              <a:t>server-side</a:t>
            </a:r>
            <a:r>
              <a:rPr lang="en-US" dirty="0"/>
              <a:t> (data processing) components.</a:t>
            </a:r>
          </a:p>
          <a:p>
            <a:pPr marL="171450" indent="-171450">
              <a:buFont typeface="Arial" panose="020B0604020202020204" pitchFamily="34" charset="0"/>
              <a:buChar char="•"/>
            </a:pPr>
            <a:r>
              <a:rPr lang="en-US" dirty="0"/>
              <a:t>Almost all connected software we use every day has </a:t>
            </a:r>
            <a:r>
              <a:rPr lang="en-US" b="1" dirty="0"/>
              <a:t>front-end</a:t>
            </a:r>
            <a:r>
              <a:rPr lang="en-US" dirty="0"/>
              <a:t> and </a:t>
            </a:r>
            <a:r>
              <a:rPr lang="en-US" b="1" dirty="0"/>
              <a:t>back-end</a:t>
            </a:r>
            <a:r>
              <a:rPr lang="en-US" dirty="0"/>
              <a:t>.</a:t>
            </a:r>
          </a:p>
          <a:p>
            <a:pPr marL="171450" indent="-171450">
              <a:buFont typeface="Arial" panose="020B0604020202020204" pitchFamily="34" charset="0"/>
              <a:buChar char="•"/>
            </a:pPr>
            <a:r>
              <a:rPr lang="en-US" dirty="0"/>
              <a:t>The </a:t>
            </a:r>
            <a:r>
              <a:rPr lang="en-US" b="1" dirty="0"/>
              <a:t>front-end </a:t>
            </a:r>
            <a:r>
              <a:rPr lang="en-US" dirty="0"/>
              <a:t>and </a:t>
            </a:r>
            <a:r>
              <a:rPr lang="en-US" b="1" dirty="0"/>
              <a:t>back-end </a:t>
            </a:r>
            <a:r>
              <a:rPr lang="en-US" dirty="0"/>
              <a:t>come form </a:t>
            </a:r>
            <a:r>
              <a:rPr lang="en-US" b="1" dirty="0"/>
              <a:t>the "client-server" model </a:t>
            </a:r>
            <a:r>
              <a:rPr lang="en-US" dirty="0"/>
              <a:t>and are also part of the more complex software architectures.</a:t>
            </a:r>
          </a:p>
          <a:p>
            <a:pPr marL="171450" indent="-171450">
              <a:buFont typeface="Arial" panose="020B0604020202020204" pitchFamily="34" charset="0"/>
              <a:buChar char="•"/>
            </a:pPr>
            <a:r>
              <a:rPr lang="en-US" dirty="0"/>
              <a:t>Most modern apps are not monolith and have </a:t>
            </a:r>
            <a:r>
              <a:rPr lang="en-US" b="1" dirty="0"/>
              <a:t>client-side (front-end)</a:t>
            </a:r>
            <a:r>
              <a:rPr lang="en-US" dirty="0"/>
              <a:t> and </a:t>
            </a:r>
            <a:r>
              <a:rPr lang="en-US" b="1" dirty="0"/>
              <a:t>server-side (back-end)</a:t>
            </a:r>
            <a:r>
              <a:rPr lang="en-US" dirty="0"/>
              <a:t>.</a:t>
            </a:r>
          </a:p>
          <a:p>
            <a:pPr marL="0" indent="0">
              <a:buFont typeface="Arial" panose="020B0604020202020204" pitchFamily="34" charset="0"/>
              <a:buNone/>
            </a:pPr>
            <a:endParaRPr lang="en-US" dirty="0"/>
          </a:p>
          <a:p>
            <a:r>
              <a:rPr lang="en-US" b="0" dirty="0"/>
              <a:t>The </a:t>
            </a:r>
            <a:r>
              <a:rPr lang="en-US" b="1" dirty="0"/>
              <a:t>front-end</a:t>
            </a:r>
            <a:r>
              <a:rPr lang="en-US" dirty="0"/>
              <a:t> consists of the </a:t>
            </a:r>
            <a:r>
              <a:rPr lang="en-US" b="1" dirty="0"/>
              <a:t>client-side app components</a:t>
            </a:r>
            <a:r>
              <a:rPr lang="en-US" dirty="0"/>
              <a:t>, the so called "</a:t>
            </a:r>
            <a:r>
              <a:rPr lang="en-US" b="1" dirty="0"/>
              <a:t>presentation layer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displays the </a:t>
            </a:r>
            <a:r>
              <a:rPr lang="en-US" b="1" dirty="0"/>
              <a:t>presentation </a:t>
            </a:r>
            <a:r>
              <a:rPr lang="en-US" dirty="0"/>
              <a:t>to the user, the </a:t>
            </a:r>
            <a:r>
              <a:rPr lang="en-US" b="1" dirty="0"/>
              <a:t>user interface</a:t>
            </a:r>
            <a:r>
              <a:rPr lang="en-US" dirty="0"/>
              <a:t> (UI) of the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t>
            </a:r>
            <a:r>
              <a:rPr lang="en-US" b="1" dirty="0"/>
              <a:t>what users see on the screen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 images, video, fields, lists, icons, buttons, sliders, toolbars, menus and other UI elements.</a:t>
            </a:r>
          </a:p>
          <a:p>
            <a:pPr marL="171450" indent="-171450">
              <a:buFont typeface="Arial" panose="020B0604020202020204" pitchFamily="34" charset="0"/>
              <a:buChar char="•"/>
            </a:pPr>
            <a:r>
              <a:rPr lang="en-US" dirty="0"/>
              <a:t>The front-end is where </a:t>
            </a:r>
            <a:r>
              <a:rPr lang="en-US" b="1" dirty="0"/>
              <a:t>users interact with the app</a:t>
            </a:r>
            <a:r>
              <a:rPr lang="en-US" dirty="0"/>
              <a:t>.</a:t>
            </a:r>
          </a:p>
          <a:p>
            <a:pPr marL="628650" lvl="1" indent="-171450">
              <a:buFont typeface="Arial" panose="020B0604020202020204" pitchFamily="34" charset="0"/>
              <a:buChar char="•"/>
            </a:pPr>
            <a:r>
              <a:rPr lang="en-US" dirty="0"/>
              <a:t>Clicking icons, pressing buttons, sliding a list up and down, selecting items from a list, entering text in text fields, drawing at the screen, playing and recording audio and video: all this is user interaction, and it happens at the front-end.</a:t>
            </a:r>
          </a:p>
          <a:p>
            <a:pPr marL="171450" lvl="0" indent="-171450">
              <a:buFont typeface="Arial" panose="020B0604020202020204" pitchFamily="34" charset="0"/>
              <a:buChar char="•"/>
            </a:pPr>
            <a:r>
              <a:rPr lang="en-US" dirty="0"/>
              <a:t>The </a:t>
            </a:r>
            <a:r>
              <a:rPr lang="en-US" b="1" dirty="0"/>
              <a:t>data</a:t>
            </a:r>
            <a:r>
              <a:rPr lang="en-US" dirty="0"/>
              <a:t>, collected at the front-end, is typically </a:t>
            </a:r>
            <a:r>
              <a:rPr lang="en-US" b="1" dirty="0"/>
              <a:t>sent to the server-side</a:t>
            </a:r>
            <a:r>
              <a:rPr lang="en-US" dirty="0"/>
              <a:t> for processing.</a:t>
            </a:r>
          </a:p>
          <a:p>
            <a:pPr marL="171450" lvl="0" indent="-171450">
              <a:buFont typeface="Arial" panose="020B0604020202020204" pitchFamily="34" charset="0"/>
              <a:buChar char="•"/>
            </a:pPr>
            <a:r>
              <a:rPr lang="en-US" dirty="0"/>
              <a:t>The </a:t>
            </a:r>
            <a:r>
              <a:rPr lang="en-US" b="1" dirty="0"/>
              <a:t>front-end </a:t>
            </a:r>
            <a:r>
              <a:rPr lang="en-US" dirty="0"/>
              <a:t>only executes simple </a:t>
            </a:r>
            <a:r>
              <a:rPr lang="en-US" b="1" dirty="0"/>
              <a:t>presentation logic</a:t>
            </a:r>
            <a:r>
              <a:rPr lang="en-US" dirty="0"/>
              <a:t>, like </a:t>
            </a:r>
            <a:r>
              <a:rPr lang="en-US" b="1" dirty="0"/>
              <a:t>data validation</a:t>
            </a:r>
            <a:r>
              <a:rPr lang="en-US" dirty="0"/>
              <a:t>.</a:t>
            </a:r>
          </a:p>
          <a:p>
            <a:pPr marL="171450" lvl="0" indent="-171450">
              <a:buFont typeface="Arial" panose="020B0604020202020204" pitchFamily="34" charset="0"/>
              <a:buChar char="•"/>
            </a:pPr>
            <a:r>
              <a:rPr lang="en-US" b="1" dirty="0"/>
              <a:t>Data storage </a:t>
            </a:r>
            <a:r>
              <a:rPr lang="en-US" dirty="0"/>
              <a:t>and </a:t>
            </a:r>
            <a:r>
              <a:rPr lang="en-US" b="1" dirty="0"/>
              <a:t>business rules </a:t>
            </a:r>
            <a:r>
              <a:rPr lang="en-US" dirty="0"/>
              <a:t>are implemented at the </a:t>
            </a:r>
            <a:r>
              <a:rPr lang="en-US" b="1" dirty="0"/>
              <a:t>back-end</a:t>
            </a:r>
            <a:r>
              <a:rPr lang="en-US" dirty="0"/>
              <a:t>.</a:t>
            </a:r>
            <a:endParaRPr lang="en-US" b="1" dirty="0"/>
          </a:p>
          <a:p>
            <a:pPr marL="171450" lvl="0" indent="-171450">
              <a:buFont typeface="Arial" panose="020B0604020202020204" pitchFamily="34" charset="0"/>
              <a:buChar char="•"/>
            </a:pPr>
            <a:r>
              <a:rPr lang="en-US" b="1" dirty="0"/>
              <a:t>Example</a:t>
            </a:r>
            <a:r>
              <a:rPr lang="en-US" dirty="0"/>
              <a:t> of front-end is </a:t>
            </a:r>
            <a:r>
              <a:rPr lang="en-US" b="1" dirty="0"/>
              <a:t>the Facebook client app </a:t>
            </a:r>
            <a:r>
              <a:rPr lang="en-US" dirty="0"/>
              <a:t>on your smartphone.</a:t>
            </a:r>
          </a:p>
          <a:p>
            <a:pPr marL="628650" lvl="1" indent="-171450">
              <a:buFont typeface="Arial" panose="020B0604020202020204" pitchFamily="34" charset="0"/>
              <a:buChar char="•"/>
            </a:pPr>
            <a:r>
              <a:rPr lang="en-US" dirty="0"/>
              <a:t>It displays the news feed from your friends and allows you to share links, messages and photos.</a:t>
            </a:r>
          </a:p>
          <a:p>
            <a:pPr marL="628650" lvl="1" indent="-171450">
              <a:buFont typeface="Arial" panose="020B0604020202020204" pitchFamily="34" charset="0"/>
              <a:buChar char="•"/>
            </a:pPr>
            <a:r>
              <a:rPr lang="en-US" dirty="0"/>
              <a:t>All the content is stored at the back-end at the Facebook servers and comes through the network.</a:t>
            </a:r>
          </a:p>
          <a:p>
            <a:pPr marL="628650" lvl="1" indent="-171450">
              <a:buFont typeface="Arial" panose="020B0604020202020204" pitchFamily="34" charset="0"/>
              <a:buChar char="•"/>
            </a:pPr>
            <a:r>
              <a:rPr lang="en-US" dirty="0"/>
              <a:t>To display the news feed, the client app sends a request to the back-end API, retrieves the data and visualizes it at the screen.</a:t>
            </a:r>
          </a:p>
          <a:p>
            <a:pPr marL="0" indent="0">
              <a:buFont typeface="Arial" panose="020B0604020202020204" pitchFamily="34" charset="0"/>
              <a:buNone/>
            </a:pPr>
            <a:endParaRPr lang="en-US" dirty="0"/>
          </a:p>
          <a:p>
            <a:r>
              <a:rPr lang="en-US" b="0" dirty="0"/>
              <a:t>The </a:t>
            </a:r>
            <a:r>
              <a:rPr lang="en-US" b="1" dirty="0"/>
              <a:t>back-end </a:t>
            </a:r>
            <a:r>
              <a:rPr lang="en-US" dirty="0"/>
              <a:t>consists of the </a:t>
            </a:r>
            <a:r>
              <a:rPr lang="en-US" b="1" dirty="0"/>
              <a:t>server-side components </a:t>
            </a:r>
            <a:r>
              <a:rPr lang="en-US" b="0" dirty="0"/>
              <a:t>of the software systems.</a:t>
            </a:r>
          </a:p>
          <a:p>
            <a:pPr marL="171450" indent="-171450">
              <a:buFont typeface="Arial" panose="020B0604020202020204" pitchFamily="34" charset="0"/>
              <a:buChar char="•"/>
            </a:pPr>
            <a:r>
              <a:rPr lang="en-US" dirty="0"/>
              <a:t>It implements </a:t>
            </a:r>
            <a:r>
              <a:rPr lang="en-US" b="1" dirty="0"/>
              <a:t>data storage</a:t>
            </a:r>
            <a:r>
              <a:rPr lang="en-US" b="0" dirty="0"/>
              <a:t>, </a:t>
            </a:r>
            <a:r>
              <a:rPr lang="en-US" b="1" dirty="0"/>
              <a:t>data processing </a:t>
            </a:r>
            <a:r>
              <a:rPr lang="en-US" dirty="0"/>
              <a:t>and </a:t>
            </a:r>
            <a:r>
              <a:rPr lang="en-US" b="1" dirty="0"/>
              <a:t>business logic</a:t>
            </a:r>
            <a:r>
              <a:rPr lang="en-US" b="0" dirty="0"/>
              <a:t>.</a:t>
            </a:r>
          </a:p>
          <a:p>
            <a:pPr marL="628650" lvl="1" indent="-171450">
              <a:buFont typeface="Arial" panose="020B0604020202020204" pitchFamily="34" charset="0"/>
              <a:buChar char="•"/>
            </a:pPr>
            <a:r>
              <a:rPr lang="en-US" b="0" dirty="0"/>
              <a:t>It is typically structured as </a:t>
            </a:r>
            <a:r>
              <a:rPr lang="en-US" b="1" dirty="0"/>
              <a:t>services</a:t>
            </a:r>
            <a:r>
              <a:rPr lang="en-US" b="0" dirty="0"/>
              <a:t>, which expose a set of operations.</a:t>
            </a:r>
          </a:p>
          <a:p>
            <a:pPr marL="628650" lvl="1" indent="-171450">
              <a:buFont typeface="Arial" panose="020B0604020202020204" pitchFamily="34" charset="0"/>
              <a:buChar char="•"/>
            </a:pPr>
            <a:r>
              <a:rPr lang="en-US" b="0" dirty="0"/>
              <a:t>These services are </a:t>
            </a:r>
            <a:r>
              <a:rPr lang="en-US" b="1" dirty="0"/>
              <a:t>accessible externally</a:t>
            </a:r>
            <a:r>
              <a:rPr lang="en-US" b="0" dirty="0"/>
              <a:t>, typically after some </a:t>
            </a:r>
            <a:r>
              <a:rPr lang="en-US" b="1" dirty="0"/>
              <a:t>authentication</a:t>
            </a:r>
            <a:r>
              <a:rPr lang="en-US" b="0" dirty="0"/>
              <a:t>.</a:t>
            </a:r>
          </a:p>
          <a:p>
            <a:pPr marL="171450" indent="-171450">
              <a:buFont typeface="Arial" panose="020B0604020202020204" pitchFamily="34" charset="0"/>
              <a:buChar char="•"/>
            </a:pPr>
            <a:r>
              <a:rPr lang="en-US" b="1" dirty="0"/>
              <a:t>The back-end exposes an API</a:t>
            </a:r>
            <a:r>
              <a:rPr lang="en-US" dirty="0"/>
              <a:t> for the front-end to access server-side logic and data.</a:t>
            </a:r>
          </a:p>
          <a:p>
            <a:pPr marL="628650" lvl="1" indent="-171450">
              <a:buFont typeface="Arial" panose="020B0604020202020204" pitchFamily="34" charset="0"/>
              <a:buChar char="•"/>
            </a:pPr>
            <a:r>
              <a:rPr lang="en-US" b="1" dirty="0"/>
              <a:t>API </a:t>
            </a:r>
            <a:r>
              <a:rPr lang="en-US" dirty="0"/>
              <a:t>is the application programming interface: the functions and methods, which are available for the client apps.</a:t>
            </a:r>
          </a:p>
          <a:p>
            <a:pPr marL="171450" lvl="0" indent="-171450">
              <a:buFont typeface="Arial" panose="020B0604020202020204" pitchFamily="34" charset="0"/>
              <a:buChar char="•"/>
            </a:pPr>
            <a:r>
              <a:rPr lang="en-US" dirty="0"/>
              <a:t>The </a:t>
            </a:r>
            <a:r>
              <a:rPr lang="en-US" b="1" dirty="0"/>
              <a:t>back-end systems </a:t>
            </a:r>
            <a:r>
              <a:rPr lang="en-US" dirty="0"/>
              <a:t>often use </a:t>
            </a:r>
            <a:r>
              <a:rPr lang="en-US" b="1" dirty="0"/>
              <a:t>external storage systems</a:t>
            </a:r>
            <a:r>
              <a:rPr lang="en-US" b="0" dirty="0"/>
              <a:t>, </a:t>
            </a:r>
            <a:r>
              <a:rPr lang="en-US" b="1" dirty="0"/>
              <a:t>databases </a:t>
            </a:r>
            <a:r>
              <a:rPr lang="en-US" dirty="0"/>
              <a:t>and </a:t>
            </a:r>
            <a:r>
              <a:rPr lang="en-US" b="1" dirty="0"/>
              <a:t>external APIs</a:t>
            </a:r>
            <a:r>
              <a:rPr lang="en-US" b="0" dirty="0"/>
              <a:t> to implement data storage.</a:t>
            </a:r>
            <a:endParaRPr lang="en-US" b="1" dirty="0"/>
          </a:p>
          <a:p>
            <a:pPr marL="628650" lvl="1" indent="-171450">
              <a:buFont typeface="Arial" panose="020B0604020202020204" pitchFamily="34" charset="0"/>
              <a:buChar char="•"/>
            </a:pPr>
            <a:r>
              <a:rPr lang="en-US" dirty="0"/>
              <a:t>These data storage systems can be </a:t>
            </a:r>
            <a:r>
              <a:rPr lang="en-US" b="1" dirty="0"/>
              <a:t>relational databases </a:t>
            </a:r>
            <a:r>
              <a:rPr lang="en-US" dirty="0"/>
              <a:t>(like MySQL),</a:t>
            </a:r>
          </a:p>
          <a:p>
            <a:pPr marL="628650" lvl="1" indent="-171450">
              <a:buFont typeface="Arial" panose="020B0604020202020204" pitchFamily="34" charset="0"/>
              <a:buChar char="•"/>
            </a:pPr>
            <a:r>
              <a:rPr lang="en-US" b="1" dirty="0"/>
              <a:t>document databases </a:t>
            </a:r>
            <a:r>
              <a:rPr lang="en-US" dirty="0"/>
              <a:t>(like MongoDB),</a:t>
            </a:r>
          </a:p>
          <a:p>
            <a:pPr marL="628650" lvl="1" indent="-171450">
              <a:buFont typeface="Arial" panose="020B0604020202020204" pitchFamily="34" charset="0"/>
              <a:buChar char="•"/>
            </a:pPr>
            <a:r>
              <a:rPr lang="en-US" b="1" dirty="0"/>
              <a:t>key-value storage systems </a:t>
            </a:r>
            <a:r>
              <a:rPr lang="en-US" dirty="0"/>
              <a:t>(like Redis),</a:t>
            </a:r>
          </a:p>
          <a:p>
            <a:pPr marL="628650" lvl="1" indent="-171450">
              <a:buFont typeface="Arial" panose="020B0604020202020204" pitchFamily="34" charset="0"/>
              <a:buChar char="•"/>
            </a:pPr>
            <a:r>
              <a:rPr lang="en-US" b="1" dirty="0"/>
              <a:t>cloud databases </a:t>
            </a:r>
            <a:r>
              <a:rPr lang="en-US" dirty="0"/>
              <a:t>(like Amazon DynamoDB ana Azure </a:t>
            </a:r>
            <a:r>
              <a:rPr lang="en-US" dirty="0" err="1"/>
              <a:t>CosmosDB</a:t>
            </a:r>
            <a:r>
              <a:rPr lang="en-US" dirty="0"/>
              <a:t>),</a:t>
            </a:r>
          </a:p>
          <a:p>
            <a:pPr marL="628650" lvl="1" indent="-171450">
              <a:buFont typeface="Arial" panose="020B0604020202020204" pitchFamily="34" charset="0"/>
              <a:buChar char="•"/>
            </a:pPr>
            <a:r>
              <a:rPr lang="en-US" b="1" dirty="0"/>
              <a:t>file storage </a:t>
            </a:r>
            <a:r>
              <a:rPr lang="en-US" dirty="0"/>
              <a:t>systems (like Amazon S3 and Azure Blob Storage)</a:t>
            </a:r>
          </a:p>
          <a:p>
            <a:pPr marL="628650" lvl="1" indent="-171450">
              <a:buFont typeface="Arial" panose="020B0604020202020204" pitchFamily="34" charset="0"/>
              <a:buChar char="•"/>
            </a:pPr>
            <a:r>
              <a:rPr lang="en-US" dirty="0"/>
              <a:t>and many others.</a:t>
            </a:r>
          </a:p>
          <a:p>
            <a:pPr marL="171450" lvl="0" indent="-171450">
              <a:buFont typeface="Arial" panose="020B0604020202020204" pitchFamily="34" charset="0"/>
              <a:buChar char="•"/>
            </a:pPr>
            <a:r>
              <a:rPr lang="en-US" b="1" dirty="0"/>
              <a:t>Example</a:t>
            </a:r>
            <a:r>
              <a:rPr lang="en-US" dirty="0"/>
              <a:t> of back-end is </a:t>
            </a:r>
            <a:r>
              <a:rPr lang="en-US" b="1" dirty="0"/>
              <a:t>the Facebook server-side functionality</a:t>
            </a:r>
            <a:r>
              <a:rPr lang="en-US" dirty="0"/>
              <a:t>, running at the Facebook server infrastructure.</a:t>
            </a:r>
          </a:p>
          <a:p>
            <a:pPr marL="628650" lvl="1" indent="-171450">
              <a:buFont typeface="Arial" panose="020B0604020202020204" pitchFamily="34" charset="0"/>
              <a:buChar char="•"/>
            </a:pPr>
            <a:r>
              <a:rPr lang="en-US" dirty="0"/>
              <a:t>It keeps the users, their friends, the news feeds, the shared links, messages, photos and all the content and processing logic.</a:t>
            </a:r>
          </a:p>
          <a:p>
            <a:pPr marL="628650" lvl="1" indent="-171450">
              <a:buFont typeface="Arial" panose="020B0604020202020204" pitchFamily="34" charset="0"/>
              <a:buChar char="•"/>
            </a:pPr>
            <a:r>
              <a:rPr lang="en-US" dirty="0"/>
              <a:t>This content is delivered to the front-end apps through the network using an </a:t>
            </a:r>
            <a:r>
              <a:rPr lang="en-US" b="1" dirty="0"/>
              <a:t>API</a:t>
            </a:r>
            <a:r>
              <a:rPr lang="en-US" dirty="0"/>
              <a:t> (programming interface).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a client app requests the news feed for certain user, </a:t>
            </a:r>
            <a:r>
              <a:rPr lang="en-US" b="1" dirty="0"/>
              <a:t>the back-end retrieves the data from the database </a:t>
            </a:r>
            <a:r>
              <a:rPr lang="en-US" dirty="0"/>
              <a:t>and sends it to the client over the network. This is how it works.</a:t>
            </a:r>
          </a:p>
          <a:p>
            <a:pPr marL="0" indent="0">
              <a:buFont typeface="Arial" panose="020B0604020202020204" pitchFamily="34" charset="0"/>
              <a:buNone/>
            </a:pPr>
            <a:endParaRPr lang="bg-BG" dirty="0"/>
          </a:p>
          <a:p>
            <a:pPr marL="0" indent="0">
              <a:buFont typeface="Arial" panose="020B0604020202020204" pitchFamily="34" charset="0"/>
              <a:buNone/>
            </a:pPr>
            <a:r>
              <a:rPr lang="en-US" dirty="0"/>
              <a:t>Most software systems use the </a:t>
            </a:r>
            <a:r>
              <a:rPr lang="en-US" sz="1200" b="1" dirty="0">
                <a:solidFill>
                  <a:srgbClr val="234465"/>
                </a:solidFill>
              </a:rPr>
              <a:t>HTTP protocol</a:t>
            </a:r>
            <a:r>
              <a:rPr lang="en-US" sz="1200" b="0" dirty="0">
                <a:solidFill>
                  <a:srgbClr val="234465"/>
                </a:solidFill>
              </a:rPr>
              <a:t> to </a:t>
            </a:r>
            <a:r>
              <a:rPr lang="en-US" sz="1200" dirty="0">
                <a:solidFill>
                  <a:srgbClr val="234465"/>
                </a:solidFill>
              </a:rPr>
              <a:t>connect the front-end with the back-end.</a:t>
            </a:r>
          </a:p>
          <a:p>
            <a:pPr marL="171450" indent="-171450">
              <a:buFont typeface="Arial" panose="020B0604020202020204" pitchFamily="34" charset="0"/>
              <a:buChar char="•"/>
            </a:pPr>
            <a:r>
              <a:rPr lang="en-US" sz="1200" dirty="0">
                <a:solidFill>
                  <a:srgbClr val="234465"/>
                </a:solidFill>
              </a:rPr>
              <a:t>In this scenario </a:t>
            </a:r>
            <a:r>
              <a:rPr lang="en-US" sz="1200" b="1" dirty="0">
                <a:solidFill>
                  <a:srgbClr val="234465"/>
                </a:solidFill>
              </a:rPr>
              <a:t>the server-side APIs are exposed as operations, available through the standard HTTP methods</a:t>
            </a:r>
            <a:r>
              <a:rPr lang="en-US" sz="1200" b="0" dirty="0">
                <a:solidFill>
                  <a:srgbClr val="234465"/>
                </a:solidFill>
              </a:rPr>
              <a:t>:</a:t>
            </a:r>
          </a:p>
          <a:p>
            <a:pPr marL="628650" lvl="1" indent="-171450">
              <a:buFont typeface="Arial" panose="020B0604020202020204" pitchFamily="34" charset="0"/>
              <a:buChar char="•"/>
            </a:pPr>
            <a:r>
              <a:rPr lang="en-US" sz="1200" dirty="0">
                <a:solidFill>
                  <a:srgbClr val="234465"/>
                </a:solidFill>
              </a:rPr>
              <a:t>GET, POST, PUT, PATCH and DELETE.</a:t>
            </a:r>
          </a:p>
          <a:p>
            <a:pPr marL="628650" lvl="1" indent="-171450">
              <a:buFont typeface="Arial" panose="020B0604020202020204" pitchFamily="34" charset="0"/>
              <a:buChar char="•"/>
            </a:pPr>
            <a:r>
              <a:rPr lang="en-US" sz="1200" dirty="0">
                <a:solidFill>
                  <a:srgbClr val="234465"/>
                </a:solidFill>
              </a:rPr>
              <a:t>This is known as "</a:t>
            </a:r>
            <a:r>
              <a:rPr lang="en-US" sz="1200" b="1" dirty="0">
                <a:solidFill>
                  <a:srgbClr val="234465"/>
                </a:solidFill>
              </a:rPr>
              <a:t>RESTful API</a:t>
            </a:r>
            <a:r>
              <a:rPr lang="en-US" sz="1200" dirty="0">
                <a:solidFill>
                  <a:srgbClr val="234465"/>
                </a:solidFill>
              </a:rPr>
              <a:t>" – a set of operations to retrieve and modify data using HTTP.</a:t>
            </a:r>
          </a:p>
          <a:p>
            <a:pPr marL="171450" lvl="0" indent="-171450">
              <a:buFont typeface="Arial" panose="020B0604020202020204" pitchFamily="34" charset="0"/>
              <a:buChar char="•"/>
            </a:pPr>
            <a:r>
              <a:rPr lang="en-US" sz="1200" b="1" dirty="0">
                <a:solidFill>
                  <a:srgbClr val="234465"/>
                </a:solidFill>
              </a:rPr>
              <a:t>Alternatives</a:t>
            </a:r>
            <a:r>
              <a:rPr lang="en-US" sz="1200" dirty="0">
                <a:solidFill>
                  <a:srgbClr val="234465"/>
                </a:solidFill>
              </a:rPr>
              <a:t> to the RESTful APIs are the:</a:t>
            </a:r>
          </a:p>
          <a:p>
            <a:pPr marL="628650" lvl="1" indent="-171450">
              <a:buFont typeface="Arial" panose="020B0604020202020204" pitchFamily="34" charset="0"/>
              <a:buChar char="•"/>
            </a:pPr>
            <a:r>
              <a:rPr lang="en-US" sz="1200" dirty="0">
                <a:solidFill>
                  <a:srgbClr val="234465"/>
                </a:solidFill>
              </a:rPr>
              <a:t>The </a:t>
            </a:r>
            <a:r>
              <a:rPr lang="en-US" sz="1200" b="1" dirty="0" err="1">
                <a:solidFill>
                  <a:srgbClr val="234465"/>
                </a:solidFill>
              </a:rPr>
              <a:t>GraphQL</a:t>
            </a:r>
            <a:r>
              <a:rPr lang="en-US" sz="1200" b="1" dirty="0">
                <a:solidFill>
                  <a:srgbClr val="234465"/>
                </a:solidFill>
              </a:rPr>
              <a:t> </a:t>
            </a:r>
            <a:r>
              <a:rPr lang="en-US" sz="1200" dirty="0">
                <a:solidFill>
                  <a:srgbClr val="234465"/>
                </a:solidFill>
              </a:rPr>
              <a:t>from Facebook</a:t>
            </a:r>
            <a:r>
              <a:rPr lang="en-US" sz="1200" b="0" dirty="0">
                <a:solidFill>
                  <a:srgbClr val="234465"/>
                </a:solidFill>
              </a:rPr>
              <a:t>, which is </a:t>
            </a:r>
            <a:r>
              <a:rPr lang="en-US" sz="1200" dirty="0">
                <a:solidFill>
                  <a:srgbClr val="234465"/>
                </a:solidFill>
              </a:rPr>
              <a:t>a data retrieval query language,</a:t>
            </a:r>
          </a:p>
          <a:p>
            <a:pPr marL="628650" lvl="1" indent="-171450">
              <a:buFont typeface="Arial" panose="020B0604020202020204" pitchFamily="34" charset="0"/>
              <a:buChar char="•"/>
            </a:pPr>
            <a:r>
              <a:rPr lang="en-US" sz="1200" dirty="0">
                <a:solidFill>
                  <a:srgbClr val="234465"/>
                </a:solidFill>
              </a:rPr>
              <a:t>and </a:t>
            </a:r>
            <a:r>
              <a:rPr lang="en-US" sz="1200" b="1" dirty="0">
                <a:solidFill>
                  <a:srgbClr val="234465"/>
                </a:solidFill>
              </a:rPr>
              <a:t>FALCOR</a:t>
            </a:r>
            <a:r>
              <a:rPr lang="en-US" sz="1200" b="0" dirty="0">
                <a:solidFill>
                  <a:srgbClr val="234465"/>
                </a:solidFill>
              </a:rPr>
              <a:t> from Netflix</a:t>
            </a:r>
            <a:r>
              <a:rPr lang="en-US" sz="1200" dirty="0">
                <a:solidFill>
                  <a:srgbClr val="234465"/>
                </a:solidFill>
              </a:rPr>
              <a:t>, which implements remote data models based on JSON.</a:t>
            </a:r>
          </a:p>
          <a:p>
            <a:pPr marL="171450" indent="-171450">
              <a:buFont typeface="Arial" panose="020B0604020202020204" pitchFamily="34" charset="0"/>
              <a:buChar char="•"/>
            </a:pPr>
            <a:r>
              <a:rPr lang="en-US" sz="1200" dirty="0">
                <a:solidFill>
                  <a:srgbClr val="234465"/>
                </a:solidFill>
              </a:rPr>
              <a:t>Some systems use </a:t>
            </a:r>
            <a:r>
              <a:rPr lang="en-US" sz="1200" b="1" dirty="0">
                <a:solidFill>
                  <a:srgbClr val="234465"/>
                </a:solidFill>
              </a:rPr>
              <a:t>different protocols than HTTP </a:t>
            </a:r>
            <a:r>
              <a:rPr lang="en-US" sz="1200" dirty="0">
                <a:solidFill>
                  <a:srgbClr val="234465"/>
                </a:solidFill>
              </a:rPr>
              <a:t>to connect the front-end with the back-end.</a:t>
            </a:r>
          </a:p>
          <a:p>
            <a:pPr marL="628650" lvl="1" indent="-171450">
              <a:buFont typeface="Arial" panose="020B0604020202020204" pitchFamily="34" charset="0"/>
              <a:buChar char="•"/>
            </a:pPr>
            <a:r>
              <a:rPr lang="en-US" sz="1200" dirty="0">
                <a:solidFill>
                  <a:srgbClr val="234465"/>
                </a:solidFill>
              </a:rPr>
              <a:t>For example, </a:t>
            </a:r>
            <a:r>
              <a:rPr lang="en-US" sz="1200" b="1" dirty="0" err="1">
                <a:solidFill>
                  <a:srgbClr val="234465"/>
                </a:solidFill>
              </a:rPr>
              <a:t>gRPC</a:t>
            </a:r>
            <a:r>
              <a:rPr lang="en-US" sz="1200" dirty="0">
                <a:solidFill>
                  <a:srgbClr val="234465"/>
                </a:solidFill>
              </a:rPr>
              <a:t> is a binary-level protocol from Google for invoking remote functionality, designed for high-performance.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Another example is the </a:t>
            </a:r>
            <a:r>
              <a:rPr lang="en-US" b="1" i="0" dirty="0" err="1">
                <a:solidFill>
                  <a:srgbClr val="EEEEEE"/>
                </a:solidFill>
                <a:effectLst/>
                <a:latin typeface="Signika"/>
              </a:rPr>
              <a:t>ReactiveX</a:t>
            </a:r>
            <a:r>
              <a:rPr lang="en-US" b="1" i="0" dirty="0">
                <a:solidFill>
                  <a:srgbClr val="EEEEEE"/>
                </a:solidFill>
                <a:effectLst/>
                <a:latin typeface="Signika"/>
              </a:rPr>
              <a:t> </a:t>
            </a:r>
            <a:r>
              <a:rPr lang="en-US" b="0" i="0" dirty="0">
                <a:solidFill>
                  <a:srgbClr val="EEEEEE"/>
                </a:solidFill>
                <a:effectLst/>
                <a:latin typeface="Signika"/>
              </a:rPr>
              <a:t>communication framework, which is based on the publish-subscribe model and implements observable remote data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rgbClr val="EEEEEE"/>
                </a:solidFill>
                <a:effectLst/>
                <a:latin typeface="Signika"/>
              </a:rPr>
              <a:t>Still, the </a:t>
            </a:r>
            <a:r>
              <a:rPr lang="en-US" sz="1100" b="1" i="0" dirty="0">
                <a:solidFill>
                  <a:srgbClr val="EEEEEE"/>
                </a:solidFill>
                <a:effectLst/>
                <a:latin typeface="Signika"/>
              </a:rPr>
              <a:t>HTTP and REST </a:t>
            </a:r>
            <a:r>
              <a:rPr lang="en-US" sz="1100" b="0" i="0" dirty="0">
                <a:solidFill>
                  <a:srgbClr val="EEEEEE"/>
                </a:solidFill>
                <a:effectLst/>
                <a:latin typeface="Signika"/>
              </a:rPr>
              <a:t>are the </a:t>
            </a:r>
            <a:r>
              <a:rPr lang="en-US" sz="1100" b="1" i="0" dirty="0">
                <a:solidFill>
                  <a:srgbClr val="EEEEEE"/>
                </a:solidFill>
                <a:effectLst/>
                <a:latin typeface="Signika"/>
              </a:rPr>
              <a:t>dominant technology</a:t>
            </a:r>
            <a:r>
              <a:rPr lang="en-US" sz="1100" b="0" i="0" dirty="0">
                <a:solidFill>
                  <a:srgbClr val="EEEEEE"/>
                </a:solidFill>
                <a:effectLst/>
                <a:latin typeface="Signika"/>
              </a:rPr>
              <a:t> for interaction between front-end and back-end.</a:t>
            </a:r>
            <a:endParaRPr lang="en-US" sz="1100" dirty="0">
              <a:solidFill>
                <a:srgbClr val="234465"/>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46174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a:t>
            </a:r>
            <a:r>
              <a:rPr lang="en-US" b="1" dirty="0"/>
              <a:t>technologies</a:t>
            </a:r>
            <a:r>
              <a:rPr lang="en-US" b="0" dirty="0"/>
              <a:t> are the software technologies, used to build the front-end (the user interface) of the apps.</a:t>
            </a:r>
          </a:p>
          <a:p>
            <a:r>
              <a:rPr lang="en-US" b="0" dirty="0"/>
              <a:t>Let's mention the most popular of them:</a:t>
            </a:r>
            <a:endParaRPr lang="en-US" b="1" dirty="0"/>
          </a:p>
          <a:p>
            <a:pPr lvl="0"/>
            <a:endParaRPr lang="en-US" b="1" dirty="0"/>
          </a:p>
          <a:p>
            <a:pPr lvl="0"/>
            <a:r>
              <a:rPr lang="en-US" b="1" dirty="0"/>
              <a:t>Web front-end</a:t>
            </a:r>
            <a:r>
              <a:rPr lang="en-US" dirty="0"/>
              <a:t> is the most important front-end technology in modern software development.</a:t>
            </a:r>
          </a:p>
          <a:p>
            <a:pPr marL="171450" lvl="0" indent="-171450">
              <a:buFont typeface="Arial" panose="020B0604020202020204" pitchFamily="34" charset="0"/>
              <a:buChar char="•"/>
            </a:pPr>
            <a:r>
              <a:rPr lang="en-US" dirty="0"/>
              <a:t>It is based on </a:t>
            </a:r>
            <a:r>
              <a:rPr lang="en-US" b="1" dirty="0"/>
              <a:t>HTML</a:t>
            </a:r>
            <a:r>
              <a:rPr lang="en-US" dirty="0"/>
              <a:t>, </a:t>
            </a:r>
            <a:r>
              <a:rPr lang="en-US" b="1" dirty="0"/>
              <a:t>CSS</a:t>
            </a:r>
            <a:r>
              <a:rPr lang="en-US" dirty="0"/>
              <a:t>, </a:t>
            </a:r>
            <a:r>
              <a:rPr lang="en-US" b="1" dirty="0"/>
              <a:t>JavaScript</a:t>
            </a:r>
            <a:r>
              <a:rPr lang="en-US" dirty="0"/>
              <a:t> and </a:t>
            </a:r>
            <a:r>
              <a:rPr lang="en-US" b="1" dirty="0"/>
              <a:t>JavaScript libraries and frameworks</a:t>
            </a:r>
            <a:r>
              <a:rPr lang="en-US" dirty="0"/>
              <a:t>.</a:t>
            </a:r>
          </a:p>
          <a:p>
            <a:pPr marL="171450" lvl="0" indent="-171450">
              <a:buFont typeface="Arial" panose="020B0604020202020204" pitchFamily="34" charset="0"/>
              <a:buChar char="•"/>
            </a:pPr>
            <a:r>
              <a:rPr lang="en-US" dirty="0"/>
              <a:t>These are the technologies used to build the </a:t>
            </a:r>
            <a:r>
              <a:rPr lang="en-US" b="1" dirty="0"/>
              <a:t>user interface, displayed in the Web browsers</a:t>
            </a:r>
            <a:r>
              <a:rPr lang="en-US" dirty="0"/>
              <a:t>.</a:t>
            </a:r>
            <a:endParaRPr lang="bg-BG" dirty="0"/>
          </a:p>
          <a:p>
            <a:pPr marL="171450" lvl="0" indent="-171450">
              <a:buFont typeface="Arial" panose="020B0604020202020204" pitchFamily="34" charset="0"/>
              <a:buChar char="•"/>
            </a:pPr>
            <a:r>
              <a:rPr lang="en-US" b="1" dirty="0"/>
              <a:t>Web front-end </a:t>
            </a:r>
            <a:r>
              <a:rPr lang="en-US" dirty="0"/>
              <a:t>is used by Web sites, Web applications and browser-based desktop and mobile apps.</a:t>
            </a:r>
          </a:p>
          <a:p>
            <a:pPr marL="171450" lvl="0" indent="-171450">
              <a:buFont typeface="Arial" panose="020B0604020202020204" pitchFamily="34" charset="0"/>
              <a:buChar char="•"/>
            </a:pPr>
            <a:r>
              <a:rPr lang="en-US" dirty="0"/>
              <a:t>Everything you see on the screen </a:t>
            </a:r>
            <a:r>
              <a:rPr lang="en-US" b="1" dirty="0"/>
              <a:t>when you open a Web page</a:t>
            </a:r>
            <a:r>
              <a:rPr lang="en-US" dirty="0"/>
              <a:t>, is built using these </a:t>
            </a:r>
            <a:r>
              <a:rPr lang="en-US" b="1" dirty="0"/>
              <a:t>Web front-end technologies</a:t>
            </a:r>
            <a:r>
              <a:rPr lang="en-US" dirty="0"/>
              <a:t>: HTML + CSS + JavaScript.</a:t>
            </a:r>
          </a:p>
          <a:p>
            <a:pPr marL="171450" lvl="0" indent="-171450">
              <a:buFont typeface="Arial" panose="020B0604020202020204" pitchFamily="34" charset="0"/>
              <a:buChar char="•"/>
            </a:pPr>
            <a:r>
              <a:rPr lang="en-US" dirty="0"/>
              <a:t>We will pay significant attention to </a:t>
            </a:r>
            <a:r>
              <a:rPr lang="en-US" b="1" dirty="0"/>
              <a:t>the front-end technologies</a:t>
            </a:r>
            <a:r>
              <a:rPr lang="en-US" dirty="0"/>
              <a:t> in the professional modules in </a:t>
            </a:r>
            <a:r>
              <a:rPr lang="en-US" b="1" dirty="0"/>
              <a:t>SoftUni</a:t>
            </a:r>
            <a:r>
              <a:rPr lang="en-US" dirty="0"/>
              <a:t>.</a:t>
            </a:r>
            <a:endParaRPr lang="bg-BG" dirty="0"/>
          </a:p>
          <a:p>
            <a:pPr lvl="0"/>
            <a:endParaRPr lang="en-US" b="1" dirty="0"/>
          </a:p>
          <a:p>
            <a:pPr lvl="0"/>
            <a:r>
              <a:rPr lang="en-US" b="0" dirty="0"/>
              <a:t>The </a:t>
            </a:r>
            <a:r>
              <a:rPr lang="en-US" b="1" dirty="0"/>
              <a:t>Web front-end</a:t>
            </a:r>
            <a:r>
              <a:rPr lang="bg-BG" b="1" dirty="0"/>
              <a:t> </a:t>
            </a:r>
            <a:r>
              <a:rPr lang="en-US" b="1" dirty="0"/>
              <a:t>frameworks and libraries</a:t>
            </a:r>
            <a:r>
              <a:rPr lang="en-US" dirty="0"/>
              <a:t>, such as React, Angular, Vue and Flutter,</a:t>
            </a:r>
          </a:p>
          <a:p>
            <a:pPr marL="628650" lvl="1" indent="-171450">
              <a:buFont typeface="Arial" panose="020B0604020202020204" pitchFamily="34" charset="0"/>
              <a:buChar char="•"/>
            </a:pPr>
            <a:r>
              <a:rPr lang="en-US" dirty="0"/>
              <a:t>extend the basic Web front-end with more complex </a:t>
            </a:r>
            <a:r>
              <a:rPr lang="en-US" b="1" dirty="0"/>
              <a:t>functionality and features</a:t>
            </a:r>
          </a:p>
          <a:p>
            <a:pPr marL="628650" lvl="1" indent="-171450">
              <a:buFont typeface="Arial" panose="020B0604020202020204" pitchFamily="34" charset="0"/>
              <a:buChar char="•"/>
            </a:pPr>
            <a:r>
              <a:rPr lang="en-US" dirty="0"/>
              <a:t>to simplify and structure the development of </a:t>
            </a:r>
            <a:r>
              <a:rPr lang="en-US" b="1" dirty="0"/>
              <a:t>user interfaces </a:t>
            </a:r>
            <a:r>
              <a:rPr lang="en-US" b="0" dirty="0"/>
              <a:t>in a highly maintainable way.</a:t>
            </a:r>
          </a:p>
          <a:p>
            <a:pPr marL="171450" lvl="0" indent="-171450">
              <a:buFont typeface="Arial" panose="020B0604020202020204" pitchFamily="34" charset="0"/>
              <a:buChar char="•"/>
            </a:pPr>
            <a:r>
              <a:rPr lang="en-US" b="1" i="0" dirty="0">
                <a:solidFill>
                  <a:srgbClr val="0A0A0A"/>
                </a:solidFill>
                <a:effectLst/>
                <a:latin typeface="-apple-system"/>
              </a:rPr>
              <a:t>UI frameworks </a:t>
            </a:r>
            <a:r>
              <a:rPr lang="en-US" b="0" i="0" dirty="0">
                <a:solidFill>
                  <a:srgbClr val="0A0A0A"/>
                </a:solidFill>
                <a:effectLst/>
                <a:latin typeface="-apple-system"/>
              </a:rPr>
              <a:t>provide large number of pre-built components, rendering engines, data processing concepts, patterns and technologies.</a:t>
            </a:r>
          </a:p>
          <a:p>
            <a:pPr marL="171450" lvl="0" indent="-171450">
              <a:buFont typeface="Arial" panose="020B0604020202020204" pitchFamily="34" charset="0"/>
              <a:buChar char="•"/>
            </a:pPr>
            <a:r>
              <a:rPr lang="en-US" dirty="0"/>
              <a:t>The </a:t>
            </a:r>
            <a:r>
              <a:rPr lang="en-US" b="1" dirty="0"/>
              <a:t>UI frameworks </a:t>
            </a:r>
            <a:r>
              <a:rPr lang="en-US" dirty="0"/>
              <a:t>are responsible for structuring the application, implementing layouts</a:t>
            </a:r>
            <a:r>
              <a:rPr lang="bg-BG" dirty="0"/>
              <a:t>, </a:t>
            </a:r>
            <a:r>
              <a:rPr lang="en-US" dirty="0"/>
              <a:t>views and navigation, data rendering, data retrieval, data binding, data validation, interaction with the server-side, extensibility, testing and many other</a:t>
            </a:r>
            <a:r>
              <a:rPr lang="bg-BG" dirty="0"/>
              <a:t> </a:t>
            </a:r>
            <a:r>
              <a:rPr lang="en-US" dirty="0"/>
              <a:t>tasks.</a:t>
            </a:r>
          </a:p>
          <a:p>
            <a:pPr marL="171450" lvl="0" indent="-171450">
              <a:buFont typeface="Arial" panose="020B0604020202020204" pitchFamily="34" charset="0"/>
              <a:buChar char="•"/>
            </a:pPr>
            <a:r>
              <a:rPr lang="en-US" b="1" dirty="0"/>
              <a:t>Web front-end frameworks </a:t>
            </a:r>
            <a:r>
              <a:rPr lang="en-US" dirty="0"/>
              <a:t>are used to build </a:t>
            </a:r>
            <a:r>
              <a:rPr lang="en-US" b="1" dirty="0"/>
              <a:t>SPA</a:t>
            </a:r>
            <a:r>
              <a:rPr lang="en-US" dirty="0"/>
              <a:t> (</a:t>
            </a:r>
            <a:r>
              <a:rPr lang="en-US" b="1" dirty="0"/>
              <a:t>Single Page Apps</a:t>
            </a:r>
            <a:r>
              <a:rPr lang="en-US" dirty="0"/>
              <a:t>), where the entire app is a single Web page, which dynamically changes its content, when the user interacts with it.</a:t>
            </a:r>
          </a:p>
          <a:p>
            <a:pPr marL="171450" lvl="0" indent="-171450">
              <a:buFont typeface="Arial" panose="020B0604020202020204" pitchFamily="34" charset="0"/>
              <a:buChar char="•"/>
            </a:pPr>
            <a:r>
              <a:rPr lang="en-US" dirty="0"/>
              <a:t>We shall learn some of these technologies (like Angular and React) in the professional modules in </a:t>
            </a:r>
            <a:r>
              <a:rPr lang="en-US" b="1" dirty="0"/>
              <a:t>SoftUni</a:t>
            </a:r>
            <a:r>
              <a:rPr lang="en-US" dirty="0"/>
              <a:t>.</a:t>
            </a:r>
          </a:p>
          <a:p>
            <a:pPr lvl="0"/>
            <a:endParaRPr lang="en-US" b="1" dirty="0"/>
          </a:p>
          <a:p>
            <a:pPr lvl="0"/>
            <a:r>
              <a:rPr lang="en-US" b="1" dirty="0"/>
              <a:t>Desktop front-end</a:t>
            </a:r>
            <a:r>
              <a:rPr lang="en-US" dirty="0"/>
              <a:t> can be based on different technologies and </a:t>
            </a:r>
            <a:r>
              <a:rPr lang="en-US" b="1" dirty="0"/>
              <a:t>UI platforms</a:t>
            </a:r>
            <a:r>
              <a:rPr lang="en-US" dirty="0"/>
              <a:t> like:</a:t>
            </a:r>
          </a:p>
          <a:p>
            <a:pPr marL="171450" lvl="0" indent="-171450">
              <a:buFont typeface="Arial" panose="020B0604020202020204" pitchFamily="34" charset="0"/>
              <a:buChar char="•"/>
            </a:pPr>
            <a:r>
              <a:rPr lang="en-US" b="1" dirty="0"/>
              <a:t>XAML </a:t>
            </a:r>
            <a:r>
              <a:rPr lang="en-US" dirty="0"/>
              <a:t>(from Microsoft), used in Microsoft Windows;</a:t>
            </a:r>
          </a:p>
          <a:p>
            <a:pPr marL="171450" lvl="0" indent="-171450">
              <a:buFont typeface="Arial" panose="020B0604020202020204" pitchFamily="34" charset="0"/>
              <a:buChar char="•"/>
            </a:pPr>
            <a:r>
              <a:rPr lang="en-US" dirty="0"/>
              <a:t>and </a:t>
            </a:r>
            <a:r>
              <a:rPr lang="en-US" b="1" dirty="0" err="1"/>
              <a:t>UIKit</a:t>
            </a:r>
            <a:r>
              <a:rPr lang="en-US" b="1" dirty="0"/>
              <a:t> </a:t>
            </a:r>
            <a:r>
              <a:rPr lang="en-US" dirty="0"/>
              <a:t>(from Apple), used in iOS.</a:t>
            </a:r>
            <a:endParaRPr lang="bg-BG" dirty="0"/>
          </a:p>
          <a:p>
            <a:pPr lvl="0"/>
            <a:endParaRPr lang="en-US" b="1" dirty="0"/>
          </a:p>
          <a:p>
            <a:pPr lvl="0"/>
            <a:r>
              <a:rPr lang="en-US" b="1" dirty="0"/>
              <a:t>Mobile front-end</a:t>
            </a:r>
            <a:r>
              <a:rPr lang="en-US" b="0" dirty="0"/>
              <a:t> is another branch of the </a:t>
            </a:r>
            <a:r>
              <a:rPr lang="en-US" b="1" dirty="0"/>
              <a:t>front-end technologies</a:t>
            </a:r>
            <a:r>
              <a:rPr lang="en-US" b="0" dirty="0"/>
              <a:t>, used for building user interfaces for mobile devices.</a:t>
            </a:r>
          </a:p>
          <a:p>
            <a:pPr marL="171450" lvl="0" indent="-171450">
              <a:buFont typeface="Arial" panose="020B0604020202020204" pitchFamily="34" charset="0"/>
              <a:buChar char="•"/>
            </a:pPr>
            <a:r>
              <a:rPr lang="en-US" b="0" dirty="0"/>
              <a:t>Examples are:</a:t>
            </a:r>
          </a:p>
          <a:p>
            <a:pPr marL="628650" lvl="1" indent="-171450">
              <a:buFont typeface="Arial" panose="020B0604020202020204" pitchFamily="34" charset="0"/>
              <a:buChar char="•"/>
            </a:pPr>
            <a:r>
              <a:rPr lang="en-US" b="1" dirty="0"/>
              <a:t>Android UI </a:t>
            </a:r>
            <a:r>
              <a:rPr lang="en-US" dirty="0"/>
              <a:t>– used to build Android mobile apps in the Java or Kotlin as a programming language.</a:t>
            </a:r>
          </a:p>
          <a:p>
            <a:pPr marL="628650" lvl="1" indent="-171450">
              <a:buFont typeface="Arial" panose="020B0604020202020204" pitchFamily="34" charset="0"/>
              <a:buChar char="•"/>
            </a:pPr>
            <a:r>
              <a:rPr lang="en-US" b="1" dirty="0" err="1"/>
              <a:t>SwiftUI</a:t>
            </a:r>
            <a:r>
              <a:rPr lang="en-US" b="1" dirty="0"/>
              <a:t> </a:t>
            </a:r>
            <a:r>
              <a:rPr lang="en-US" dirty="0"/>
              <a:t>– used to build iOS, iPhone and iPad apps in the Swift programming language.</a:t>
            </a:r>
          </a:p>
          <a:p>
            <a:pPr lvl="0"/>
            <a:endParaRPr lang="en-US" b="1" dirty="0"/>
          </a:p>
          <a:p>
            <a:pPr lvl="0"/>
            <a:r>
              <a:rPr lang="en-US" b="1" dirty="0"/>
              <a:t>Hybrid mobile front-end</a:t>
            </a:r>
            <a:r>
              <a:rPr lang="en-US" dirty="0"/>
              <a:t> allows building mobile apps in </a:t>
            </a:r>
            <a:r>
              <a:rPr lang="en-US" b="1" dirty="0"/>
              <a:t>JavaScript</a:t>
            </a:r>
            <a:r>
              <a:rPr lang="en-US" dirty="0"/>
              <a:t>,</a:t>
            </a:r>
          </a:p>
          <a:p>
            <a:pPr marL="171450" lvl="0" indent="-171450">
              <a:buFont typeface="Arial" panose="020B0604020202020204" pitchFamily="34" charset="0"/>
              <a:buChar char="•"/>
            </a:pPr>
            <a:r>
              <a:rPr lang="en-US" dirty="0"/>
              <a:t>which is rendered using a combination of Web and native UI components.</a:t>
            </a:r>
          </a:p>
          <a:p>
            <a:pPr marL="171450" lvl="0" indent="-171450">
              <a:buFont typeface="Arial" panose="020B0604020202020204" pitchFamily="34" charset="0"/>
              <a:buChar char="•"/>
            </a:pPr>
            <a:r>
              <a:rPr lang="en-US" dirty="0"/>
              <a:t>Examples of hybrid mobile UI frameworks are </a:t>
            </a:r>
            <a:r>
              <a:rPr lang="en-US" b="1" dirty="0"/>
              <a:t>Cordova</a:t>
            </a:r>
            <a:r>
              <a:rPr lang="en-US" dirty="0"/>
              <a:t>, </a:t>
            </a:r>
            <a:r>
              <a:rPr lang="en-US" b="1" dirty="0"/>
              <a:t>Ionic</a:t>
            </a:r>
            <a:r>
              <a:rPr lang="en-US" dirty="0"/>
              <a:t>, </a:t>
            </a:r>
            <a:r>
              <a:rPr lang="en-US" b="1" dirty="0"/>
              <a:t>React Native </a:t>
            </a:r>
            <a:r>
              <a:rPr lang="en-US" dirty="0"/>
              <a:t>and </a:t>
            </a:r>
            <a:r>
              <a:rPr lang="en-US" b="1" dirty="0"/>
              <a:t>NativeScript</a:t>
            </a:r>
            <a:r>
              <a:rPr lang="en-US" dirty="0"/>
              <a:t>.</a:t>
            </a:r>
          </a:p>
          <a:p>
            <a:endParaRPr lang="en-US" b="1" dirty="0"/>
          </a:p>
          <a:p>
            <a:r>
              <a:rPr lang="en-US" b="1" dirty="0"/>
              <a:t>Front-end developers </a:t>
            </a:r>
            <a:r>
              <a:rPr lang="en-US" dirty="0"/>
              <a:t>deal with </a:t>
            </a:r>
            <a:r>
              <a:rPr lang="en-US" b="1" dirty="0"/>
              <a:t>UI</a:t>
            </a:r>
            <a:r>
              <a:rPr lang="en-US" dirty="0"/>
              <a:t> (user interface), </a:t>
            </a:r>
            <a:r>
              <a:rPr lang="en-US" b="1" dirty="0"/>
              <a:t>UX</a:t>
            </a:r>
            <a:r>
              <a:rPr lang="en-US" dirty="0"/>
              <a:t> (user experience) and </a:t>
            </a:r>
            <a:r>
              <a:rPr lang="en-US" b="1" dirty="0"/>
              <a:t>front-end technologies and frameworks</a:t>
            </a:r>
            <a:r>
              <a:rPr lang="en-US" dirty="0"/>
              <a:t>.</a:t>
            </a:r>
          </a:p>
          <a:p>
            <a:pPr marL="171450" indent="-171450">
              <a:buFont typeface="Arial" panose="020B0604020202020204" pitchFamily="34" charset="0"/>
              <a:buChar char="•"/>
            </a:pPr>
            <a:r>
              <a:rPr lang="en-US" dirty="0"/>
              <a:t>This is a </a:t>
            </a:r>
            <a:r>
              <a:rPr lang="en-US" b="1" dirty="0"/>
              <a:t>profession in high demand</a:t>
            </a:r>
            <a:r>
              <a:rPr lang="en-US" dirty="0"/>
              <a:t>, which combines </a:t>
            </a:r>
            <a:r>
              <a:rPr lang="en-US" b="1" dirty="0"/>
              <a:t>technical and design skills</a:t>
            </a:r>
            <a:r>
              <a:rPr lang="en-US" dirty="0"/>
              <a:t>.</a:t>
            </a:r>
          </a:p>
          <a:p>
            <a:pPr marL="171450" indent="-171450">
              <a:buFont typeface="Arial" panose="020B0604020202020204" pitchFamily="34" charset="0"/>
              <a:buChar char="•"/>
            </a:pPr>
            <a:r>
              <a:rPr lang="en-US" b="1" dirty="0"/>
              <a:t>Web front-end developers </a:t>
            </a:r>
            <a:r>
              <a:rPr lang="en-US" dirty="0"/>
              <a:t>are typically Web developers with strong expertise in </a:t>
            </a:r>
            <a:r>
              <a:rPr lang="en-US" b="1" dirty="0"/>
              <a:t>HTML</a:t>
            </a:r>
            <a:r>
              <a:rPr lang="en-US" dirty="0"/>
              <a:t>, </a:t>
            </a:r>
            <a:r>
              <a:rPr lang="en-US" b="1" dirty="0"/>
              <a:t>CSS</a:t>
            </a:r>
            <a:r>
              <a:rPr lang="en-US" dirty="0"/>
              <a:t>, </a:t>
            </a:r>
            <a:r>
              <a:rPr lang="en-US" b="1" dirty="0"/>
              <a:t>JavaScript</a:t>
            </a:r>
            <a:r>
              <a:rPr lang="en-US" dirty="0"/>
              <a:t> and </a:t>
            </a:r>
            <a:r>
              <a:rPr lang="en-US" b="1" dirty="0"/>
              <a:t>JavaScript frameworks and libraries</a:t>
            </a:r>
            <a:r>
              <a:rPr lang="en-US" dirty="0"/>
              <a:t>, such as React and Angular, combined with a sense for </a:t>
            </a:r>
            <a:r>
              <a:rPr lang="en-US" b="1" dirty="0"/>
              <a:t>user experience and design</a:t>
            </a:r>
            <a:r>
              <a:rPr lang="en-US" dirty="0"/>
              <a:t>.</a:t>
            </a:r>
          </a:p>
          <a:p>
            <a:pPr marL="171450" indent="-171450">
              <a:buFont typeface="Arial" panose="020B0604020202020204" pitchFamily="34" charset="0"/>
              <a:buChar char="•"/>
            </a:pPr>
            <a:r>
              <a:rPr lang="en-US" dirty="0"/>
              <a:t>At the professional front-end modules at </a:t>
            </a:r>
            <a:r>
              <a:rPr lang="en-US" b="1" dirty="0"/>
              <a:t>SoftUni</a:t>
            </a:r>
            <a:r>
              <a:rPr lang="en-US" dirty="0"/>
              <a:t> we prepare </a:t>
            </a:r>
            <a:r>
              <a:rPr lang="en-US" b="1" dirty="0"/>
              <a:t>junior front-end developers </a:t>
            </a:r>
            <a:r>
              <a:rPr lang="en-US" b="0" dirty="0"/>
              <a:t>and give them the skills and expertise </a:t>
            </a:r>
            <a:r>
              <a:rPr lang="en-US" dirty="0"/>
              <a:t>to meet the requirements of the most demanded front-end jobs.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67464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technologies</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171450" lvl="0" indent="-171450">
              <a:buFont typeface="Arial" panose="020B0604020202020204" pitchFamily="34" charset="0"/>
              <a:buChar char="•"/>
            </a:pPr>
            <a:r>
              <a:rPr lang="en-US" b="0" dirty="0"/>
              <a:t>In software systems, </a:t>
            </a:r>
            <a:r>
              <a:rPr lang="en-US" b="1" dirty="0"/>
              <a:t>everything you don't see on the screen</a:t>
            </a:r>
            <a:r>
              <a:rPr lang="en-US" dirty="0"/>
              <a:t>, is the "</a:t>
            </a:r>
            <a:r>
              <a:rPr lang="en-US" b="1" dirty="0"/>
              <a:t>back-end</a:t>
            </a:r>
            <a:r>
              <a:rPr lang="en-US" dirty="0"/>
              <a:t>" part of the system.</a:t>
            </a:r>
          </a:p>
          <a:p>
            <a:pPr marL="628650" lvl="1" indent="-171450">
              <a:buFont typeface="Arial" panose="020B0604020202020204" pitchFamily="34" charset="0"/>
              <a:buChar char="•"/>
            </a:pPr>
            <a:r>
              <a:rPr lang="en-US" dirty="0"/>
              <a:t>Communication protocols and frameworks, data storage systems and technologies, data processing platforms, frameworks and technologies, cloud technologies and containers, microservices, RESTful APIs, server-side APIs, reactive stream APIs, databases, data access technologies and object-relational mapping frameworks and libraries, message queues, back-end MVC frameworks are all </a:t>
            </a:r>
            <a:r>
              <a:rPr lang="en-US" b="1" dirty="0"/>
              <a:t>examples of back-end technologies</a:t>
            </a:r>
            <a:r>
              <a:rPr lang="en-US" dirty="0"/>
              <a:t>.</a:t>
            </a:r>
          </a:p>
          <a:p>
            <a:pPr marL="171450" lvl="0" indent="-171450">
              <a:buFont typeface="Arial" panose="020B0604020202020204" pitchFamily="34" charset="0"/>
              <a:buChar char="•"/>
            </a:pPr>
            <a:r>
              <a:rPr lang="en-US" dirty="0"/>
              <a:t>We will pay significant attention to the </a:t>
            </a:r>
            <a:r>
              <a:rPr lang="en-US" b="1" dirty="0"/>
              <a:t>back-end technologies </a:t>
            </a:r>
            <a:r>
              <a:rPr lang="en-US" dirty="0"/>
              <a:t>in the professional modules in </a:t>
            </a:r>
            <a:r>
              <a:rPr lang="en-US" b="1" dirty="0"/>
              <a:t>SoftUni</a:t>
            </a:r>
            <a:r>
              <a:rPr lang="en-US" dirty="0"/>
              <a:t>.</a:t>
            </a:r>
            <a:endParaRPr lang="bg-BG" dirty="0"/>
          </a:p>
          <a:p>
            <a:pPr marL="0" indent="0">
              <a:buFont typeface="Arial" panose="020B0604020202020204" pitchFamily="34" charset="0"/>
              <a:buNone/>
            </a:pPr>
            <a:r>
              <a:rPr lang="en-US" dirty="0"/>
              <a:t>Let's look at some of the </a:t>
            </a:r>
            <a:r>
              <a:rPr lang="en-US" b="1" dirty="0"/>
              <a:t>back-end technology stacks </a:t>
            </a:r>
            <a:r>
              <a:rPr lang="en-US" dirty="0"/>
              <a:t>(sets of interconnected technologies, which are built on top of each other).</a:t>
            </a:r>
          </a:p>
          <a:p>
            <a:endParaRPr lang="en-US" dirty="0"/>
          </a:p>
          <a:p>
            <a:pPr lvl="0"/>
            <a:r>
              <a:rPr lang="en-US" b="1" dirty="0"/>
              <a:t>C# and .NET back-end</a:t>
            </a:r>
            <a:r>
              <a:rPr lang="en-US" b="0" dirty="0"/>
              <a:t>:</a:t>
            </a:r>
            <a:endParaRPr lang="en-US" b="1" dirty="0"/>
          </a:p>
          <a:p>
            <a:pPr marL="171450" lvl="0" indent="-171450">
              <a:buFont typeface="Arial" panose="020B0604020202020204" pitchFamily="34" charset="0"/>
              <a:buChar char="•"/>
            </a:pPr>
            <a:r>
              <a:rPr lang="en-US" b="0" dirty="0"/>
              <a:t>The back-end systems built on top of the </a:t>
            </a:r>
            <a:r>
              <a:rPr lang="en-US" b="1" dirty="0"/>
              <a:t>C#</a:t>
            </a:r>
            <a:r>
              <a:rPr lang="en-US" b="0" dirty="0"/>
              <a:t> language and the </a:t>
            </a:r>
            <a:r>
              <a:rPr lang="en-US" b="1" dirty="0"/>
              <a:t>.NET Core </a:t>
            </a:r>
            <a:r>
              <a:rPr lang="en-US" b="0" dirty="0"/>
              <a:t>typically use:</a:t>
            </a:r>
          </a:p>
          <a:p>
            <a:pPr marL="171450" lvl="0" indent="-171450">
              <a:buFont typeface="Arial" panose="020B0604020202020204" pitchFamily="34" charset="0"/>
              <a:buChar char="•"/>
            </a:pPr>
            <a:r>
              <a:rPr lang="en-US" dirty="0"/>
              <a:t>the </a:t>
            </a:r>
            <a:r>
              <a:rPr lang="en-US" b="1" dirty="0"/>
              <a:t>ASP.NET MVC </a:t>
            </a:r>
            <a:r>
              <a:rPr lang="en-US" dirty="0"/>
              <a:t>as </a:t>
            </a:r>
            <a:r>
              <a:rPr lang="bg-BG" dirty="0"/>
              <a:t>а </a:t>
            </a:r>
            <a:r>
              <a:rPr lang="en-US" dirty="0"/>
              <a:t>back-end Web framework, </a:t>
            </a:r>
          </a:p>
          <a:p>
            <a:pPr marL="171450" lvl="0" indent="-171450">
              <a:buFont typeface="Arial" panose="020B0604020202020204" pitchFamily="34" charset="0"/>
              <a:buChar char="•"/>
            </a:pPr>
            <a:r>
              <a:rPr lang="en-US" dirty="0"/>
              <a:t>the </a:t>
            </a:r>
            <a:r>
              <a:rPr lang="en-US" b="1" dirty="0"/>
              <a:t>ASP.NET Web API </a:t>
            </a:r>
            <a:r>
              <a:rPr lang="en-US" dirty="0"/>
              <a:t>as </a:t>
            </a:r>
            <a:r>
              <a:rPr lang="bg-BG" dirty="0"/>
              <a:t>а </a:t>
            </a:r>
            <a:r>
              <a:rPr lang="en-US" dirty="0"/>
              <a:t>framework for building RESTful services, exposed over HTTP,</a:t>
            </a:r>
          </a:p>
          <a:p>
            <a:pPr marL="171450" lvl="0" indent="-171450">
              <a:buFont typeface="Arial" panose="020B0604020202020204" pitchFamily="34" charset="0"/>
              <a:buChar char="•"/>
            </a:pPr>
            <a:r>
              <a:rPr lang="en-US" dirty="0"/>
              <a:t>the </a:t>
            </a:r>
            <a:r>
              <a:rPr lang="en-US" b="1" dirty="0"/>
              <a:t>Entity Framework </a:t>
            </a:r>
            <a:r>
              <a:rPr lang="en-US" dirty="0"/>
              <a:t>as an object-relational mapping (ORM) technology for accessing the database,</a:t>
            </a:r>
          </a:p>
          <a:p>
            <a:pPr marL="171450" lvl="0" indent="-171450">
              <a:buFont typeface="Arial" panose="020B0604020202020204" pitchFamily="34" charset="0"/>
              <a:buChar char="•"/>
            </a:pPr>
            <a:r>
              <a:rPr lang="en-US" b="1" dirty="0"/>
              <a:t>MS SQL Server </a:t>
            </a:r>
            <a:r>
              <a:rPr lang="en-US" dirty="0"/>
              <a:t>as a relational database system,</a:t>
            </a:r>
          </a:p>
          <a:p>
            <a:pPr marL="171450" lvl="0" indent="-171450">
              <a:buFont typeface="Arial" panose="020B0604020202020204" pitchFamily="34" charset="0"/>
              <a:buChar char="•"/>
            </a:pPr>
            <a:r>
              <a:rPr lang="en-US" dirty="0"/>
              <a:t>and many other back-end .NET technologies, including the </a:t>
            </a:r>
            <a:r>
              <a:rPr lang="en-US" b="1" dirty="0"/>
              <a:t>Azure cloud</a:t>
            </a:r>
            <a:r>
              <a:rPr lang="en-US" dirty="0"/>
              <a:t> environment.</a:t>
            </a:r>
            <a:endParaRPr lang="bg-BG" dirty="0"/>
          </a:p>
          <a:p>
            <a:pPr lvl="0"/>
            <a:endParaRPr lang="en-US" b="1" dirty="0"/>
          </a:p>
          <a:p>
            <a:pPr lvl="0"/>
            <a:r>
              <a:rPr lang="en-US" b="1" dirty="0"/>
              <a:t>Java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a:t>
            </a:r>
            <a:r>
              <a:rPr lang="en-US" b="0" dirty="0"/>
              <a:t> language and the </a:t>
            </a:r>
            <a:r>
              <a:rPr lang="en-US" b="1" dirty="0"/>
              <a:t>Java platform </a:t>
            </a:r>
            <a:r>
              <a:rPr lang="en-US" b="0" dirty="0"/>
              <a:t>typically use:</a:t>
            </a:r>
          </a:p>
          <a:p>
            <a:pPr marL="171450" lvl="0" indent="-171450">
              <a:buFont typeface="Arial" panose="020B0604020202020204" pitchFamily="34" charset="0"/>
              <a:buChar char="•"/>
            </a:pPr>
            <a:r>
              <a:rPr lang="en-US" b="1" dirty="0"/>
              <a:t>Java Enterprise </a:t>
            </a:r>
            <a:r>
              <a:rPr lang="en-US" dirty="0"/>
              <a:t>(Java EE) or </a:t>
            </a:r>
            <a:r>
              <a:rPr lang="en-US" b="1" dirty="0"/>
              <a:t>Spring Framework</a:t>
            </a:r>
            <a:r>
              <a:rPr lang="en-US" b="0" dirty="0"/>
              <a:t> as </a:t>
            </a:r>
            <a:r>
              <a:rPr lang="bg-BG" b="0" dirty="0"/>
              <a:t>а </a:t>
            </a:r>
            <a:r>
              <a:rPr lang="en-US" b="0" dirty="0"/>
              <a:t>back-end platform,</a:t>
            </a:r>
          </a:p>
          <a:p>
            <a:pPr marL="171450" lvl="0" indent="-171450">
              <a:buFont typeface="Arial" panose="020B0604020202020204" pitchFamily="34" charset="0"/>
              <a:buChar char="•"/>
            </a:pPr>
            <a:r>
              <a:rPr lang="en-US" b="0" dirty="0"/>
              <a:t>Apache </a:t>
            </a:r>
            <a:r>
              <a:rPr lang="en-US" b="1" dirty="0"/>
              <a:t>Tomcat</a:t>
            </a:r>
            <a:r>
              <a:rPr lang="en-US" b="0" dirty="0"/>
              <a:t>, </a:t>
            </a:r>
            <a:r>
              <a:rPr lang="en-US" b="1" dirty="0"/>
              <a:t>Spring Boot</a:t>
            </a:r>
            <a:r>
              <a:rPr lang="en-US" b="0" dirty="0"/>
              <a:t>, </a:t>
            </a:r>
            <a:r>
              <a:rPr lang="en-US" b="1" dirty="0"/>
              <a:t>JBoss</a:t>
            </a:r>
            <a:r>
              <a:rPr lang="en-US" b="0" dirty="0"/>
              <a:t> or other Java application server technology,</a:t>
            </a:r>
            <a:endParaRPr lang="en-US" b="1" dirty="0"/>
          </a:p>
          <a:p>
            <a:pPr marL="171450" lvl="0" indent="-171450">
              <a:buFont typeface="Arial" panose="020B0604020202020204" pitchFamily="34" charset="0"/>
              <a:buChar char="•"/>
            </a:pPr>
            <a:r>
              <a:rPr lang="en-US" b="1" dirty="0"/>
              <a:t>Spring MVC </a:t>
            </a:r>
            <a:r>
              <a:rPr lang="en-US" dirty="0"/>
              <a:t>or Java Servlets + JSP or JSF or other Java Web back-end technology,</a:t>
            </a:r>
          </a:p>
          <a:p>
            <a:pPr marL="171450" lvl="0" indent="-171450">
              <a:buFont typeface="Arial" panose="020B0604020202020204" pitchFamily="34" charset="0"/>
              <a:buChar char="•"/>
            </a:pPr>
            <a:r>
              <a:rPr lang="en-US" b="1" dirty="0"/>
              <a:t>Spring Data</a:t>
            </a:r>
            <a:r>
              <a:rPr lang="en-US" dirty="0"/>
              <a:t>, </a:t>
            </a:r>
            <a:r>
              <a:rPr lang="en-US" b="1" dirty="0"/>
              <a:t>Hibernate</a:t>
            </a:r>
            <a:r>
              <a:rPr lang="en-US" dirty="0"/>
              <a:t> or </a:t>
            </a:r>
            <a:r>
              <a:rPr lang="en-US" b="1" i="0" dirty="0">
                <a:solidFill>
                  <a:srgbClr val="5F6368"/>
                </a:solidFill>
                <a:effectLst/>
                <a:latin typeface="arial" panose="020B0604020202020204" pitchFamily="34" charset="0"/>
              </a:rPr>
              <a:t>Java Persistence</a:t>
            </a:r>
            <a:r>
              <a:rPr lang="en-US" b="1" i="0" dirty="0">
                <a:solidFill>
                  <a:srgbClr val="4D5156"/>
                </a:solidFill>
                <a:effectLst/>
                <a:latin typeface="arial" panose="020B0604020202020204" pitchFamily="34" charset="0"/>
              </a:rPr>
              <a:t> API</a:t>
            </a:r>
            <a:r>
              <a:rPr lang="en-US" dirty="0"/>
              <a:t> as data access technology,</a:t>
            </a:r>
          </a:p>
          <a:p>
            <a:pPr marL="171450" lvl="0" indent="-171450">
              <a:buFont typeface="Arial" panose="020B0604020202020204" pitchFamily="34" charset="0"/>
              <a:buChar char="•"/>
            </a:pPr>
            <a:r>
              <a:rPr lang="en-US" dirty="0"/>
              <a:t>PostgreSQL or MySQL as relational database server,</a:t>
            </a:r>
          </a:p>
          <a:p>
            <a:pPr marL="171450" lvl="0" indent="-171450">
              <a:buFont typeface="Arial" panose="020B0604020202020204" pitchFamily="34" charset="0"/>
              <a:buChar char="•"/>
            </a:pPr>
            <a:r>
              <a:rPr lang="en-US" dirty="0"/>
              <a:t>and many other server-side Java technologies and cloud environments like </a:t>
            </a:r>
            <a:r>
              <a:rPr lang="en-US" b="1" dirty="0"/>
              <a:t>Google </a:t>
            </a:r>
            <a:r>
              <a:rPr lang="en-US" b="1" dirty="0" err="1"/>
              <a:t>AppEngine</a:t>
            </a:r>
            <a:r>
              <a:rPr lang="en-US" dirty="0"/>
              <a:t>.</a:t>
            </a:r>
          </a:p>
          <a:p>
            <a:pPr lvl="0"/>
            <a:endParaRPr lang="en-US" b="1" dirty="0"/>
          </a:p>
          <a:p>
            <a:pPr lvl="0"/>
            <a:r>
              <a:rPr lang="en-US" b="1" dirty="0"/>
              <a:t>JavaScript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JavaScript</a:t>
            </a:r>
            <a:r>
              <a:rPr lang="en-US" b="0" dirty="0"/>
              <a:t> language typically use:</a:t>
            </a:r>
          </a:p>
          <a:p>
            <a:pPr marL="171450" lvl="0" indent="-171450">
              <a:buFont typeface="Arial" panose="020B0604020202020204" pitchFamily="34" charset="0"/>
              <a:buChar char="•"/>
            </a:pPr>
            <a:r>
              <a:rPr lang="en-US" b="1" dirty="0"/>
              <a:t>Node.js </a:t>
            </a:r>
            <a:r>
              <a:rPr lang="en-US" b="0" dirty="0"/>
              <a:t>as a server-side </a:t>
            </a:r>
            <a:r>
              <a:rPr lang="en-US" b="0" i="0" dirty="0">
                <a:solidFill>
                  <a:srgbClr val="222222"/>
                </a:solidFill>
                <a:effectLst/>
                <a:latin typeface="arial" panose="020B0604020202020204" pitchFamily="34" charset="0"/>
              </a:rPr>
              <a:t>JavaScript runtime environment</a:t>
            </a:r>
            <a:r>
              <a:rPr lang="en-US" dirty="0"/>
              <a:t>,</a:t>
            </a:r>
          </a:p>
          <a:p>
            <a:pPr marL="171450" lvl="0" indent="-171450">
              <a:buFont typeface="Arial" panose="020B0604020202020204" pitchFamily="34" charset="0"/>
              <a:buChar char="•"/>
            </a:pPr>
            <a:r>
              <a:rPr lang="en-US" b="1" dirty="0"/>
              <a:t>Express.js</a:t>
            </a:r>
            <a:r>
              <a:rPr lang="en-US" dirty="0"/>
              <a:t> or </a:t>
            </a:r>
            <a:r>
              <a:rPr lang="en-US" b="1" dirty="0"/>
              <a:t>Meteor </a:t>
            </a:r>
            <a:r>
              <a:rPr lang="en-US" dirty="0"/>
              <a:t>as a server-side Web technology,</a:t>
            </a:r>
          </a:p>
          <a:p>
            <a:pPr marL="171450" lvl="0" indent="-171450">
              <a:buFont typeface="Arial" panose="020B0604020202020204" pitchFamily="34" charset="0"/>
              <a:buChar char="•"/>
            </a:pPr>
            <a:r>
              <a:rPr lang="en-US" b="1" dirty="0"/>
              <a:t>Mongoose</a:t>
            </a:r>
            <a:r>
              <a:rPr lang="en-US" dirty="0"/>
              <a:t> or </a:t>
            </a:r>
            <a:r>
              <a:rPr lang="en-US" b="1" dirty="0" err="1"/>
              <a:t>Sequelize</a:t>
            </a:r>
            <a:r>
              <a:rPr lang="en-US" dirty="0"/>
              <a:t> as an object persistence framework,</a:t>
            </a:r>
            <a:endParaRPr lang="bg-BG" dirty="0"/>
          </a:p>
          <a:p>
            <a:pPr marL="171450" lvl="0" indent="-171450">
              <a:buFont typeface="Arial" panose="020B0604020202020204" pitchFamily="34" charset="0"/>
              <a:buChar char="•"/>
            </a:pPr>
            <a:r>
              <a:rPr lang="en-US" b="1" dirty="0"/>
              <a:t>MongoDB</a:t>
            </a:r>
            <a:r>
              <a:rPr lang="en-US" dirty="0"/>
              <a:t> 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JavaScript technologies and </a:t>
            </a:r>
            <a:r>
              <a:rPr lang="en-US" b="1" dirty="0"/>
              <a:t>cloud</a:t>
            </a:r>
            <a:r>
              <a:rPr lang="en-US" dirty="0"/>
              <a:t> environments.</a:t>
            </a:r>
            <a:endParaRPr lang="bg-BG" dirty="0"/>
          </a:p>
          <a:p>
            <a:pPr lvl="0"/>
            <a:endParaRPr lang="en-US" b="1" dirty="0"/>
          </a:p>
          <a:p>
            <a:pPr lvl="0"/>
            <a:r>
              <a:rPr lang="en-US" b="1" dirty="0"/>
              <a:t>Python back-end</a:t>
            </a:r>
            <a:r>
              <a:rPr lang="en-US" dirty="0"/>
              <a:t>:</a:t>
            </a:r>
          </a:p>
          <a:p>
            <a:pPr marL="171450" lvl="0" indent="-171450">
              <a:buFont typeface="Arial" panose="020B0604020202020204" pitchFamily="34" charset="0"/>
              <a:buChar char="•"/>
            </a:pPr>
            <a:r>
              <a:rPr lang="en-US" b="0" dirty="0"/>
              <a:t>The back-end systems built on top of the </a:t>
            </a:r>
            <a:r>
              <a:rPr lang="en-US" b="1" dirty="0"/>
              <a:t>Python</a:t>
            </a:r>
            <a:r>
              <a:rPr lang="en-US" b="0" dirty="0"/>
              <a:t> language typically use: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Apache</a:t>
            </a:r>
            <a:r>
              <a:rPr lang="en-US" dirty="0"/>
              <a:t> Web server or </a:t>
            </a:r>
            <a:r>
              <a:rPr lang="en-US" b="1" dirty="0" err="1"/>
              <a:t>nginx</a:t>
            </a:r>
            <a:r>
              <a:rPr lang="en-US" b="1" dirty="0"/>
              <a:t> </a:t>
            </a:r>
            <a:r>
              <a:rPr lang="en-US" dirty="0"/>
              <a:t>to execute the Python scripts at the server side,</a:t>
            </a:r>
          </a:p>
          <a:p>
            <a:pPr marL="171450" lvl="0" indent="-171450">
              <a:buFont typeface="Arial" panose="020B0604020202020204" pitchFamily="34" charset="0"/>
              <a:buChar char="•"/>
            </a:pPr>
            <a:r>
              <a:rPr lang="en-US" b="1" dirty="0"/>
              <a:t>Django</a:t>
            </a:r>
            <a:r>
              <a:rPr lang="en-US" dirty="0"/>
              <a:t>, </a:t>
            </a:r>
            <a:r>
              <a:rPr lang="en-US" b="1" dirty="0"/>
              <a:t>Flask</a:t>
            </a:r>
            <a:r>
              <a:rPr lang="en-US" dirty="0"/>
              <a:t> or </a:t>
            </a:r>
            <a:r>
              <a:rPr lang="en-US" b="1" dirty="0"/>
              <a:t>Pyramid</a:t>
            </a:r>
            <a:r>
              <a:rPr lang="en-US" dirty="0"/>
              <a:t> as a back-end Web framework,</a:t>
            </a:r>
          </a:p>
          <a:p>
            <a:pPr marL="171450" lvl="0" indent="-171450">
              <a:buFont typeface="Arial" panose="020B0604020202020204" pitchFamily="34" charset="0"/>
              <a:buChar char="•"/>
            </a:pPr>
            <a:r>
              <a:rPr lang="en-US" b="1" dirty="0"/>
              <a:t>Django ORM </a:t>
            </a:r>
            <a:r>
              <a:rPr lang="en-US" dirty="0"/>
              <a:t>or </a:t>
            </a:r>
            <a:r>
              <a:rPr lang="en-US" b="1" dirty="0" err="1"/>
              <a:t>SQLAlchemy</a:t>
            </a:r>
            <a:r>
              <a:rPr lang="en-US" dirty="0"/>
              <a:t> as an object-relational mapper,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PostgreSQL </a:t>
            </a:r>
            <a:r>
              <a:rPr lang="en-US" dirty="0"/>
              <a:t>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other server-side technologies and </a:t>
            </a:r>
            <a:r>
              <a:rPr lang="en-US" b="1" dirty="0"/>
              <a:t>cloud</a:t>
            </a:r>
            <a:r>
              <a:rPr lang="en-US" dirty="0"/>
              <a:t> environments.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lvl="0"/>
            <a:r>
              <a:rPr lang="en-US" b="1" dirty="0"/>
              <a:t>PHP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PHP</a:t>
            </a:r>
            <a:r>
              <a:rPr lang="en-US" b="0" dirty="0"/>
              <a:t> language typically use:</a:t>
            </a:r>
            <a:endParaRPr lang="en-US" dirty="0"/>
          </a:p>
          <a:p>
            <a:pPr marL="171450" lvl="0" indent="-171450">
              <a:buFont typeface="Arial" panose="020B0604020202020204" pitchFamily="34" charset="0"/>
              <a:buChar char="•"/>
            </a:pPr>
            <a:r>
              <a:rPr lang="en-US" dirty="0"/>
              <a:t>the </a:t>
            </a:r>
            <a:r>
              <a:rPr lang="en-US" b="1" dirty="0"/>
              <a:t>Apache</a:t>
            </a:r>
            <a:r>
              <a:rPr lang="en-US" dirty="0"/>
              <a:t> Web server or </a:t>
            </a:r>
            <a:r>
              <a:rPr lang="en-US" b="1" dirty="0" err="1"/>
              <a:t>nginx</a:t>
            </a:r>
            <a:r>
              <a:rPr lang="en-US" b="1" dirty="0"/>
              <a:t> </a:t>
            </a:r>
            <a:r>
              <a:rPr lang="en-US" dirty="0"/>
              <a:t>to execute the PHP scripts at the server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PHP Web framework like </a:t>
            </a:r>
            <a:r>
              <a:rPr lang="en-US" b="1" dirty="0"/>
              <a:t>Laravel</a:t>
            </a:r>
            <a:r>
              <a:rPr lang="en-US" dirty="0"/>
              <a:t>, </a:t>
            </a:r>
            <a:r>
              <a:rPr lang="en-US" b="1" dirty="0"/>
              <a:t>Symfony</a:t>
            </a:r>
            <a:r>
              <a:rPr lang="en-US" dirty="0"/>
              <a:t> or </a:t>
            </a:r>
            <a:r>
              <a:rPr lang="en-US" b="1" i="0" dirty="0">
                <a:solidFill>
                  <a:srgbClr val="495057"/>
                </a:solidFill>
                <a:effectLst/>
                <a:latin typeface="-apple-system"/>
              </a:rPr>
              <a:t>CodeIgniter</a:t>
            </a:r>
            <a:r>
              <a:rPr lang="en-US" b="0" i="0" dirty="0">
                <a:solidFill>
                  <a:srgbClr val="495057"/>
                </a:solidFill>
                <a:effectLst/>
                <a:latin typeface="-apple-system"/>
              </a:rPr>
              <a:t> to structure the Web app,</a:t>
            </a:r>
          </a:p>
          <a:p>
            <a:pPr marL="171450" lvl="0" indent="-171450">
              <a:buFont typeface="Arial" panose="020B0604020202020204" pitchFamily="34" charset="0"/>
              <a:buChar char="•"/>
            </a:pPr>
            <a:r>
              <a:rPr lang="en-US" b="1" dirty="0"/>
              <a:t>Eloquent ORM</a:t>
            </a:r>
            <a:r>
              <a:rPr lang="en-US" dirty="0"/>
              <a:t> or </a:t>
            </a:r>
            <a:r>
              <a:rPr lang="en-US" b="1" dirty="0"/>
              <a:t>Doctrine </a:t>
            </a:r>
            <a:r>
              <a:rPr lang="en-US" b="0" dirty="0"/>
              <a:t>for accessing data,</a:t>
            </a:r>
          </a:p>
          <a:p>
            <a:pPr marL="171450" lvl="0" indent="-171450">
              <a:buFont typeface="Arial" panose="020B0604020202020204" pitchFamily="34" charset="0"/>
              <a:buChar char="•"/>
            </a:pPr>
            <a:r>
              <a:rPr lang="en-US" b="1" dirty="0"/>
              <a:t>MySQL</a:t>
            </a:r>
            <a:r>
              <a:rPr lang="en-US" b="0" dirty="0"/>
              <a:t> or </a:t>
            </a:r>
            <a:r>
              <a:rPr lang="en-US" b="1" dirty="0"/>
              <a:t>PostgreSQL</a:t>
            </a:r>
            <a:r>
              <a:rPr lang="en-US" b="0" dirty="0"/>
              <a:t> as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technologies, containers and </a:t>
            </a:r>
            <a:r>
              <a:rPr lang="en-US" b="1" dirty="0"/>
              <a:t>cloud</a:t>
            </a:r>
            <a:r>
              <a:rPr lang="en-US" dirty="0"/>
              <a:t> environments.</a:t>
            </a:r>
          </a:p>
          <a:p>
            <a:endParaRPr lang="en-US" b="1" dirty="0"/>
          </a:p>
          <a:p>
            <a:r>
              <a:rPr lang="en-US" b="1" dirty="0"/>
              <a:t>Back-end developers </a:t>
            </a:r>
            <a:r>
              <a:rPr lang="en-US" dirty="0"/>
              <a:t>deal with the business logic, data processing, data storage and API development.</a:t>
            </a:r>
          </a:p>
          <a:p>
            <a:pPr marL="171450" indent="-171450">
              <a:buFont typeface="Arial" panose="020B0604020202020204" pitchFamily="34" charset="0"/>
              <a:buChar char="•"/>
            </a:pPr>
            <a:r>
              <a:rPr lang="en-US" dirty="0"/>
              <a:t>They use different </a:t>
            </a:r>
            <a:r>
              <a:rPr lang="en-US" b="1" dirty="0"/>
              <a:t>back-end technologies</a:t>
            </a:r>
            <a:r>
              <a:rPr lang="en-US" dirty="0"/>
              <a:t>, platforms and cloud environments, frameworks, libraries and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a:t>
            </a:r>
            <a:r>
              <a:rPr lang="en-US" b="1" dirty="0"/>
              <a:t>profession in high demand</a:t>
            </a:r>
            <a:r>
              <a:rPr lang="en-US" dirty="0"/>
              <a:t>, which combines </a:t>
            </a:r>
            <a:r>
              <a:rPr lang="en-US" b="1" dirty="0"/>
              <a:t>technical, analytical and problem-solving skills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professional back-end modules at </a:t>
            </a:r>
            <a:r>
              <a:rPr lang="en-US" b="1" dirty="0"/>
              <a:t>SoftUni</a:t>
            </a:r>
            <a:r>
              <a:rPr lang="en-US" dirty="0"/>
              <a:t> we prepare </a:t>
            </a:r>
            <a:r>
              <a:rPr lang="en-US" b="1" dirty="0"/>
              <a:t>junior back-end developers </a:t>
            </a:r>
            <a:r>
              <a:rPr lang="en-US" b="0" dirty="0"/>
              <a:t>and give them the skills and expertise </a:t>
            </a:r>
            <a:r>
              <a:rPr lang="en-US" dirty="0"/>
              <a:t>to meet the requirements of the most demanded back-end jobs.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627981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Full stack development </a:t>
            </a:r>
            <a:r>
              <a:rPr lang="en-US" dirty="0"/>
              <a:t>combines </a:t>
            </a:r>
            <a:r>
              <a:rPr lang="en-US" b="1" dirty="0"/>
              <a:t>back-end</a:t>
            </a:r>
            <a:r>
              <a:rPr lang="en-US" b="0" dirty="0"/>
              <a:t> and </a:t>
            </a:r>
            <a:r>
              <a:rPr lang="en-US" b="1" dirty="0"/>
              <a:t>front-end</a:t>
            </a:r>
            <a:r>
              <a:rPr lang="en-US" b="0" dirty="0"/>
              <a:t> development.</a:t>
            </a:r>
          </a:p>
          <a:p>
            <a:pPr marL="171450" indent="-171450">
              <a:buFont typeface="Arial" panose="020B0604020202020204" pitchFamily="34" charset="0"/>
              <a:buChar char="•"/>
            </a:pPr>
            <a:r>
              <a:rPr lang="en-US" b="0" dirty="0"/>
              <a:t>This is what most software companies do when they build software products.</a:t>
            </a:r>
          </a:p>
          <a:p>
            <a:pPr marL="171450" indent="-171450">
              <a:buFont typeface="Arial" panose="020B0604020202020204" pitchFamily="34" charset="0"/>
              <a:buChar char="•"/>
            </a:pPr>
            <a:r>
              <a:rPr lang="en-US" b="1" dirty="0"/>
              <a:t>Full stack development</a:t>
            </a:r>
            <a:r>
              <a:rPr lang="en-US" dirty="0"/>
              <a:t> requires end-to-end </a:t>
            </a:r>
            <a:r>
              <a:rPr lang="en-US" b="1" dirty="0"/>
              <a:t>architecture</a:t>
            </a:r>
            <a:r>
              <a:rPr lang="en-US" dirty="0"/>
              <a:t>, </a:t>
            </a:r>
            <a:r>
              <a:rPr lang="en-US" b="1" dirty="0"/>
              <a:t>design</a:t>
            </a:r>
            <a:r>
              <a:rPr lang="en-US" dirty="0"/>
              <a:t> and </a:t>
            </a:r>
            <a:r>
              <a:rPr lang="en-US" b="1" dirty="0"/>
              <a:t>implementation</a:t>
            </a:r>
          </a:p>
          <a:p>
            <a:pPr marL="628650" lvl="1" indent="-171450">
              <a:buFont typeface="Arial" panose="020B0604020202020204" pitchFamily="34" charset="0"/>
              <a:buChar char="•"/>
            </a:pPr>
            <a:r>
              <a:rPr lang="en-US" b="0" dirty="0"/>
              <a:t>of both </a:t>
            </a:r>
            <a:r>
              <a:rPr lang="en-US" b="1" dirty="0"/>
              <a:t>server-side </a:t>
            </a:r>
            <a:r>
              <a:rPr lang="en-US" b="0" dirty="0"/>
              <a:t>and </a:t>
            </a:r>
            <a:r>
              <a:rPr lang="en-US" b="1" dirty="0"/>
              <a:t>client-side</a:t>
            </a:r>
            <a:r>
              <a:rPr lang="en-US" b="0" dirty="0"/>
              <a:t> components</a:t>
            </a:r>
          </a:p>
          <a:p>
            <a:pPr marL="628650" lvl="1" indent="-171450">
              <a:buFont typeface="Arial" panose="020B0604020202020204" pitchFamily="34" charset="0"/>
              <a:buChar char="•"/>
            </a:pPr>
            <a:r>
              <a:rPr lang="en-US" b="0" dirty="0"/>
              <a:t>and </a:t>
            </a:r>
            <a:r>
              <a:rPr lang="en-US" b="1" dirty="0"/>
              <a:t>integrating</a:t>
            </a:r>
            <a:r>
              <a:rPr lang="en-US" b="0" dirty="0"/>
              <a:t> them into a single software system.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In most software projects the </a:t>
            </a:r>
            <a:r>
              <a:rPr lang="en-US" b="1" dirty="0"/>
              <a:t>technical team </a:t>
            </a:r>
            <a:r>
              <a:rPr lang="en-US" b="0" dirty="0"/>
              <a:t>consists of team leader, back-end developers, front-end developers and QA engineers.</a:t>
            </a:r>
          </a:p>
          <a:p>
            <a:pPr marL="171450" lvl="0" indent="-171450">
              <a:buFont typeface="Arial" panose="020B0604020202020204" pitchFamily="34" charset="0"/>
              <a:buChar char="•"/>
            </a:pPr>
            <a:r>
              <a:rPr lang="en-US" b="0" dirty="0"/>
              <a:t>Smaller teams combine the front-end and back-end developer roles into a single </a:t>
            </a:r>
            <a:r>
              <a:rPr lang="en-US" b="1" dirty="0"/>
              <a:t>full stack developer</a:t>
            </a:r>
            <a:r>
              <a:rPr lang="en-US" b="0" dirty="0"/>
              <a:t>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Full stack developers</a:t>
            </a:r>
            <a:r>
              <a:rPr lang="en-US" b="0" dirty="0"/>
              <a:t> design and build software systems, which involves both back-end and front-end development.</a:t>
            </a:r>
            <a:endParaRPr lang="en-US" b="1" dirty="0"/>
          </a:p>
          <a:p>
            <a:pPr marL="171450" indent="-171450">
              <a:buFont typeface="Arial" panose="020B0604020202020204" pitchFamily="34" charset="0"/>
              <a:buChar char="•"/>
            </a:pPr>
            <a:r>
              <a:rPr lang="en-US" b="0" dirty="0"/>
              <a:t>Full stack developers </a:t>
            </a:r>
            <a:r>
              <a:rPr lang="en-US" dirty="0"/>
              <a:t>build </a:t>
            </a:r>
            <a:r>
              <a:rPr lang="en-US" b="1" dirty="0"/>
              <a:t>back-end services</a:t>
            </a:r>
            <a:r>
              <a:rPr lang="en-US" dirty="0"/>
              <a:t>.</a:t>
            </a:r>
          </a:p>
          <a:p>
            <a:pPr marL="628650" lvl="1" indent="-171450">
              <a:buFont typeface="Arial" panose="020B0604020202020204" pitchFamily="34" charset="0"/>
              <a:buChar char="•"/>
            </a:pPr>
            <a:r>
              <a:rPr lang="en-US" dirty="0"/>
              <a:t>They implement</a:t>
            </a:r>
            <a:r>
              <a:rPr lang="bg-BG" dirty="0"/>
              <a:t> </a:t>
            </a:r>
            <a:r>
              <a:rPr lang="en-US" dirty="0"/>
              <a:t>business logic, data processing, data storage, databases, server-side APIs, containers and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build also </a:t>
            </a:r>
            <a:r>
              <a:rPr lang="en-US" b="1" dirty="0"/>
              <a:t>front-end apps</a:t>
            </a:r>
            <a:r>
              <a:rPr lang="en-US" dirty="0"/>
              <a:t> and user interfaces: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Web apps, mobile apps, desktop apps and perform other UI-related development.</a:t>
            </a:r>
          </a:p>
          <a:p>
            <a:pPr marL="171450" lvl="0" indent="-171450">
              <a:buFont typeface="Arial" panose="020B0604020202020204" pitchFamily="34" charset="0"/>
              <a:buChar char="•"/>
            </a:pPr>
            <a:r>
              <a:rPr lang="en-US" dirty="0"/>
              <a:t>They design the </a:t>
            </a:r>
            <a:r>
              <a:rPr lang="en-US" b="1" dirty="0"/>
              <a:t>software architecture</a:t>
            </a:r>
            <a:r>
              <a:rPr lang="en-US" dirty="0"/>
              <a:t>, connect and </a:t>
            </a:r>
            <a:r>
              <a:rPr lang="en-US" b="1" dirty="0"/>
              <a:t>integrate</a:t>
            </a:r>
            <a:r>
              <a:rPr lang="en-US" dirty="0"/>
              <a:t> the</a:t>
            </a:r>
            <a:r>
              <a:rPr lang="en-US" b="1" dirty="0"/>
              <a:t> front-end </a:t>
            </a:r>
            <a:r>
              <a:rPr lang="en-US" dirty="0"/>
              <a:t>with the</a:t>
            </a:r>
            <a:r>
              <a:rPr lang="en-US" b="1" dirty="0"/>
              <a:t> back-end</a:t>
            </a:r>
            <a:r>
              <a:rPr lang="bg-BG" b="0" dirty="0"/>
              <a:t> </a:t>
            </a:r>
            <a:r>
              <a:rPr lang="en-US" b="0" dirty="0"/>
              <a:t>components,</a:t>
            </a:r>
          </a:p>
          <a:p>
            <a:pPr marL="628650" lvl="1" indent="-171450">
              <a:buFont typeface="Arial" panose="020B0604020202020204" pitchFamily="34" charset="0"/>
              <a:buChar char="•"/>
            </a:pPr>
            <a:r>
              <a:rPr lang="en-US" b="0" dirty="0"/>
              <a:t>manage the testing and production environments, deploy</a:t>
            </a:r>
            <a:r>
              <a:rPr lang="bg-BG" b="0" dirty="0"/>
              <a:t>, </a:t>
            </a:r>
            <a:r>
              <a:rPr lang="en-US" b="0" dirty="0"/>
              <a:t>configure and test the software system</a:t>
            </a:r>
            <a:r>
              <a:rPr lang="bg-BG" b="0" dirty="0"/>
              <a:t>.</a:t>
            </a:r>
            <a:endParaRPr lang="en-US" b="0" dirty="0"/>
          </a:p>
          <a:p>
            <a:pPr marL="171450" lvl="0" indent="-171450">
              <a:buFont typeface="Arial" panose="020B0604020202020204" pitchFamily="34" charset="0"/>
              <a:buChar char="•"/>
            </a:pPr>
            <a:r>
              <a:rPr lang="en-US" b="1" dirty="0"/>
              <a:t>Full stack developers </a:t>
            </a:r>
            <a:r>
              <a:rPr lang="en-US" b="0" dirty="0"/>
              <a:t>are usually </a:t>
            </a:r>
            <a:r>
              <a:rPr lang="en-US" b="1" dirty="0"/>
              <a:t>senior software developers</a:t>
            </a:r>
          </a:p>
          <a:p>
            <a:pPr marL="171450" lvl="0" indent="-171450">
              <a:buFont typeface="Arial" panose="020B0604020202020204" pitchFamily="34" charset="0"/>
              <a:buChar char="•"/>
            </a:pPr>
            <a:r>
              <a:rPr lang="en-US" b="0" dirty="0"/>
              <a:t>who have experience in both front-end and back-end development.</a:t>
            </a:r>
          </a:p>
          <a:p>
            <a:pPr marL="171450" lvl="0" indent="-171450">
              <a:buFont typeface="Arial" panose="020B0604020202020204" pitchFamily="34" charset="0"/>
              <a:buChar char="•"/>
            </a:pPr>
            <a:r>
              <a:rPr lang="en-US" b="0" dirty="0"/>
              <a:t>They have </a:t>
            </a:r>
            <a:r>
              <a:rPr lang="en-US" b="1" dirty="0"/>
              <a:t>back-end development </a:t>
            </a:r>
            <a:r>
              <a:rPr lang="en-US" b="0" dirty="0"/>
              <a:t>experience, strong </a:t>
            </a:r>
            <a:r>
              <a:rPr lang="en-US" b="1" dirty="0"/>
              <a:t>algorithmic thinking</a:t>
            </a:r>
            <a:r>
              <a:rPr lang="en-US" b="0" dirty="0"/>
              <a:t>, analytical, problem-solving and engineering skills,</a:t>
            </a:r>
          </a:p>
          <a:p>
            <a:pPr marL="628650" lvl="1" indent="-171450">
              <a:buFont typeface="Arial" panose="020B0604020202020204" pitchFamily="34" charset="0"/>
              <a:buChar char="•"/>
            </a:pPr>
            <a:r>
              <a:rPr lang="en-US" b="0" dirty="0"/>
              <a:t>together with </a:t>
            </a:r>
            <a:r>
              <a:rPr lang="en-US" b="1" dirty="0"/>
              <a:t>front-end skills </a:t>
            </a:r>
            <a:r>
              <a:rPr lang="en-US" b="0" dirty="0"/>
              <a:t>and sense for </a:t>
            </a:r>
            <a:r>
              <a:rPr lang="en-US" b="1" dirty="0"/>
              <a:t>user experience</a:t>
            </a:r>
            <a:r>
              <a:rPr lang="en-US" b="0" dirty="0"/>
              <a:t> (UX) and </a:t>
            </a:r>
            <a:r>
              <a:rPr lang="en-US" b="1" dirty="0"/>
              <a:t>user interface</a:t>
            </a:r>
            <a:r>
              <a:rPr lang="en-US" b="0" dirty="0"/>
              <a:t> (UI).</a:t>
            </a:r>
          </a:p>
          <a:p>
            <a:pPr lvl="0"/>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30373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6</a:t>
            </a:fld>
            <a:endParaRPr lang="en-US" dirty="0"/>
          </a:p>
        </p:txBody>
      </p:sp>
      <p:sp>
        <p:nvSpPr>
          <p:cNvPr id="7" name="Footer Placeholder 7">
            <a:extLst>
              <a:ext uri="{FF2B5EF4-FFF2-40B4-BE49-F238E27FC236}">
                <a16:creationId xmlns:a16="http://schemas.microsoft.com/office/drawing/2014/main"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t>
            </a:r>
            <a:r>
              <a:rPr lang="en-US" b="1" dirty="0"/>
              <a:t>front-end</a:t>
            </a:r>
            <a:r>
              <a:rPr lang="en-US" dirty="0"/>
              <a:t> is </a:t>
            </a:r>
            <a:r>
              <a:rPr lang="en-US" b="1" dirty="0"/>
              <a:t>what users see on the screen</a:t>
            </a:r>
            <a:r>
              <a:rPr lang="en-US" dirty="0"/>
              <a:t>:</a:t>
            </a:r>
          </a:p>
          <a:p>
            <a:pPr marL="171450" indent="-171450">
              <a:buFont typeface="Arial" panose="020B0604020202020204" pitchFamily="34" charset="0"/>
              <a:buChar char="•"/>
            </a:pPr>
            <a:r>
              <a:rPr lang="en-US" dirty="0"/>
              <a:t>It consists of the </a:t>
            </a:r>
            <a:r>
              <a:rPr lang="en-US" b="1" dirty="0"/>
              <a:t>client-side app components</a:t>
            </a:r>
            <a:r>
              <a:rPr lang="en-US" dirty="0"/>
              <a:t>, the "</a:t>
            </a:r>
            <a:r>
              <a:rPr lang="en-US" b="1" dirty="0"/>
              <a:t>presentation layer</a:t>
            </a:r>
            <a:r>
              <a:rPr lang="en-US" dirty="0"/>
              <a:t>" of the software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front-end displays the </a:t>
            </a:r>
            <a:r>
              <a:rPr lang="en-US" b="1" dirty="0"/>
              <a:t>user interface </a:t>
            </a:r>
            <a:r>
              <a:rPr lang="en-US" dirty="0"/>
              <a:t>to the users and interacts with them.</a:t>
            </a:r>
          </a:p>
          <a:p>
            <a:pPr marL="0" indent="0">
              <a:buFont typeface="Arial" panose="020B0604020202020204" pitchFamily="34" charset="0"/>
              <a:buNone/>
            </a:pPr>
            <a:r>
              <a:rPr lang="en-US" dirty="0"/>
              <a:t>Let's review the </a:t>
            </a:r>
            <a:r>
              <a:rPr lang="en-US" b="1" dirty="0"/>
              <a:t>concepts and principles of modern front-end technologies</a:t>
            </a:r>
            <a:r>
              <a:rPr lang="en-US" b="0" dirty="0"/>
              <a:t>,</a:t>
            </a:r>
          </a:p>
          <a:p>
            <a:pPr marL="171450" indent="-171450">
              <a:buFont typeface="Arial" panose="020B0604020202020204" pitchFamily="34" charset="0"/>
              <a:buChar char="•"/>
            </a:pPr>
            <a:r>
              <a:rPr lang="en-US" b="0" dirty="0"/>
              <a:t>such as the </a:t>
            </a:r>
            <a:r>
              <a:rPr lang="en-US" b="1" dirty="0"/>
              <a:t>DOM tree </a:t>
            </a:r>
            <a:r>
              <a:rPr lang="en-US" b="0" dirty="0"/>
              <a:t>in Web browsers,</a:t>
            </a:r>
          </a:p>
          <a:p>
            <a:pPr marL="171450" indent="-171450">
              <a:buFont typeface="Arial" panose="020B0604020202020204" pitchFamily="34" charset="0"/>
              <a:buChar char="•"/>
            </a:pPr>
            <a:r>
              <a:rPr lang="en-US" b="0" dirty="0"/>
              <a:t>the </a:t>
            </a:r>
            <a:r>
              <a:rPr lang="en-US" b="1" dirty="0"/>
              <a:t>REST architecture </a:t>
            </a:r>
            <a:r>
              <a:rPr lang="en-US" b="0" dirty="0"/>
              <a:t>and </a:t>
            </a:r>
            <a:r>
              <a:rPr lang="en-US" b="1" dirty="0"/>
              <a:t>RESTful APIs</a:t>
            </a:r>
            <a:r>
              <a:rPr lang="en-US" b="0" dirty="0"/>
              <a:t>,</a:t>
            </a:r>
          </a:p>
          <a:p>
            <a:pPr marL="171450" indent="-171450">
              <a:buFont typeface="Arial" panose="020B0604020202020204" pitchFamily="34" charset="0"/>
              <a:buChar char="•"/>
            </a:pPr>
            <a:r>
              <a:rPr lang="en-US" b="1" dirty="0"/>
              <a:t>AJAX </a:t>
            </a:r>
            <a:r>
              <a:rPr lang="en-US" b="0" dirty="0"/>
              <a:t>and</a:t>
            </a:r>
            <a:r>
              <a:rPr lang="bg-BG" b="0" dirty="0"/>
              <a:t> </a:t>
            </a:r>
            <a:r>
              <a:rPr lang="en-US" b="0" dirty="0"/>
              <a:t>the concept of asynchronous invocations of back-end services,</a:t>
            </a:r>
          </a:p>
          <a:p>
            <a:pPr marL="171450" indent="-171450">
              <a:buFont typeface="Arial" panose="020B0604020202020204" pitchFamily="34" charset="0"/>
              <a:buChar char="•"/>
            </a:pPr>
            <a:r>
              <a:rPr lang="en-US" b="0" dirty="0"/>
              <a:t>the concept of "</a:t>
            </a:r>
            <a:r>
              <a:rPr lang="en-US" b="1" dirty="0"/>
              <a:t>templating engines</a:t>
            </a:r>
            <a:r>
              <a:rPr lang="en-US" b="0" dirty="0"/>
              <a:t>" for UI rendering,</a:t>
            </a:r>
          </a:p>
          <a:p>
            <a:pPr marL="171450" indent="-171450">
              <a:buFont typeface="Arial" panose="020B0604020202020204" pitchFamily="34" charset="0"/>
              <a:buChar char="•"/>
            </a:pPr>
            <a:r>
              <a:rPr lang="en-US" b="0" dirty="0"/>
              <a:t>the concept of "</a:t>
            </a:r>
            <a:r>
              <a:rPr lang="en-US" b="1" dirty="0"/>
              <a:t>routing</a:t>
            </a:r>
            <a:r>
              <a:rPr lang="en-US" b="0" dirty="0"/>
              <a:t>" for URL-based navigation,</a:t>
            </a:r>
          </a:p>
          <a:p>
            <a:pPr marL="171450" indent="-171450">
              <a:buFont typeface="Arial" panose="020B0604020202020204" pitchFamily="34" charset="0"/>
              <a:buChar char="•"/>
            </a:pPr>
            <a:r>
              <a:rPr lang="en-US" b="0" dirty="0"/>
              <a:t>and the concept of </a:t>
            </a:r>
            <a:r>
              <a:rPr lang="en-US" b="1" dirty="0"/>
              <a:t>UI libraries</a:t>
            </a:r>
            <a:r>
              <a:rPr lang="en-US" b="0" dirty="0"/>
              <a:t> and </a:t>
            </a:r>
            <a:r>
              <a:rPr lang="en-US" b="1" dirty="0"/>
              <a:t>front-end frameworks</a:t>
            </a:r>
            <a:r>
              <a:rPr lang="en-US" b="0"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67</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front-end</a:t>
            </a:r>
            <a:r>
              <a:rPr lang="en-US" b="0" dirty="0"/>
              <a:t>, </a:t>
            </a:r>
            <a:r>
              <a:rPr lang="en-US" b="1" dirty="0"/>
              <a:t>HTML</a:t>
            </a:r>
            <a:r>
              <a:rPr lang="en-US" b="0" dirty="0"/>
              <a:t>, </a:t>
            </a:r>
            <a:r>
              <a:rPr lang="en-US" b="1" dirty="0"/>
              <a:t>CSS</a:t>
            </a:r>
            <a:r>
              <a:rPr lang="en-US" b="0" dirty="0"/>
              <a:t> and </a:t>
            </a:r>
            <a:r>
              <a:rPr lang="en-US" b="1" dirty="0"/>
              <a:t>JavaScript</a:t>
            </a:r>
            <a:r>
              <a:rPr lang="en-US" b="0" dirty="0"/>
              <a:t>, together with</a:t>
            </a:r>
            <a:r>
              <a:rPr lang="en-US" dirty="0"/>
              <a:t> the </a:t>
            </a:r>
            <a:r>
              <a:rPr lang="en-US" b="1" dirty="0"/>
              <a:t>Document Object Model </a:t>
            </a:r>
            <a:r>
              <a:rPr lang="en-US" dirty="0"/>
              <a:t>(</a:t>
            </a:r>
            <a:r>
              <a:rPr lang="en-US" b="1" dirty="0"/>
              <a:t>DOM</a:t>
            </a:r>
            <a:r>
              <a:rPr lang="en-US" dirty="0"/>
              <a:t>), </a:t>
            </a:r>
            <a:r>
              <a:rPr lang="en-US" b="1" dirty="0"/>
              <a:t>AJAX</a:t>
            </a:r>
            <a:r>
              <a:rPr lang="bg-BG" dirty="0"/>
              <a:t> </a:t>
            </a:r>
            <a:r>
              <a:rPr lang="en-US" dirty="0"/>
              <a:t>and few others</a:t>
            </a:r>
          </a:p>
          <a:p>
            <a:pPr marL="171450" indent="-171450">
              <a:buFont typeface="Arial" panose="020B0604020202020204" pitchFamily="34" charset="0"/>
              <a:buChar char="•"/>
            </a:pPr>
            <a:r>
              <a:rPr lang="en-US" dirty="0"/>
              <a:t>are the dominant technology for building </a:t>
            </a:r>
            <a:r>
              <a:rPr lang="en-US" b="1" dirty="0"/>
              <a:t>user interfaces</a:t>
            </a:r>
            <a:r>
              <a:rPr lang="en-US" dirty="0"/>
              <a:t> for modern software apps.</a:t>
            </a:r>
          </a:p>
          <a:p>
            <a:pPr marL="0" indent="0">
              <a:buFont typeface="Arial" panose="020B0604020202020204" pitchFamily="34" charset="0"/>
              <a:buNone/>
            </a:pPr>
            <a:r>
              <a:rPr lang="en-US" dirty="0"/>
              <a:t>This set of web front-end technologies is known under the name </a:t>
            </a:r>
            <a:r>
              <a:rPr lang="bg-BG" dirty="0"/>
              <a:t>"</a:t>
            </a:r>
            <a:r>
              <a:rPr lang="en-US" b="1" dirty="0"/>
              <a:t>HTML5</a:t>
            </a:r>
            <a:r>
              <a:rPr lang="bg-BG" b="1" dirty="0"/>
              <a:t> </a:t>
            </a:r>
            <a:r>
              <a:rPr lang="en-US" b="1" dirty="0"/>
              <a:t>platform</a:t>
            </a:r>
            <a:r>
              <a:rPr lang="en-US" dirty="0"/>
              <a:t>" or "</a:t>
            </a:r>
            <a:r>
              <a:rPr lang="en-US" b="1" dirty="0"/>
              <a:t>The Web Platform</a:t>
            </a:r>
            <a:r>
              <a:rPr lang="en-US" dirty="0"/>
              <a:t>".</a:t>
            </a:r>
          </a:p>
          <a:p>
            <a:pPr marL="171450" indent="-171450">
              <a:buFont typeface="Arial" panose="020B0604020202020204" pitchFamily="34" charset="0"/>
              <a:buChar char="•"/>
            </a:pPr>
            <a:r>
              <a:rPr lang="en-US" dirty="0"/>
              <a:t>See </a:t>
            </a:r>
            <a:r>
              <a:rPr lang="en-US" dirty="0">
                <a:hlinkClick r:id="rId3"/>
              </a:rPr>
              <a:t>https://platform.html5.org</a:t>
            </a:r>
            <a:r>
              <a:rPr lang="en-US" dirty="0"/>
              <a:t> for more details about </a:t>
            </a:r>
            <a:r>
              <a:rPr lang="en-US" b="1" dirty="0"/>
              <a:t>the HTML5 platform</a:t>
            </a:r>
            <a:r>
              <a:rPr lang="en-US" dirty="0"/>
              <a:t>.</a:t>
            </a:r>
          </a:p>
          <a:p>
            <a:pPr marL="628650" lvl="1" indent="-171450">
              <a:buFont typeface="Arial" panose="020B0604020202020204" pitchFamily="34" charset="0"/>
              <a:buChar char="•"/>
            </a:pPr>
            <a:r>
              <a:rPr lang="en-US" dirty="0"/>
              <a:t>It consists of lots of </a:t>
            </a:r>
            <a:r>
              <a:rPr lang="en-US" b="1" dirty="0"/>
              <a:t>technologies</a:t>
            </a:r>
            <a:r>
              <a:rPr lang="en-US" dirty="0"/>
              <a:t>, </a:t>
            </a:r>
            <a:r>
              <a:rPr lang="en-US" b="1" dirty="0"/>
              <a:t>APIs</a:t>
            </a:r>
            <a:r>
              <a:rPr lang="en-US" dirty="0"/>
              <a:t> and </a:t>
            </a:r>
            <a:r>
              <a:rPr lang="en-US" b="1" dirty="0"/>
              <a:t>standards</a:t>
            </a:r>
            <a:r>
              <a:rPr lang="en-US" dirty="0"/>
              <a:t>, implemented in the modern Web browsers.</a:t>
            </a:r>
          </a:p>
          <a:p>
            <a:pPr marL="171450" indent="-171450">
              <a:buFont typeface="Arial" panose="020B0604020202020204" pitchFamily="34" charset="0"/>
              <a:buChar char="•"/>
            </a:pPr>
            <a:r>
              <a:rPr lang="en-US" dirty="0"/>
              <a:t>It is very important for every modern software engineer to be </a:t>
            </a:r>
            <a:r>
              <a:rPr lang="en-US" b="1" dirty="0"/>
              <a:t>familiar with these HTML5 technologies </a:t>
            </a:r>
            <a:r>
              <a:rPr lang="en-US" dirty="0"/>
              <a:t>and the concepts behind them.</a:t>
            </a:r>
          </a:p>
          <a:p>
            <a:endParaRPr lang="en-US" b="1" dirty="0"/>
          </a:p>
          <a:p>
            <a:r>
              <a:rPr lang="en-US" b="1" dirty="0"/>
              <a:t>Web front-end technologies</a:t>
            </a:r>
            <a:r>
              <a:rPr lang="en-US" b="0" dirty="0"/>
              <a:t> are the way developers build the </a:t>
            </a:r>
            <a:r>
              <a:rPr lang="en-US" b="1" dirty="0"/>
              <a:t>user interface</a:t>
            </a:r>
            <a:r>
              <a:rPr lang="en-US" b="0" dirty="0"/>
              <a:t>, displayed in Web pages, Web sites, Web apps and cross-platform apps.</a:t>
            </a:r>
            <a:endParaRPr lang="en-US" b="1" dirty="0"/>
          </a:p>
          <a:p>
            <a:pPr marL="171450" lvl="0" indent="-171450">
              <a:buFont typeface="Arial" panose="020B0604020202020204" pitchFamily="34" charset="0"/>
              <a:buChar char="•"/>
            </a:pPr>
            <a:r>
              <a:rPr lang="en-US" dirty="0"/>
              <a:t>The </a:t>
            </a:r>
            <a:r>
              <a:rPr lang="en-US" b="1" dirty="0"/>
              <a:t>HTML </a:t>
            </a:r>
            <a:r>
              <a:rPr lang="en-US" dirty="0"/>
              <a:t>and </a:t>
            </a:r>
            <a:r>
              <a:rPr lang="en-US" b="1" dirty="0"/>
              <a:t>CSS </a:t>
            </a:r>
            <a:r>
              <a:rPr lang="en-US" b="0" dirty="0"/>
              <a:t>languages </a:t>
            </a:r>
            <a:r>
              <a:rPr lang="en-US" dirty="0"/>
              <a:t>describe documents, content, layout, formatting and everything we see on the screen in the Web browser.</a:t>
            </a:r>
          </a:p>
          <a:p>
            <a:pPr marL="171450" lvl="0" indent="-171450">
              <a:buFont typeface="Arial" panose="020B0604020202020204" pitchFamily="34" charset="0"/>
              <a:buChar char="•"/>
            </a:pPr>
            <a:r>
              <a:rPr lang="en-US" b="1" dirty="0"/>
              <a:t>JavaScript</a:t>
            </a:r>
            <a:r>
              <a:rPr lang="en-US" b="0" dirty="0"/>
              <a:t> (which is called also </a:t>
            </a:r>
            <a:r>
              <a:rPr lang="en-US" b="1" i="0" dirty="0">
                <a:solidFill>
                  <a:srgbClr val="111111"/>
                </a:solidFill>
                <a:effectLst/>
                <a:latin typeface="Cambria" panose="02040503050406030204" pitchFamily="18" charset="0"/>
              </a:rPr>
              <a:t>ECMAScript</a:t>
            </a:r>
            <a:r>
              <a:rPr lang="en-US" b="0" i="0" dirty="0">
                <a:solidFill>
                  <a:srgbClr val="111111"/>
                </a:solidFill>
                <a:effectLst/>
                <a:latin typeface="Cambria" panose="02040503050406030204" pitchFamily="18" charset="0"/>
              </a:rPr>
              <a:t>) </a:t>
            </a:r>
            <a:r>
              <a:rPr lang="en-US" dirty="0"/>
              <a:t>is the main language, used by developers to program user interfaces in a Web browser.</a:t>
            </a:r>
          </a:p>
          <a:p>
            <a:pPr marL="171450" lvl="0" indent="-171450">
              <a:buFont typeface="Arial" panose="020B0604020202020204" pitchFamily="34" charset="0"/>
              <a:buChar char="•"/>
            </a:pPr>
            <a:r>
              <a:rPr lang="en-US" dirty="0"/>
              <a:t>The</a:t>
            </a:r>
            <a:r>
              <a:rPr lang="en-US" b="1" dirty="0"/>
              <a:t> DOM </a:t>
            </a:r>
            <a:r>
              <a:rPr lang="en-US" dirty="0"/>
              <a:t>technology allows accessing the elements in a Web page through JavaScript.</a:t>
            </a:r>
          </a:p>
          <a:p>
            <a:pPr marL="171450" lvl="0" indent="-171450">
              <a:buFont typeface="Arial" panose="020B0604020202020204" pitchFamily="34" charset="0"/>
              <a:buChar char="•"/>
            </a:pPr>
            <a:r>
              <a:rPr lang="en-US" dirty="0"/>
              <a:t>The </a:t>
            </a:r>
            <a:r>
              <a:rPr lang="en-US" b="1" dirty="0"/>
              <a:t>AJAX </a:t>
            </a:r>
            <a:r>
              <a:rPr lang="en-US" dirty="0"/>
              <a:t>technology allows invoking </a:t>
            </a:r>
            <a:r>
              <a:rPr lang="en-US" b="1" dirty="0"/>
              <a:t>back-end services </a:t>
            </a:r>
            <a:r>
              <a:rPr lang="en-US" dirty="0"/>
              <a:t>from JavaScript front-end apps.</a:t>
            </a:r>
          </a:p>
          <a:p>
            <a:pPr marL="171450" lvl="0" indent="-171450">
              <a:buFont typeface="Arial" panose="020B0604020202020204" pitchFamily="34" charset="0"/>
              <a:buChar char="•"/>
            </a:pPr>
            <a:r>
              <a:rPr lang="en-US" b="1" dirty="0"/>
              <a:t>JS front-end frameworks </a:t>
            </a:r>
            <a:r>
              <a:rPr lang="en-US" dirty="0"/>
              <a:t>(such as React, Angular and Vue) simplify the Web front-end development by providing structure, components, guidelines and patterns to build maintainable front-end apps.</a:t>
            </a:r>
            <a:endParaRPr lang="en-US" b="1" dirty="0"/>
          </a:p>
          <a:p>
            <a:endParaRPr lang="en-US" b="1" dirty="0"/>
          </a:p>
          <a:p>
            <a:r>
              <a:rPr lang="en-US" b="1" dirty="0"/>
              <a:t>DOM</a:t>
            </a:r>
            <a:r>
              <a:rPr lang="en-US" dirty="0"/>
              <a:t> (the Document Object Model) defines the </a:t>
            </a:r>
            <a:r>
              <a:rPr lang="en-US" b="1" dirty="0"/>
              <a:t>structure of Web pages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Documents in the Web browser are represented by a </a:t>
            </a:r>
            <a:r>
              <a:rPr lang="en-US" b="1" dirty="0"/>
              <a:t>DOM tree</a:t>
            </a:r>
            <a:r>
              <a:rPr lang="en-US" b="0" dirty="0"/>
              <a:t>.</a:t>
            </a:r>
          </a:p>
          <a:p>
            <a:pPr marL="171450" lvl="0" indent="-171450">
              <a:buFont typeface="Arial" panose="020B0604020202020204" pitchFamily="34" charset="0"/>
              <a:buChar char="•"/>
            </a:pPr>
            <a:r>
              <a:rPr lang="en-US" b="0" dirty="0"/>
              <a:t>The </a:t>
            </a:r>
            <a:r>
              <a:rPr lang="en-US" b="1" dirty="0"/>
              <a:t>DOM tree </a:t>
            </a:r>
            <a:r>
              <a:rPr lang="en-US" dirty="0"/>
              <a:t>holds a hierarchy of </a:t>
            </a:r>
            <a:r>
              <a:rPr lang="en-US" b="1" dirty="0"/>
              <a:t>UI and other elements</a:t>
            </a:r>
            <a:r>
              <a:rPr lang="en-US" dirty="0"/>
              <a:t>.</a:t>
            </a:r>
          </a:p>
          <a:p>
            <a:pPr marL="171450" lvl="0" indent="-171450">
              <a:buFont typeface="Arial" panose="020B0604020202020204" pitchFamily="34" charset="0"/>
              <a:buChar char="•"/>
            </a:pPr>
            <a:r>
              <a:rPr lang="en-US" dirty="0"/>
              <a:t>DOM uses </a:t>
            </a:r>
            <a:r>
              <a:rPr lang="en-US" b="1" dirty="0"/>
              <a:t>composition</a:t>
            </a:r>
            <a:r>
              <a:rPr lang="en-US" dirty="0"/>
              <a:t>: most elements could hold other elements within themselves.</a:t>
            </a:r>
          </a:p>
          <a:p>
            <a:pPr marL="628650" lvl="1" indent="-171450">
              <a:buFont typeface="Arial" panose="020B0604020202020204" pitchFamily="34" charset="0"/>
              <a:buChar char="•"/>
            </a:pPr>
            <a:r>
              <a:rPr lang="en-US" dirty="0"/>
              <a:t>This way the </a:t>
            </a:r>
            <a:r>
              <a:rPr lang="en-US" b="1" dirty="0"/>
              <a:t>elements are organized in a tree </a:t>
            </a:r>
            <a:r>
              <a:rPr lang="en-US" dirty="0"/>
              <a:t>(the DOM tree).</a:t>
            </a:r>
          </a:p>
          <a:p>
            <a:pPr marL="171450" lvl="0" indent="-171450">
              <a:buFont typeface="Arial" panose="020B0604020202020204" pitchFamily="34" charset="0"/>
              <a:buChar char="•"/>
            </a:pPr>
            <a:r>
              <a:rPr lang="en-US" dirty="0"/>
              <a:t>The </a:t>
            </a:r>
            <a:r>
              <a:rPr lang="en-US" b="1" dirty="0"/>
              <a:t>DOM API </a:t>
            </a:r>
            <a:r>
              <a:rPr lang="en-US" dirty="0"/>
              <a:t>allows changing the DOM from JavaScript code</a:t>
            </a:r>
          </a:p>
          <a:p>
            <a:pPr marL="628650" lvl="1" indent="-171450">
              <a:buFont typeface="Arial" panose="020B0604020202020204" pitchFamily="34" charset="0"/>
              <a:buChar char="•"/>
            </a:pPr>
            <a:r>
              <a:rPr lang="en-US" dirty="0"/>
              <a:t>and this is how modern Web sites and apps build interactive user interfaces.</a:t>
            </a:r>
          </a:p>
          <a:p>
            <a:pPr marL="171450" lvl="0" indent="-171450">
              <a:buFont typeface="Arial" panose="020B0604020202020204" pitchFamily="34" charset="0"/>
              <a:buChar char="•"/>
            </a:pPr>
            <a:r>
              <a:rPr lang="en-US" dirty="0"/>
              <a:t>Modern </a:t>
            </a:r>
            <a:r>
              <a:rPr lang="en-US" b="1" dirty="0"/>
              <a:t>Web front-end apps </a:t>
            </a:r>
            <a:r>
              <a:rPr lang="en-US" dirty="0"/>
              <a:t>manipulate the DOM tree directly from JavaScript or through a front-end framework and consume data from the back-end.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241648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the </a:t>
            </a:r>
            <a:r>
              <a:rPr lang="en-US" b="1" dirty="0"/>
              <a:t>DOM API</a:t>
            </a:r>
            <a:r>
              <a:rPr lang="en-US" dirty="0"/>
              <a:t>.</a:t>
            </a:r>
          </a:p>
          <a:p>
            <a:pPr marL="171450" indent="-171450">
              <a:buFont typeface="Arial" panose="020B0604020202020204" pitchFamily="34" charset="0"/>
              <a:buChar char="•"/>
            </a:pPr>
            <a:r>
              <a:rPr lang="en-US" dirty="0"/>
              <a:t>We want to build a Web page, which </a:t>
            </a:r>
            <a:r>
              <a:rPr lang="en-US" b="1" dirty="0"/>
              <a:t>calculates the sum of two numbers</a:t>
            </a:r>
            <a:r>
              <a:rPr lang="en-US" dirty="0"/>
              <a:t>.</a:t>
            </a:r>
          </a:p>
          <a:p>
            <a:pPr marL="171450" indent="-171450">
              <a:buFont typeface="Arial" panose="020B0604020202020204" pitchFamily="34" charset="0"/>
              <a:buChar char="•"/>
            </a:pPr>
            <a:r>
              <a:rPr lang="en-US" dirty="0"/>
              <a:t>This is how it looks like: </a:t>
            </a:r>
            <a:r>
              <a:rPr lang="en-US" b="1" dirty="0"/>
              <a:t>3 text fields and a button</a:t>
            </a:r>
            <a:r>
              <a:rPr lang="en-US" dirty="0"/>
              <a:t>.</a:t>
            </a:r>
          </a:p>
          <a:p>
            <a:pPr marL="171450" indent="-171450">
              <a:buFont typeface="Arial" panose="020B0604020202020204" pitchFamily="34" charset="0"/>
              <a:buChar char="•"/>
            </a:pPr>
            <a:r>
              <a:rPr lang="en-US" dirty="0"/>
              <a:t>The numbers are entered in the first two </a:t>
            </a:r>
            <a:r>
              <a:rPr lang="en-US" b="1" dirty="0"/>
              <a:t>text fields</a:t>
            </a:r>
            <a:r>
              <a:rPr lang="en-US" dirty="0"/>
              <a:t>.</a:t>
            </a:r>
          </a:p>
          <a:p>
            <a:pPr marL="171450" indent="-171450">
              <a:buFont typeface="Arial" panose="020B0604020202020204" pitchFamily="34" charset="0"/>
              <a:buChar char="•"/>
            </a:pPr>
            <a:r>
              <a:rPr lang="en-US" dirty="0"/>
              <a:t>When the </a:t>
            </a:r>
            <a:r>
              <a:rPr lang="en-US" b="1" dirty="0"/>
              <a:t>[Calculate] button</a:t>
            </a:r>
            <a:r>
              <a:rPr lang="en-US" dirty="0"/>
              <a:t> is clicked, the third field </a:t>
            </a:r>
            <a:r>
              <a:rPr lang="en-US" b="1" dirty="0"/>
              <a:t>displays the sum</a:t>
            </a:r>
            <a:r>
              <a:rPr lang="en-US" dirty="0"/>
              <a:t> of the numbers from first two fields.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create a </a:t>
            </a:r>
            <a:r>
              <a:rPr lang="en-US" b="1" dirty="0"/>
              <a:t>JavaScript code snippet </a:t>
            </a:r>
            <a:r>
              <a:rPr lang="en-US" dirty="0"/>
              <a:t>in the Web page to handle the "</a:t>
            </a:r>
            <a:r>
              <a:rPr lang="en-US" b="1" i="1" dirty="0"/>
              <a:t>button click</a:t>
            </a:r>
            <a:r>
              <a:rPr lang="en-US" dirty="0"/>
              <a:t>" event.</a:t>
            </a:r>
          </a:p>
          <a:p>
            <a:pPr marL="171450" indent="-171450">
              <a:buFont typeface="Arial" panose="020B0604020202020204" pitchFamily="34" charset="0"/>
              <a:buChar char="•"/>
            </a:pPr>
            <a:r>
              <a:rPr lang="en-US" dirty="0"/>
              <a:t>We find the button element in the DOM tree by its ID and assign an event handler function to its "</a:t>
            </a:r>
            <a:r>
              <a:rPr lang="en-US" b="1" i="1" dirty="0"/>
              <a:t>onclick</a:t>
            </a:r>
            <a:r>
              <a:rPr lang="en-US" dirty="0"/>
              <a:t>" property.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a:t>
            </a:r>
            <a:r>
              <a:rPr lang="en-US" b="1" dirty="0"/>
              <a:t>the button is clicked</a:t>
            </a:r>
            <a:r>
              <a:rPr lang="en-US" dirty="0"/>
              <a:t>, we use the </a:t>
            </a:r>
            <a:r>
              <a:rPr lang="en-US" b="1" dirty="0"/>
              <a:t>DOM API </a:t>
            </a:r>
            <a:r>
              <a:rPr lang="en-US" dirty="0"/>
              <a:t>to take the text content from the fields,</a:t>
            </a:r>
          </a:p>
          <a:p>
            <a:pPr marL="171450" indent="-171450">
              <a:buFont typeface="Arial" panose="020B0604020202020204" pitchFamily="34" charset="0"/>
              <a:buChar char="•"/>
            </a:pPr>
            <a:r>
              <a:rPr lang="en-US" dirty="0"/>
              <a:t>then we parse the field values into numbers,</a:t>
            </a:r>
          </a:p>
          <a:p>
            <a:pPr marL="171450" indent="-171450">
              <a:buFont typeface="Arial" panose="020B0604020202020204" pitchFamily="34" charset="0"/>
              <a:buChar char="•"/>
            </a:pPr>
            <a:r>
              <a:rPr lang="en-US" dirty="0"/>
              <a:t>calculate their sum,</a:t>
            </a:r>
          </a:p>
          <a:p>
            <a:pPr marL="171450" indent="-171450">
              <a:buFont typeface="Arial" panose="020B0604020202020204" pitchFamily="34" charset="0"/>
              <a:buChar char="•"/>
            </a:pPr>
            <a:r>
              <a:rPr lang="en-US" dirty="0"/>
              <a:t>and display the sum into the last field.</a:t>
            </a:r>
          </a:p>
          <a:p>
            <a:pPr marL="0" indent="0">
              <a:buFont typeface="Arial" panose="020B0604020202020204" pitchFamily="34" charset="0"/>
              <a:buNone/>
            </a:pPr>
            <a:r>
              <a:rPr lang="en-US" dirty="0"/>
              <a:t>We use the DOM API function "</a:t>
            </a:r>
            <a:r>
              <a:rPr lang="en-US" b="1" noProof="1"/>
              <a:t>document.getElementById</a:t>
            </a:r>
            <a:r>
              <a:rPr lang="en-US" dirty="0"/>
              <a:t>" and the DOM properties "</a:t>
            </a:r>
            <a:r>
              <a:rPr lang="en-US" b="1" dirty="0"/>
              <a:t>onclick</a:t>
            </a:r>
            <a:r>
              <a:rPr lang="en-US" dirty="0"/>
              <a:t>" and "</a:t>
            </a:r>
            <a:r>
              <a:rPr lang="en-US" b="1" dirty="0"/>
              <a:t>value</a:t>
            </a:r>
            <a:r>
              <a:rPr lang="en-US" dirty="0"/>
              <a:t>"</a:t>
            </a:r>
            <a:r>
              <a:rPr lang="bg-BG" dirty="0"/>
              <a:t> </a:t>
            </a:r>
            <a:r>
              <a:rPr lang="en-US" dirty="0"/>
              <a:t>to access the fields and the button from the DOM tree, representing the elements at the Web page.</a:t>
            </a:r>
          </a:p>
          <a:p>
            <a:pPr marL="171450" indent="-171450">
              <a:buFont typeface="Arial" panose="020B0604020202020204" pitchFamily="34" charset="0"/>
              <a:buChar char="•"/>
            </a:pPr>
            <a:r>
              <a:rPr lang="en-US" dirty="0"/>
              <a:t>I am not going to explain this in more detail, since here I want to show you a </a:t>
            </a:r>
            <a:r>
              <a:rPr lang="en-US" b="1" dirty="0"/>
              <a:t>concept </a:t>
            </a:r>
            <a:r>
              <a:rPr lang="en-US" dirty="0"/>
              <a:t>(the DOM tree), not to teach you in HTML, DOM, JavaScript and Web front-end programming.</a:t>
            </a:r>
          </a:p>
          <a:p>
            <a:pPr marL="171450" indent="-171450">
              <a:buFont typeface="Arial" panose="020B0604020202020204" pitchFamily="34" charset="0"/>
              <a:buChar char="•"/>
            </a:pPr>
            <a:r>
              <a:rPr lang="en-US" dirty="0"/>
              <a:t>We shall have a comprehensive </a:t>
            </a:r>
            <a:r>
              <a:rPr lang="en-US" b="1" dirty="0"/>
              <a:t>Web front-end programming course at SoftUni</a:t>
            </a:r>
            <a:r>
              <a:rPr lang="en-US" b="0" dirty="0"/>
              <a:t> in the end-to-end learning track for software developers</a:t>
            </a:r>
            <a:r>
              <a:rPr lang="en-US" dirty="0"/>
              <a:t>, where we will learn and practice how to manipulate the DOM tree in more detail.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538167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time to </a:t>
            </a:r>
            <a:r>
              <a:rPr lang="en-US" b="1" dirty="0"/>
              <a:t>demonstrate you the previous example </a:t>
            </a:r>
            <a:r>
              <a:rPr lang="en-US" dirty="0"/>
              <a:t>in action.</a:t>
            </a:r>
          </a:p>
          <a:p>
            <a:pPr marL="171450" indent="-171450">
              <a:buFont typeface="Arial" panose="020B0604020202020204" pitchFamily="34" charset="0"/>
              <a:buChar char="•"/>
            </a:pPr>
            <a:r>
              <a:rPr lang="en-US" dirty="0"/>
              <a:t>I have prepared a </a:t>
            </a:r>
            <a:r>
              <a:rPr lang="en-US" b="1" dirty="0"/>
              <a:t>live code example</a:t>
            </a:r>
            <a:r>
              <a:rPr lang="en-US" dirty="0"/>
              <a:t> at repl.it.</a:t>
            </a:r>
          </a:p>
          <a:p>
            <a:pPr marL="171450" indent="-171450">
              <a:buFont typeface="Arial" panose="020B0604020202020204" pitchFamily="34" charset="0"/>
              <a:buChar char="•"/>
            </a:pPr>
            <a:r>
              <a:rPr lang="en-US" dirty="0"/>
              <a:t>Let' </a:t>
            </a:r>
            <a:r>
              <a:rPr lang="en-US" b="1" dirty="0"/>
              <a:t>open the link</a:t>
            </a:r>
            <a:r>
              <a:rPr lang="en-US" dirty="0"/>
              <a:t>.</a:t>
            </a:r>
          </a:p>
          <a:p>
            <a:pPr marL="171450" indent="-171450">
              <a:buFont typeface="Arial" panose="020B0604020202020204" pitchFamily="34" charset="0"/>
              <a:buChar char="•"/>
            </a:pPr>
            <a:r>
              <a:rPr lang="en-US" dirty="0"/>
              <a:t>It</a:t>
            </a:r>
            <a:r>
              <a:rPr lang="en-US" b="1" dirty="0"/>
              <a:t> takes some time</a:t>
            </a:r>
            <a:r>
              <a:rPr lang="en-US" b="0" dirty="0"/>
              <a:t> to load</a:t>
            </a:r>
            <a:r>
              <a:rPr lang="en-US" dirty="0"/>
              <a:t>, as usually.</a:t>
            </a:r>
          </a:p>
          <a:p>
            <a:pPr marL="171450" indent="-171450">
              <a:buFont typeface="Arial" panose="020B0604020202020204" pitchFamily="34" charset="0"/>
              <a:buChar char="•"/>
            </a:pPr>
            <a:r>
              <a:rPr lang="en-US" dirty="0"/>
              <a:t>This is the same code from the previous slide.</a:t>
            </a:r>
          </a:p>
          <a:p>
            <a:pPr marL="171450" indent="-171450">
              <a:buFont typeface="Arial" panose="020B0604020202020204" pitchFamily="34" charset="0"/>
              <a:buChar char="•"/>
            </a:pPr>
            <a:r>
              <a:rPr lang="en-US" dirty="0"/>
              <a:t>It takes two numbers and calculates their sum.</a:t>
            </a:r>
            <a:endParaRPr lang="bg-BG" dirty="0"/>
          </a:p>
          <a:p>
            <a:pPr marL="171450" indent="-171450">
              <a:buFont typeface="Arial" panose="020B0604020202020204" pitchFamily="34" charset="0"/>
              <a:buChar char="•"/>
            </a:pPr>
            <a:r>
              <a:rPr lang="en-US" dirty="0"/>
              <a:t>Let's </a:t>
            </a:r>
            <a:r>
              <a:rPr lang="en-US" b="1" dirty="0"/>
              <a:t>run </a:t>
            </a:r>
            <a:r>
              <a:rPr lang="en-US" dirty="0"/>
              <a:t>the code.</a:t>
            </a:r>
          </a:p>
          <a:p>
            <a:pPr marL="171450" indent="-171450">
              <a:buFont typeface="Arial" panose="020B0604020202020204" pitchFamily="34" charset="0"/>
              <a:buChar char="•"/>
            </a:pPr>
            <a:r>
              <a:rPr lang="en-US" dirty="0"/>
              <a:t>We enter "5" and "3" and the result is "8", just as expected.</a:t>
            </a:r>
          </a:p>
          <a:p>
            <a:pPr marL="0" indent="0">
              <a:buFont typeface="Arial" panose="020B0604020202020204" pitchFamily="34" charset="0"/>
              <a:buNone/>
            </a:pPr>
            <a:r>
              <a:rPr lang="en-US" dirty="0"/>
              <a:t>Let's see the </a:t>
            </a:r>
            <a:r>
              <a:rPr lang="en-US" b="1" dirty="0"/>
              <a:t>DOM tree</a:t>
            </a:r>
            <a:r>
              <a:rPr lang="en-US" dirty="0"/>
              <a:t> here.</a:t>
            </a:r>
          </a:p>
          <a:p>
            <a:pPr marL="171450" indent="-171450">
              <a:buFont typeface="Arial" panose="020B0604020202020204" pitchFamily="34" charset="0"/>
              <a:buChar char="•"/>
            </a:pPr>
            <a:r>
              <a:rPr lang="en-US" dirty="0"/>
              <a:t>The DOM tree is this structure.</a:t>
            </a:r>
          </a:p>
          <a:p>
            <a:pPr marL="171450" indent="-171450">
              <a:buFont typeface="Arial" panose="020B0604020202020204" pitchFamily="34" charset="0"/>
              <a:buChar char="•"/>
            </a:pPr>
            <a:r>
              <a:rPr lang="en-US" dirty="0"/>
              <a:t>We have input.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another input.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another input.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have a button.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these fields have here values assigned in them.</a:t>
            </a:r>
          </a:p>
          <a:p>
            <a:pPr marL="171450" indent="-171450">
              <a:buFont typeface="Arial" panose="020B0604020202020204" pitchFamily="34" charset="0"/>
              <a:buChar char="•"/>
            </a:pPr>
            <a:r>
              <a:rPr lang="en-US" dirty="0"/>
              <a:t>These are the properties of these elements.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70</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706595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an important </a:t>
            </a:r>
            <a:r>
              <a:rPr lang="en-US" b="1" dirty="0"/>
              <a:t>Web front-end concept </a:t>
            </a:r>
            <a:r>
              <a:rPr lang="en-US" dirty="0"/>
              <a:t>and technology: </a:t>
            </a:r>
            <a:r>
              <a:rPr lang="en-US" b="1" dirty="0"/>
              <a:t>AJAX</a:t>
            </a:r>
            <a:r>
              <a:rPr lang="en-US" dirty="0"/>
              <a:t>.</a:t>
            </a:r>
          </a:p>
          <a:p>
            <a:pPr marL="171450" indent="-171450">
              <a:buFont typeface="Arial" panose="020B0604020202020204" pitchFamily="34" charset="0"/>
              <a:buChar char="•"/>
            </a:pPr>
            <a:r>
              <a:rPr lang="en-US" b="1" dirty="0"/>
              <a:t>AJAX </a:t>
            </a:r>
            <a:r>
              <a:rPr lang="en-US" dirty="0"/>
              <a:t>stands for "Asynchronous JavaScript and XML".</a:t>
            </a:r>
          </a:p>
          <a:p>
            <a:pPr marL="171450" indent="-171450">
              <a:buFont typeface="Arial" panose="020B0604020202020204" pitchFamily="34" charset="0"/>
              <a:buChar char="•"/>
            </a:pPr>
            <a:r>
              <a:rPr lang="en-US" dirty="0"/>
              <a:t>This acronym doesn't describe its nature well, but this is for historical reasons, from the time when XML was popular.</a:t>
            </a:r>
          </a:p>
          <a:p>
            <a:pPr marL="0" indent="0">
              <a:buFont typeface="Arial" panose="020B0604020202020204" pitchFamily="34" charset="0"/>
              <a:buNone/>
            </a:pPr>
            <a:r>
              <a:rPr lang="en-US" dirty="0"/>
              <a:t>A better description for the </a:t>
            </a:r>
            <a:r>
              <a:rPr lang="en-US" b="1" dirty="0"/>
              <a:t>AJAX technology</a:t>
            </a:r>
            <a:r>
              <a:rPr lang="en-US" dirty="0"/>
              <a:t> is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AJAX</a:t>
            </a:r>
            <a:r>
              <a:rPr lang="en-US" dirty="0"/>
              <a:t> is a technology for </a:t>
            </a:r>
            <a:r>
              <a:rPr lang="en-US" b="1" dirty="0"/>
              <a:t>asynchronous execution of HTTP requests </a:t>
            </a:r>
            <a:r>
              <a:rPr lang="en-US" dirty="0"/>
              <a:t>from client-side JavaScript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JavaScript front-end apps use AJAX calls to </a:t>
            </a:r>
            <a:r>
              <a:rPr lang="en-US" b="1" dirty="0"/>
              <a:t>access the back-end services and APIs </a:t>
            </a:r>
            <a:r>
              <a:rPr lang="en-US" dirty="0"/>
              <a:t>and consume data from the Web server over the HTTP protocol.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33333"/>
                </a:solidFill>
                <a:effectLst/>
                <a:latin typeface="Arial" panose="020B0604020202020204" pitchFamily="34" charset="0"/>
              </a:rPr>
              <a:t>AJAX enables building </a:t>
            </a:r>
            <a:r>
              <a:rPr lang="en-US" b="1" i="0" dirty="0">
                <a:solidFill>
                  <a:srgbClr val="333333"/>
                </a:solidFill>
                <a:effectLst/>
                <a:latin typeface="Arial" panose="020B0604020202020204" pitchFamily="34" charset="0"/>
              </a:rPr>
              <a:t>interactive single page apps</a:t>
            </a:r>
            <a:r>
              <a:rPr lang="en-US" b="0" i="0" dirty="0">
                <a:solidFill>
                  <a:srgbClr val="333333"/>
                </a:solidFill>
                <a:effectLst/>
                <a:latin typeface="Arial" panose="020B0604020202020204" pitchFamily="34" charset="0"/>
              </a:rPr>
              <a:t>, where the content of the page interactively changes, without refreshing the page.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Arial" panose="020B0604020202020204" pitchFamily="34" charset="0"/>
              </a:rPr>
              <a:t>Developers can retrieve data from a URL </a:t>
            </a:r>
            <a:r>
              <a:rPr lang="en-US" b="1" i="0" dirty="0">
                <a:solidFill>
                  <a:srgbClr val="333333"/>
                </a:solidFill>
                <a:effectLst/>
                <a:latin typeface="Arial" panose="020B0604020202020204" pitchFamily="34" charset="0"/>
              </a:rPr>
              <a:t>without having to do a "full page refresh"</a:t>
            </a:r>
            <a:r>
              <a:rPr lang="en-US" b="0" i="0" dirty="0">
                <a:solidFill>
                  <a:srgbClr val="333333"/>
                </a:solidFill>
                <a:effectLst/>
                <a:latin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Arial" panose="020B0604020202020204" pitchFamily="34" charset="0"/>
              </a:rPr>
              <a:t>This enables a Web page to </a:t>
            </a:r>
            <a:r>
              <a:rPr lang="en-US" b="1" i="0" dirty="0">
                <a:solidFill>
                  <a:srgbClr val="333333"/>
                </a:solidFill>
                <a:effectLst/>
                <a:latin typeface="Arial" panose="020B0604020202020204" pitchFamily="34" charset="0"/>
              </a:rPr>
              <a:t>update just part of a page </a:t>
            </a:r>
            <a:r>
              <a:rPr lang="en-US" b="0" i="0" dirty="0">
                <a:solidFill>
                  <a:srgbClr val="333333"/>
                </a:solidFill>
                <a:effectLst/>
                <a:latin typeface="Arial" panose="020B0604020202020204" pitchFamily="34" charset="0"/>
              </a:rPr>
              <a:t>without disrupting what the user is doing.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a:t>
            </a:r>
            <a:r>
              <a:rPr lang="en-US" b="1" dirty="0"/>
              <a:t>example </a:t>
            </a:r>
            <a:r>
              <a:rPr lang="en-US" dirty="0"/>
              <a:t>how JavaScript code can </a:t>
            </a:r>
            <a:r>
              <a:rPr lang="en-US" b="1" dirty="0"/>
              <a:t>download server-side resources</a:t>
            </a:r>
            <a:r>
              <a:rPr lang="en-US" b="0" dirty="0"/>
              <a:t> over HTTP </a:t>
            </a:r>
            <a:r>
              <a:rPr lang="en-US" dirty="0"/>
              <a:t>using the "</a:t>
            </a:r>
            <a:r>
              <a:rPr lang="en-US" b="1" dirty="0"/>
              <a:t>fetch</a:t>
            </a:r>
            <a:r>
              <a:rPr lang="en-US" dirty="0"/>
              <a:t>"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"fetch" function</a:t>
            </a:r>
            <a:r>
              <a:rPr lang="en-US" dirty="0"/>
              <a:t> takes as input a server-side resource URL and </a:t>
            </a:r>
            <a:r>
              <a:rPr lang="en-US" b="1" dirty="0"/>
              <a:t>returns a promise</a:t>
            </a:r>
            <a:r>
              <a:rPr lang="en-US" dirty="0"/>
              <a:t>, which will be resolved when the resource is downloaded, or an error occurs.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code will invoke asynchronously a </a:t>
            </a:r>
            <a:r>
              <a:rPr lang="en-US" b="1" dirty="0"/>
              <a:t>simple HTTP GET request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an example how </a:t>
            </a:r>
            <a:r>
              <a:rPr lang="en-US" b="1" dirty="0"/>
              <a:t>front-end connects to the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AJAX technology uses the </a:t>
            </a:r>
            <a:r>
              <a:rPr lang="en-US" b="1" dirty="0" err="1"/>
              <a:t>XMLHTTPRequest</a:t>
            </a:r>
            <a:r>
              <a:rPr lang="en-US" b="1" dirty="0"/>
              <a:t> </a:t>
            </a:r>
            <a:r>
              <a:rPr lang="en-US" dirty="0"/>
              <a:t>browser object to asynchronously make HTTP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Typically, when the data is </a:t>
            </a:r>
            <a:r>
              <a:rPr lang="en-US" b="1" dirty="0"/>
              <a:t>loaded from the back-end</a:t>
            </a:r>
            <a:r>
              <a:rPr lang="en-US" dirty="0"/>
              <a:t>, it is rendered in the DOM tree and this way </a:t>
            </a:r>
            <a:r>
              <a:rPr lang="en-US" b="1" dirty="0"/>
              <a:t>part of the page is updated </a:t>
            </a:r>
            <a:r>
              <a:rPr lang="en-US" dirty="0"/>
              <a:t>dynamically.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a:spcBef>
                <a:spcPts val="1200"/>
              </a:spcBef>
            </a:pPr>
            <a:r>
              <a:rPr lang="en-US" dirty="0"/>
              <a:t>In most scenarios the AJAX technology is used to consume </a:t>
            </a:r>
            <a:r>
              <a:rPr lang="en-US" b="1" dirty="0"/>
              <a:t>RESTful APIs</a:t>
            </a:r>
            <a:r>
              <a:rPr lang="en-US" dirty="0"/>
              <a:t> from the back-end server.</a:t>
            </a:r>
          </a:p>
          <a:p>
            <a:pPr marL="171450" indent="-171450">
              <a:spcBef>
                <a:spcPts val="1200"/>
              </a:spcBef>
              <a:buFont typeface="Arial" panose="020B0604020202020204" pitchFamily="34" charset="0"/>
              <a:buChar char="•"/>
            </a:pPr>
            <a:r>
              <a:rPr lang="en-US" b="1" dirty="0"/>
              <a:t>RESTful APIs</a:t>
            </a:r>
            <a:r>
              <a:rPr lang="en-US" dirty="0"/>
              <a:t> are Web services, invoked through the HTTP protocol.</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dirty="0"/>
              <a:t>A "</a:t>
            </a:r>
            <a:r>
              <a:rPr lang="en-US" b="1" dirty="0"/>
              <a:t>Web service</a:t>
            </a:r>
            <a:r>
              <a:rPr lang="en-US" dirty="0"/>
              <a:t>" is remote functionality, that can be invoked over Internet.</a:t>
            </a:r>
          </a:p>
          <a:p>
            <a:pPr marL="171450" indent="-171450">
              <a:spcBef>
                <a:spcPts val="1200"/>
              </a:spcBef>
              <a:buFont typeface="Arial" panose="020B0604020202020204" pitchFamily="34" charset="0"/>
              <a:buChar char="•"/>
            </a:pPr>
            <a:r>
              <a:rPr lang="en-US" b="1" dirty="0"/>
              <a:t>REST </a:t>
            </a:r>
            <a:r>
              <a:rPr lang="en-US" dirty="0"/>
              <a:t>stands for</a:t>
            </a:r>
            <a:r>
              <a:rPr lang="bg-BG" dirty="0"/>
              <a:t> "</a:t>
            </a:r>
            <a:r>
              <a:rPr lang="en-US" b="1" i="0" dirty="0">
                <a:solidFill>
                  <a:srgbClr val="222222"/>
                </a:solidFill>
                <a:effectLst/>
                <a:latin typeface="arial" panose="020B0604020202020204" pitchFamily="34" charset="0"/>
              </a:rPr>
              <a:t>Representational State Transfer</a:t>
            </a:r>
            <a:r>
              <a:rPr lang="bg-BG" dirty="0"/>
              <a:t>"</a:t>
            </a:r>
            <a:r>
              <a:rPr lang="en-US" dirty="0"/>
              <a:t>.</a:t>
            </a:r>
          </a:p>
          <a:p>
            <a:pPr marL="171450" indent="-171450">
              <a:spcBef>
                <a:spcPts val="1200"/>
              </a:spcBef>
              <a:buFont typeface="Arial" panose="020B0604020202020204" pitchFamily="34" charset="0"/>
              <a:buChar char="•"/>
            </a:pPr>
            <a:r>
              <a:rPr lang="en-US" dirty="0"/>
              <a:t>It is an </a:t>
            </a:r>
            <a:r>
              <a:rPr lang="en-US" b="1" dirty="0"/>
              <a:t>architectural concept </a:t>
            </a:r>
            <a:r>
              <a:rPr lang="en-US" dirty="0"/>
              <a:t>and </a:t>
            </a:r>
            <a:r>
              <a:rPr lang="en-US" b="1" dirty="0"/>
              <a:t>industry standard </a:t>
            </a:r>
            <a:r>
              <a:rPr lang="en-US" dirty="0"/>
              <a:t>about how to build Web services.</a:t>
            </a:r>
          </a:p>
          <a:p>
            <a:pPr marL="171450" indent="-171450">
              <a:spcBef>
                <a:spcPts val="1200"/>
              </a:spcBef>
              <a:buFont typeface="Arial" panose="020B0604020202020204" pitchFamily="34" charset="0"/>
              <a:buChar char="•"/>
            </a:pPr>
            <a:r>
              <a:rPr lang="en-US" b="1" dirty="0"/>
              <a:t>RESTful services </a:t>
            </a:r>
            <a:r>
              <a:rPr lang="en-US" dirty="0"/>
              <a:t>typically implements the </a:t>
            </a:r>
            <a:r>
              <a:rPr lang="en-US" b="1" dirty="0"/>
              <a:t>CRUD operations </a:t>
            </a:r>
            <a:r>
              <a:rPr lang="en-US" dirty="0"/>
              <a:t>(create, read, update, delete) over certain data collection.</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dirty="0"/>
              <a:t>The HTTP methods </a:t>
            </a:r>
            <a:r>
              <a:rPr lang="en-US" b="1" dirty="0"/>
              <a:t>GET</a:t>
            </a:r>
            <a:r>
              <a:rPr lang="en-US" dirty="0"/>
              <a:t>, </a:t>
            </a:r>
            <a:r>
              <a:rPr lang="en-US" b="1" dirty="0"/>
              <a:t>POST</a:t>
            </a:r>
            <a:r>
              <a:rPr lang="en-US" dirty="0"/>
              <a:t>, </a:t>
            </a:r>
            <a:r>
              <a:rPr lang="en-US" b="1" dirty="0"/>
              <a:t>PUT</a:t>
            </a:r>
            <a:r>
              <a:rPr lang="en-US" b="0" dirty="0"/>
              <a:t>, </a:t>
            </a:r>
            <a:r>
              <a:rPr lang="en-US" b="1" dirty="0"/>
              <a:t>PATCH</a:t>
            </a:r>
            <a:r>
              <a:rPr lang="en-US" dirty="0"/>
              <a:t> and </a:t>
            </a:r>
            <a:r>
              <a:rPr lang="en-US" b="1" dirty="0"/>
              <a:t>DELETE</a:t>
            </a:r>
            <a:r>
              <a:rPr lang="en-US" b="0" dirty="0"/>
              <a:t> are used to </a:t>
            </a:r>
            <a:r>
              <a:rPr lang="en-US" dirty="0"/>
              <a:t>retrieve, create, replace, modify and delete data.</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dirty="0"/>
              <a:t>We shall </a:t>
            </a:r>
            <a:r>
              <a:rPr lang="en-US" b="1" dirty="0"/>
              <a:t>learn more </a:t>
            </a:r>
            <a:r>
              <a:rPr lang="en-US" dirty="0"/>
              <a:t>about RESTful services in the front-end and back-end development modules at </a:t>
            </a:r>
            <a:r>
              <a:rPr lang="en-US" b="1" dirty="0"/>
              <a:t>SoftUni</a:t>
            </a:r>
            <a:r>
              <a:rPr lang="en-US" dirty="0"/>
              <a:t>.</a:t>
            </a:r>
          </a:p>
          <a:p>
            <a:pPr marL="0" indent="0">
              <a:spcBef>
                <a:spcPts val="1200"/>
              </a:spcBef>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88108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b="1" dirty="0"/>
              <a:t>live code demonstration </a:t>
            </a:r>
            <a:r>
              <a:rPr lang="en-US" dirty="0"/>
              <a:t>of </a:t>
            </a:r>
            <a:r>
              <a:rPr lang="en-US" b="1" dirty="0"/>
              <a:t>RESTful Web services</a:t>
            </a:r>
            <a:r>
              <a:rPr lang="en-US" dirty="0"/>
              <a:t>.</a:t>
            </a:r>
          </a:p>
          <a:p>
            <a:pPr marL="171450" indent="-171450">
              <a:buFont typeface="Arial" panose="020B0604020202020204" pitchFamily="34" charset="0"/>
              <a:buChar char="•"/>
            </a:pPr>
            <a:r>
              <a:rPr lang="en-US" dirty="0"/>
              <a:t>The example consists of </a:t>
            </a:r>
            <a:r>
              <a:rPr lang="en-US" b="1" dirty="0"/>
              <a:t>server app</a:t>
            </a:r>
            <a:r>
              <a:rPr lang="en-US" b="0" dirty="0"/>
              <a:t> (</a:t>
            </a:r>
            <a:r>
              <a:rPr lang="en-US" b="1" dirty="0"/>
              <a:t>back-end</a:t>
            </a:r>
            <a:r>
              <a:rPr lang="en-US" b="0" dirty="0"/>
              <a:t>) and </a:t>
            </a:r>
            <a:r>
              <a:rPr lang="en-US" b="1" dirty="0"/>
              <a:t>client app</a:t>
            </a:r>
            <a:r>
              <a:rPr lang="en-US" b="0" dirty="0"/>
              <a:t> (</a:t>
            </a:r>
            <a:r>
              <a:rPr lang="en-US" b="1" dirty="0"/>
              <a:t>front-end</a:t>
            </a:r>
            <a:r>
              <a:rPr lang="en-US" b="0" dirty="0"/>
              <a:t>).</a:t>
            </a:r>
          </a:p>
          <a:p>
            <a:pPr marL="171450" indent="-171450">
              <a:buFont typeface="Arial" panose="020B0604020202020204" pitchFamily="34" charset="0"/>
              <a:buChar char="•"/>
            </a:pPr>
            <a:r>
              <a:rPr lang="en-US" b="0" dirty="0"/>
              <a:t>The </a:t>
            </a:r>
            <a:r>
              <a:rPr lang="en-US" b="1" dirty="0"/>
              <a:t>back-end </a:t>
            </a:r>
            <a:r>
              <a:rPr lang="en-US" b="0" dirty="0"/>
              <a:t>is a </a:t>
            </a:r>
            <a:r>
              <a:rPr lang="en-US" b="1" dirty="0"/>
              <a:t>RESTful service</a:t>
            </a:r>
            <a:r>
              <a:rPr lang="en-US" b="0" dirty="0"/>
              <a:t>,</a:t>
            </a:r>
            <a:r>
              <a:rPr lang="en-US" dirty="0"/>
              <a:t> written in JavaScript with Node.js and Express.js.</a:t>
            </a:r>
          </a:p>
          <a:p>
            <a:pPr marL="628650" lvl="1" indent="-171450">
              <a:buFont typeface="Arial" panose="020B0604020202020204" pitchFamily="34" charset="0"/>
              <a:buChar char="•"/>
            </a:pPr>
            <a:r>
              <a:rPr lang="en-US" dirty="0"/>
              <a:t>It implements a </a:t>
            </a:r>
            <a:r>
              <a:rPr lang="en-US" b="1" dirty="0"/>
              <a:t>very simple TODO list</a:t>
            </a:r>
            <a:r>
              <a:rPr lang="en-US" dirty="0"/>
              <a:t> with only two operations: </a:t>
            </a:r>
            <a:r>
              <a:rPr lang="en-US" b="1" dirty="0"/>
              <a:t>get all items</a:t>
            </a:r>
            <a:r>
              <a:rPr lang="en-US" dirty="0"/>
              <a:t> and </a:t>
            </a:r>
            <a:r>
              <a:rPr lang="en-US" b="1" dirty="0"/>
              <a:t>add a new item</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see the code from </a:t>
            </a:r>
            <a:r>
              <a:rPr lang="en-US" b="1" dirty="0"/>
              <a:t>the first URL</a:t>
            </a:r>
            <a:r>
              <a:rPr lang="en-US" b="0" dirty="0"/>
              <a:t> in repl.it.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needs some time to load.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RESTful API implements </a:t>
            </a:r>
            <a:r>
              <a:rPr lang="en-US" b="1" dirty="0"/>
              <a:t>two endpoints</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GET </a:t>
            </a:r>
            <a:r>
              <a:rPr lang="en-US" b="1" noProof="1"/>
              <a:t>/todo-list</a:t>
            </a:r>
            <a:r>
              <a:rPr lang="en-US" b="0" dirty="0"/>
              <a:t>, which lists all items,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a:t>
            </a:r>
            <a:r>
              <a:rPr lang="en-US" b="1" dirty="0"/>
              <a:t>POST </a:t>
            </a:r>
            <a:r>
              <a:rPr lang="en-US" b="1" noProof="1"/>
              <a:t>/todo-list</a:t>
            </a:r>
            <a:r>
              <a:rPr lang="en-US" b="0" dirty="0"/>
              <a:t>, which </a:t>
            </a:r>
            <a:r>
              <a:rPr lang="en-US" dirty="0"/>
              <a:t>creates a new item.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we </a:t>
            </a:r>
            <a:r>
              <a:rPr lang="en-US" b="1" dirty="0"/>
              <a:t>run</a:t>
            </a:r>
            <a:r>
              <a:rPr lang="en-US" dirty="0"/>
              <a:t> the back-end service, it will </a:t>
            </a:r>
            <a:r>
              <a:rPr lang="en-US" b="1" dirty="0"/>
              <a:t>show the TODO list</a:t>
            </a:r>
            <a:r>
              <a:rPr lang="en-US" dirty="0"/>
              <a:t> as </a:t>
            </a:r>
            <a:r>
              <a:rPr lang="en-US" b="1" dirty="0"/>
              <a:t>JSON string</a:t>
            </a:r>
            <a:r>
              <a:rPr lang="en-US" dirty="0"/>
              <a:t>.</a:t>
            </a:r>
          </a:p>
          <a:p>
            <a:pPr marL="171450" lvl="0" indent="-171450">
              <a:buFont typeface="Arial" panose="020B0604020202020204" pitchFamily="34" charset="0"/>
              <a:buChar char="•"/>
            </a:pPr>
            <a:r>
              <a:rPr lang="en-US" dirty="0"/>
              <a:t>The </a:t>
            </a:r>
            <a:r>
              <a:rPr lang="en-US" b="1" dirty="0"/>
              <a:t>front-end</a:t>
            </a:r>
            <a:r>
              <a:rPr lang="en-US" dirty="0"/>
              <a:t> is a JavaScript </a:t>
            </a:r>
            <a:r>
              <a:rPr lang="en-US" b="1" dirty="0"/>
              <a:t>single page app</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see the code from </a:t>
            </a:r>
            <a:r>
              <a:rPr lang="en-US" b="1" dirty="0"/>
              <a:t>the second URL</a:t>
            </a:r>
            <a:r>
              <a:rPr lang="en-US" b="0" dirty="0"/>
              <a:t> in repl.it.</a:t>
            </a:r>
            <a:endParaRPr lang="en-US" dirty="0"/>
          </a:p>
          <a:p>
            <a:pPr marL="628650" lvl="1" indent="-171450">
              <a:buFont typeface="Arial" panose="020B0604020202020204" pitchFamily="34" charset="0"/>
              <a:buChar char="•"/>
            </a:pPr>
            <a:r>
              <a:rPr lang="en-US" dirty="0"/>
              <a:t>The app consists of </a:t>
            </a:r>
            <a:r>
              <a:rPr lang="en-US" b="1" dirty="0"/>
              <a:t>Web page </a:t>
            </a:r>
            <a:r>
              <a:rPr lang="en-US" dirty="0"/>
              <a:t>(HTML) with embedded </a:t>
            </a:r>
            <a:r>
              <a:rPr lang="en-US" b="1" dirty="0"/>
              <a:t>JavaScript code</a:t>
            </a:r>
            <a:r>
              <a:rPr lang="en-US" dirty="0"/>
              <a:t>.</a:t>
            </a:r>
          </a:p>
          <a:p>
            <a:pPr marL="628650" lvl="1" indent="-171450">
              <a:buFont typeface="Arial" panose="020B0604020202020204" pitchFamily="34" charset="0"/>
              <a:buChar char="•"/>
            </a:pPr>
            <a:r>
              <a:rPr lang="en-US" dirty="0"/>
              <a:t>It holds </a:t>
            </a:r>
            <a:r>
              <a:rPr lang="en-US" b="1" dirty="0"/>
              <a:t>two functions</a:t>
            </a:r>
            <a:r>
              <a:rPr lang="en-US" dirty="0"/>
              <a:t>, bound to </a:t>
            </a:r>
            <a:r>
              <a:rPr lang="en-US" b="1" dirty="0"/>
              <a:t>buttons</a:t>
            </a:r>
            <a:r>
              <a:rPr lang="en-US" dirty="0"/>
              <a:t> on the Web page.</a:t>
            </a:r>
          </a:p>
          <a:p>
            <a:pPr marL="628650" lvl="1" indent="-171450">
              <a:buFont typeface="Arial" panose="020B0604020202020204" pitchFamily="34" charset="0"/>
              <a:buChar char="•"/>
            </a:pPr>
            <a:r>
              <a:rPr lang="en-US" dirty="0"/>
              <a:t>The </a:t>
            </a:r>
            <a:r>
              <a:rPr lang="en-US" b="1" dirty="0"/>
              <a:t>first button loads the TODO items</a:t>
            </a:r>
            <a:r>
              <a:rPr lang="en-US" dirty="0"/>
              <a:t> and displays them in a bullet list in the page.</a:t>
            </a:r>
          </a:p>
          <a:p>
            <a:pPr marL="1085850" lvl="2" indent="-171450">
              <a:buFont typeface="Arial" panose="020B0604020202020204" pitchFamily="34" charset="0"/>
              <a:buChar char="•"/>
            </a:pPr>
            <a:r>
              <a:rPr lang="en-US" dirty="0"/>
              <a:t>It uses </a:t>
            </a:r>
            <a:r>
              <a:rPr lang="en-US" b="1" dirty="0"/>
              <a:t>HTTP GET request </a:t>
            </a:r>
            <a:r>
              <a:rPr lang="en-US" dirty="0"/>
              <a:t>to the back-end, which returns the items as JSON object.</a:t>
            </a:r>
          </a:p>
          <a:p>
            <a:pPr marL="1085850" lvl="2" indent="-171450">
              <a:buFont typeface="Arial" panose="020B0604020202020204" pitchFamily="34" charset="0"/>
              <a:buChar char="•"/>
            </a:pPr>
            <a:r>
              <a:rPr lang="en-US" dirty="0"/>
              <a:t>Then it uses the </a:t>
            </a:r>
            <a:r>
              <a:rPr lang="en-US" b="1" dirty="0"/>
              <a:t>DOM API </a:t>
            </a:r>
            <a:r>
              <a:rPr lang="en-US" dirty="0"/>
              <a:t>to visualize the retrieved items.</a:t>
            </a:r>
          </a:p>
          <a:p>
            <a:pPr marL="1085850" lvl="2" indent="-171450">
              <a:buFont typeface="Arial" panose="020B0604020202020204" pitchFamily="34" charset="0"/>
              <a:buChar char="•"/>
            </a:pPr>
            <a:r>
              <a:rPr lang="en-US" dirty="0"/>
              <a:t>You can play with it when you run the example.</a:t>
            </a:r>
          </a:p>
          <a:p>
            <a:pPr marL="628650" lvl="1" indent="-171450">
              <a:buFont typeface="Arial" panose="020B0604020202020204" pitchFamily="34" charset="0"/>
              <a:buChar char="•"/>
            </a:pPr>
            <a:r>
              <a:rPr lang="en-US" dirty="0"/>
              <a:t>The </a:t>
            </a:r>
            <a:r>
              <a:rPr lang="en-US" b="1" dirty="0"/>
              <a:t>second button adds a new TODO item</a:t>
            </a:r>
            <a:r>
              <a:rPr lang="en-US" dirty="0"/>
              <a:t> and displays the updated list in the page.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uses </a:t>
            </a:r>
            <a:r>
              <a:rPr lang="en-US" b="1" dirty="0"/>
              <a:t>HTTP POST request </a:t>
            </a:r>
            <a:r>
              <a:rPr lang="en-US" dirty="0"/>
              <a:t>to the back-end.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a:t>
            </a:r>
            <a:r>
              <a:rPr lang="en-US" b="1" dirty="0"/>
              <a:t>focus on the concepts</a:t>
            </a:r>
            <a:r>
              <a:rPr lang="en-US" dirty="0"/>
              <a:t>, not the code and technical details in this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too early to try to fully understand how this code works.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just want to </a:t>
            </a:r>
            <a:r>
              <a:rPr lang="en-US" b="1" dirty="0"/>
              <a:t>show you the concepts </a:t>
            </a:r>
            <a:r>
              <a:rPr lang="en-US" dirty="0"/>
              <a:t>of back-end services and front-end apps, which consume these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shall </a:t>
            </a:r>
            <a:r>
              <a:rPr lang="en-US" b="1" dirty="0"/>
              <a:t>learn how to write RESTful back-end services </a:t>
            </a:r>
            <a:r>
              <a:rPr lang="en-US" dirty="0"/>
              <a:t>and </a:t>
            </a:r>
            <a:r>
              <a:rPr lang="en-US" b="1" dirty="0"/>
              <a:t>how to consume them with AJAX </a:t>
            </a:r>
            <a:r>
              <a:rPr lang="en-US" dirty="0"/>
              <a:t>calls during the professional modules at SoftUni.</a:t>
            </a:r>
          </a:p>
          <a:p>
            <a:pPr marL="0" lvl="0" indent="0">
              <a:buFont typeface="Arial" panose="020B0604020202020204" pitchFamily="34" charset="0"/>
              <a:buNone/>
            </a:pPr>
            <a:endParaRPr lang="bg-BG" dirty="0"/>
          </a:p>
          <a:p>
            <a:pPr marL="0" lvl="0" indent="0">
              <a:buFont typeface="Arial" panose="020B0604020202020204" pitchFamily="34" charset="0"/>
              <a:buNone/>
            </a:pPr>
            <a:endParaRPr lang="bg-BG" dirty="0"/>
          </a:p>
          <a:p>
            <a:pPr marL="0" lvl="0" indent="0">
              <a:buFont typeface="Arial" panose="020B0604020202020204" pitchFamily="34" charset="0"/>
              <a:buNone/>
            </a:pPr>
            <a:endParaRPr lang="bg-BG"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76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1197198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development concept from both front-end and back-end development is the concept of "</a:t>
            </a:r>
            <a:r>
              <a:rPr lang="en-US" b="1" dirty="0"/>
              <a:t>templating engines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Templating engines </a:t>
            </a:r>
            <a:r>
              <a:rPr lang="en-US" dirty="0"/>
              <a:t>render data as HTML or other format through a </a:t>
            </a:r>
            <a:r>
              <a:rPr lang="en-US" b="1" dirty="0"/>
              <a:t>template</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very useful, when you want to </a:t>
            </a:r>
            <a:r>
              <a:rPr lang="en-US" b="1" dirty="0"/>
              <a:t>visualize data</a:t>
            </a:r>
            <a:r>
              <a:rPr lang="en-US" b="0" dirty="0"/>
              <a:t>, which comes from the server-side or from a database.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template is written in some </a:t>
            </a:r>
            <a:r>
              <a:rPr lang="en-US" b="1" dirty="0"/>
              <a:t>templating language</a:t>
            </a:r>
            <a:r>
              <a:rPr lang="en-US" b="0" dirty="0"/>
              <a:t> like Razor, Handlebars or Pug.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how it may look like.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Typically </a:t>
            </a:r>
            <a:r>
              <a:rPr lang="en-US" b="1" dirty="0"/>
              <a:t>templates combine HTML with special tags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Templates can render variables, iterate over a collection and perform conditional checks.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For example, we can write a template to </a:t>
            </a:r>
            <a:r>
              <a:rPr lang="en-US" b="1" dirty="0"/>
              <a:t>render a list of students</a:t>
            </a:r>
            <a:r>
              <a:rPr lang="en-US" b="0" dirty="0"/>
              <a:t>, as it is shown here.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Data </a:t>
            </a:r>
            <a:r>
              <a:rPr lang="en-US" dirty="0"/>
              <a:t>for rendering comes as </a:t>
            </a:r>
            <a:r>
              <a:rPr lang="en-US" b="1" dirty="0"/>
              <a:t>object</a:t>
            </a:r>
            <a:r>
              <a:rPr lang="en-US" dirty="0"/>
              <a:t>, </a:t>
            </a:r>
            <a:r>
              <a:rPr lang="en-US" b="1" dirty="0"/>
              <a:t>JSON string </a:t>
            </a:r>
            <a:r>
              <a:rPr lang="en-US" dirty="0"/>
              <a:t>or other format.</a:t>
            </a:r>
          </a:p>
          <a:p>
            <a:pPr marL="171450" indent="-171450">
              <a:buFont typeface="Arial" panose="020B0604020202020204" pitchFamily="34" charset="0"/>
              <a:buChar char="•"/>
            </a:pPr>
            <a:r>
              <a:rPr lang="en-US" dirty="0"/>
              <a:t>It typically is </a:t>
            </a:r>
            <a:r>
              <a:rPr lang="en-US" b="1" dirty="0"/>
              <a:t>retrieved from the back-end or </a:t>
            </a:r>
            <a:r>
              <a:rPr lang="en-US" dirty="0"/>
              <a:t>from a database.</a:t>
            </a:r>
          </a:p>
          <a:p>
            <a:pPr marL="171450" indent="-171450">
              <a:buFont typeface="Arial" panose="020B0604020202020204" pitchFamily="34" charset="0"/>
              <a:buChar char="•"/>
            </a:pPr>
            <a:r>
              <a:rPr lang="en-US" dirty="0"/>
              <a:t>In this example, a JSON object holds a list of student names and years of graduation.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rendered </a:t>
            </a:r>
            <a:r>
              <a:rPr lang="en-US" b="1" dirty="0"/>
              <a:t>output could be HTML </a:t>
            </a:r>
            <a:r>
              <a:rPr lang="en-US" dirty="0"/>
              <a:t>or other document.</a:t>
            </a:r>
          </a:p>
          <a:p>
            <a:pPr marL="171450" indent="-171450">
              <a:buFont typeface="Arial" panose="020B0604020202020204" pitchFamily="34" charset="0"/>
              <a:buChar char="•"/>
            </a:pPr>
            <a:r>
              <a:rPr lang="en-US" dirty="0"/>
              <a:t>In our example the output is an HTML list of students.</a:t>
            </a:r>
          </a:p>
          <a:p>
            <a:pPr marL="0" indent="0">
              <a:buFont typeface="Arial" panose="020B0604020202020204" pitchFamily="34" charset="0"/>
              <a:buNone/>
            </a:pPr>
            <a:r>
              <a:rPr lang="en-US" b="1" dirty="0"/>
              <a:t>Templating and templating engines </a:t>
            </a:r>
            <a:r>
              <a:rPr lang="en-US" dirty="0"/>
              <a:t>are important concept in programming.</a:t>
            </a:r>
          </a:p>
          <a:p>
            <a:pPr marL="171450" indent="-171450">
              <a:buFont typeface="Arial" panose="020B0604020202020204" pitchFamily="34" charset="0"/>
              <a:buChar char="•"/>
            </a:pPr>
            <a:r>
              <a:rPr lang="en-US" dirty="0"/>
              <a:t>It is part of most </a:t>
            </a:r>
            <a:r>
              <a:rPr lang="en-US" b="1" dirty="0"/>
              <a:t>Web development frameworks </a:t>
            </a:r>
            <a:r>
              <a:rPr lang="en-US" dirty="0"/>
              <a:t>(both front-end and back-end).</a:t>
            </a:r>
          </a:p>
          <a:p>
            <a:pPr marL="171450" indent="-171450">
              <a:buFont typeface="Arial" panose="020B0604020202020204" pitchFamily="34" charset="0"/>
              <a:buChar char="•"/>
            </a:pPr>
            <a:r>
              <a:rPr lang="en-US" dirty="0"/>
              <a:t>It is used to </a:t>
            </a:r>
            <a:r>
              <a:rPr lang="en-US" b="1" dirty="0"/>
              <a:t>generate documents</a:t>
            </a:r>
            <a:r>
              <a:rPr lang="en-US" dirty="0"/>
              <a:t>, reports or print data in certain format.</a:t>
            </a:r>
          </a:p>
          <a:p>
            <a:pPr marL="171450" indent="-171450">
              <a:buFont typeface="Arial" panose="020B0604020202020204" pitchFamily="34" charset="0"/>
              <a:buChar char="•"/>
            </a:pPr>
            <a:r>
              <a:rPr lang="en-US" dirty="0"/>
              <a:t>You will definitely use </a:t>
            </a:r>
            <a:r>
              <a:rPr lang="en-US" b="1" dirty="0"/>
              <a:t>templating engines</a:t>
            </a:r>
            <a:r>
              <a:rPr lang="en-US" dirty="0"/>
              <a:t> in some form, if you work with data and visualization.</a:t>
            </a:r>
          </a:p>
          <a:p>
            <a:pPr marL="171450" indent="-171450">
              <a:buFont typeface="Arial" panose="020B0604020202020204" pitchFamily="34" charset="0"/>
              <a:buChar char="•"/>
            </a:pPr>
            <a:r>
              <a:rPr lang="en-US" dirty="0"/>
              <a:t>We </a:t>
            </a:r>
            <a:r>
              <a:rPr lang="en-US" b="1" dirty="0"/>
              <a:t>shall learn </a:t>
            </a:r>
            <a:r>
              <a:rPr lang="en-US" dirty="0"/>
              <a:t>and practice working with templating engines during the </a:t>
            </a:r>
            <a:r>
              <a:rPr lang="en-US" b="1" dirty="0"/>
              <a:t>Web front-end </a:t>
            </a:r>
            <a:r>
              <a:rPr lang="en-US" dirty="0"/>
              <a:t>and </a:t>
            </a:r>
            <a:r>
              <a:rPr lang="en-US" b="1" dirty="0"/>
              <a:t>back-end</a:t>
            </a:r>
            <a:r>
              <a:rPr lang="en-US" dirty="0"/>
              <a:t> development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415323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live example</a:t>
            </a:r>
            <a:r>
              <a:rPr lang="en-US" dirty="0"/>
              <a:t> of rendering UI with a </a:t>
            </a:r>
            <a:r>
              <a:rPr lang="en-US" b="1" dirty="0"/>
              <a:t>templating engine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see the code I have prepared in </a:t>
            </a:r>
            <a:r>
              <a:rPr lang="en-US" b="0" dirty="0"/>
              <a:t>repl.it.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It needs some time to load.</a:t>
            </a:r>
            <a:endParaRPr lang="en-US" dirty="0"/>
          </a:p>
          <a:p>
            <a:pPr marL="171450" indent="-171450">
              <a:buFont typeface="Arial" panose="020B0604020202020204" pitchFamily="34" charset="0"/>
              <a:buChar char="•"/>
            </a:pPr>
            <a:r>
              <a:rPr lang="en-US" dirty="0"/>
              <a:t>We have two files: </a:t>
            </a:r>
            <a:r>
              <a:rPr lang="en-US" b="1" noProof="1"/>
              <a:t>index.html</a:t>
            </a:r>
            <a:r>
              <a:rPr lang="en-US" dirty="0"/>
              <a:t> and </a:t>
            </a:r>
            <a:r>
              <a:rPr lang="en-US" b="1" noProof="1"/>
              <a:t>students.json</a:t>
            </a:r>
            <a:r>
              <a:rPr lang="en-US" dirty="0"/>
              <a:t>.</a:t>
            </a:r>
          </a:p>
          <a:p>
            <a:pPr marL="171450" indent="-171450">
              <a:buFont typeface="Arial" panose="020B0604020202020204" pitchFamily="34" charset="0"/>
              <a:buChar char="•"/>
            </a:pPr>
            <a:r>
              <a:rPr lang="en-US" dirty="0"/>
              <a:t>The </a:t>
            </a:r>
            <a:r>
              <a:rPr lang="en-US" b="1" dirty="0"/>
              <a:t>student data </a:t>
            </a:r>
            <a:r>
              <a:rPr lang="en-US" dirty="0"/>
              <a:t>come as JSON object from the </a:t>
            </a:r>
            <a:r>
              <a:rPr lang="en-US" b="1" noProof="1"/>
              <a:t>students.json</a:t>
            </a:r>
            <a:r>
              <a:rPr lang="en-US" dirty="0"/>
              <a:t> file.</a:t>
            </a:r>
          </a:p>
          <a:p>
            <a:pPr marL="171450" indent="-171450">
              <a:buFont typeface="Arial" panose="020B0604020202020204" pitchFamily="34" charset="0"/>
              <a:buChar char="•"/>
            </a:pPr>
            <a:r>
              <a:rPr lang="en-US" dirty="0"/>
              <a:t>The main HTML file </a:t>
            </a:r>
            <a:r>
              <a:rPr lang="en-US" b="1" dirty="0"/>
              <a:t>index.html</a:t>
            </a:r>
            <a:r>
              <a:rPr lang="en-US" dirty="0"/>
              <a:t> holds a small snippet of </a:t>
            </a:r>
            <a:r>
              <a:rPr lang="en-US" b="1" dirty="0"/>
              <a:t>JavaScript code</a:t>
            </a:r>
            <a:r>
              <a:rPr lang="en-US" dirty="0"/>
              <a:t>,</a:t>
            </a:r>
          </a:p>
          <a:p>
            <a:pPr marL="628650" lvl="1" indent="-171450">
              <a:buFont typeface="Arial" panose="020B0604020202020204" pitchFamily="34" charset="0"/>
              <a:buChar char="•"/>
            </a:pPr>
            <a:r>
              <a:rPr lang="en-US" dirty="0"/>
              <a:t>which uses the </a:t>
            </a:r>
            <a:r>
              <a:rPr lang="en-US" b="1" dirty="0"/>
              <a:t>Handlebars templating engine </a:t>
            </a:r>
            <a:r>
              <a:rPr lang="en-US" dirty="0"/>
              <a:t>to render the students.</a:t>
            </a:r>
          </a:p>
          <a:p>
            <a:pPr marL="171450" lvl="0" indent="-171450">
              <a:buFont typeface="Arial" panose="020B0604020202020204" pitchFamily="34" charset="0"/>
              <a:buChar char="•"/>
            </a:pPr>
            <a:r>
              <a:rPr lang="en-US" dirty="0"/>
              <a:t>The </a:t>
            </a:r>
            <a:r>
              <a:rPr lang="en-US" b="1" dirty="0"/>
              <a:t>template </a:t>
            </a:r>
            <a:r>
              <a:rPr lang="en-US" dirty="0"/>
              <a:t>is also embedded in the HTML page as snippet.</a:t>
            </a:r>
          </a:p>
          <a:p>
            <a:pPr marL="171450" lvl="0" indent="-171450">
              <a:buFont typeface="Arial" panose="020B0604020202020204" pitchFamily="34" charset="0"/>
              <a:buChar char="•"/>
            </a:pPr>
            <a:r>
              <a:rPr lang="en-US" dirty="0"/>
              <a:t>When we </a:t>
            </a:r>
            <a:r>
              <a:rPr lang="en-US" b="1" dirty="0"/>
              <a:t>run the code</a:t>
            </a:r>
            <a:r>
              <a:rPr lang="en-US" dirty="0"/>
              <a:t>, we see the students, rendered as </a:t>
            </a:r>
            <a:r>
              <a:rPr lang="en-US" b="1" dirty="0"/>
              <a:t>HTML bullet list</a:t>
            </a:r>
            <a:r>
              <a:rPr lang="en-US" dirty="0"/>
              <a:t>.</a:t>
            </a:r>
          </a:p>
          <a:p>
            <a:pPr marL="0" lvl="0" indent="0">
              <a:buFont typeface="Arial" panose="020B0604020202020204" pitchFamily="34" charset="0"/>
              <a:buNone/>
            </a:pPr>
            <a:r>
              <a:rPr lang="en-US" dirty="0"/>
              <a:t>The technical details about the code are not important here.</a:t>
            </a:r>
          </a:p>
          <a:p>
            <a:pPr marL="171450" lvl="0" indent="-171450">
              <a:buFont typeface="Arial" panose="020B0604020202020204" pitchFamily="34" charset="0"/>
              <a:buChar char="•"/>
            </a:pPr>
            <a:r>
              <a:rPr lang="en-US" dirty="0"/>
              <a:t>Important is </a:t>
            </a:r>
            <a:r>
              <a:rPr lang="en-US" b="1" dirty="0"/>
              <a:t>the concept of templating engines</a:t>
            </a:r>
            <a:r>
              <a:rPr lang="en-US" dirty="0"/>
              <a:t>,</a:t>
            </a:r>
          </a:p>
          <a:p>
            <a:pPr marL="628650" lvl="1" indent="-171450">
              <a:buFont typeface="Arial" panose="020B0604020202020204" pitchFamily="34" charset="0"/>
              <a:buChar char="•"/>
            </a:pPr>
            <a:r>
              <a:rPr lang="en-US" dirty="0"/>
              <a:t>which </a:t>
            </a:r>
            <a:r>
              <a:rPr lang="en-US" b="1" dirty="0"/>
              <a:t>render data by template</a:t>
            </a:r>
            <a:r>
              <a:rPr lang="en-US" dirty="0"/>
              <a:t> as HTML or other format.</a:t>
            </a:r>
          </a:p>
          <a:p>
            <a:pPr marL="171450" lvl="0" indent="-171450">
              <a:buFont typeface="Arial" panose="020B0604020202020204" pitchFamily="34" charset="0"/>
              <a:buChar char="•"/>
            </a:pPr>
            <a:r>
              <a:rPr lang="en-US" dirty="0"/>
              <a:t>This approach is widely used in software development.</a:t>
            </a:r>
          </a:p>
          <a:p>
            <a:pPr marL="628650" lvl="1" indent="-171450">
              <a:buFont typeface="Arial" panose="020B0604020202020204" pitchFamily="34" charset="0"/>
              <a:buChar char="•"/>
            </a:pPr>
            <a:r>
              <a:rPr lang="en-US" dirty="0"/>
              <a:t>You definitely will use it some day if you become a software developer.</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81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82801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1" dirty="0"/>
              <a:t> important concept </a:t>
            </a:r>
            <a:r>
              <a:rPr lang="en-US" dirty="0"/>
              <a:t>from software development is "</a:t>
            </a:r>
            <a:r>
              <a:rPr lang="en-US" b="1" dirty="0"/>
              <a:t>routing</a:t>
            </a:r>
            <a:r>
              <a:rPr lang="en-US" dirty="0"/>
              <a:t>".</a:t>
            </a:r>
          </a:p>
          <a:p>
            <a:pPr marL="171450" indent="-171450">
              <a:buFont typeface="Arial" panose="020B0604020202020204" pitchFamily="34" charset="0"/>
              <a:buChar char="•"/>
            </a:pPr>
            <a:r>
              <a:rPr lang="en-US" b="0" dirty="0"/>
              <a:t>In front-end apps, </a:t>
            </a:r>
            <a:r>
              <a:rPr lang="en-US" b="1" dirty="0"/>
              <a:t>routing </a:t>
            </a:r>
            <a:r>
              <a:rPr lang="en-US" dirty="0"/>
              <a:t>is a technology of switching between different </a:t>
            </a:r>
            <a:r>
              <a:rPr lang="en-US" b="1" dirty="0"/>
              <a:t>UI views</a:t>
            </a:r>
            <a:r>
              <a:rPr lang="en-US" dirty="0"/>
              <a:t>,</a:t>
            </a:r>
          </a:p>
          <a:p>
            <a:pPr marL="628650" lvl="1" indent="-171450">
              <a:buFont typeface="Arial" panose="020B0604020202020204" pitchFamily="34" charset="0"/>
              <a:buChar char="•"/>
            </a:pPr>
            <a:r>
              <a:rPr lang="en-US" dirty="0"/>
              <a:t>based on the changes of the current </a:t>
            </a:r>
            <a:r>
              <a:rPr lang="en-US" b="1" dirty="0"/>
              <a:t>URL</a:t>
            </a:r>
            <a:r>
              <a:rPr lang="en-US" dirty="0"/>
              <a:t> (holding the route).</a:t>
            </a:r>
          </a:p>
          <a:p>
            <a:pPr marL="171450" indent="-171450">
              <a:buFont typeface="Arial" panose="020B0604020202020204" pitchFamily="34" charset="0"/>
              <a:buChar char="•"/>
            </a:pPr>
            <a:r>
              <a:rPr lang="en-US" b="0" dirty="0"/>
              <a:t>In back-end apps, </a:t>
            </a:r>
            <a:r>
              <a:rPr lang="en-US" b="1" dirty="0"/>
              <a:t>routing </a:t>
            </a:r>
            <a:r>
              <a:rPr lang="en-US" dirty="0"/>
              <a:t>is a technology of</a:t>
            </a:r>
            <a:r>
              <a:rPr lang="bg-BG" dirty="0"/>
              <a:t> </a:t>
            </a:r>
            <a:r>
              <a:rPr lang="en-US" dirty="0"/>
              <a:t>switching between different </a:t>
            </a:r>
            <a:r>
              <a:rPr lang="en-US" b="1" dirty="0"/>
              <a:t>server-side endpoints</a:t>
            </a:r>
            <a:r>
              <a:rPr lang="en-US" dirty="0"/>
              <a:t>,</a:t>
            </a:r>
          </a:p>
          <a:p>
            <a:pPr marL="628650" lvl="1" indent="-171450">
              <a:buFont typeface="Arial" panose="020B0604020202020204" pitchFamily="34" charset="0"/>
              <a:buChar char="•"/>
            </a:pPr>
            <a:r>
              <a:rPr lang="en-US" dirty="0"/>
              <a:t>based on the changes of the requested </a:t>
            </a:r>
            <a:r>
              <a:rPr lang="en-US" b="1" dirty="0"/>
              <a:t>URL</a:t>
            </a:r>
            <a:r>
              <a:rPr lang="en-US" dirty="0"/>
              <a:t> (holding the route).</a:t>
            </a:r>
          </a:p>
          <a:p>
            <a:pPr marL="171450" lvl="0" indent="-171450">
              <a:buFont typeface="Arial" panose="020B0604020202020204" pitchFamily="34" charset="0"/>
              <a:buChar char="•"/>
            </a:pPr>
            <a:r>
              <a:rPr lang="en-US" dirty="0"/>
              <a:t>Many front-end and back-end </a:t>
            </a:r>
            <a:r>
              <a:rPr lang="en-US" b="1" dirty="0"/>
              <a:t>frameworks </a:t>
            </a:r>
            <a:r>
              <a:rPr lang="en-US" dirty="0"/>
              <a:t>internally </a:t>
            </a:r>
            <a:r>
              <a:rPr lang="en-US" b="1" dirty="0"/>
              <a:t>implement routing </a:t>
            </a:r>
            <a:r>
              <a:rPr lang="en-US" dirty="0"/>
              <a:t>and invoke different functionality based on the URL and its components.</a:t>
            </a:r>
          </a:p>
          <a:p>
            <a:pPr marL="0" lvl="0" indent="0">
              <a:buFont typeface="Arial" panose="020B0604020202020204" pitchFamily="34" charset="0"/>
              <a:buNone/>
            </a:pPr>
            <a:endParaRPr lang="en-US" dirty="0"/>
          </a:p>
          <a:p>
            <a:pPr marL="0" indent="0">
              <a:buFont typeface="Arial" panose="020B0604020202020204" pitchFamily="34" charset="0"/>
              <a:buNone/>
            </a:pPr>
            <a:r>
              <a:rPr lang="en-US" b="1" dirty="0"/>
              <a:t>Routing libraries </a:t>
            </a:r>
            <a:r>
              <a:rPr lang="en-US" dirty="0"/>
              <a:t>switch the view by URL like its is shown below.</a:t>
            </a:r>
          </a:p>
          <a:p>
            <a:pPr marL="171450" indent="-171450">
              <a:buFont typeface="Arial" panose="020B0604020202020204" pitchFamily="34" charset="0"/>
              <a:buChar char="•"/>
            </a:pPr>
            <a:r>
              <a:rPr lang="en-US" dirty="0"/>
              <a:t>This is the "home" URL: </a:t>
            </a:r>
            <a:r>
              <a:rPr lang="en-US" b="1" dirty="0"/>
              <a:t>/</a:t>
            </a:r>
          </a:p>
          <a:p>
            <a:pPr marL="0" indent="0">
              <a:buFont typeface="Arial" panose="020B0604020202020204" pitchFamily="34" charset="0"/>
              <a:buNone/>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"about" URL: </a:t>
            </a:r>
            <a:r>
              <a:rPr lang="en-US" b="1" dirty="0"/>
              <a:t>/about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"contact" URL: </a:t>
            </a:r>
            <a:r>
              <a:rPr lang="en-US" b="1" dirty="0"/>
              <a:t>/contact</a:t>
            </a:r>
          </a:p>
          <a:p>
            <a:pPr marL="0" indent="0">
              <a:buFont typeface="Arial" panose="020B0604020202020204" pitchFamily="34" charset="0"/>
              <a:buNone/>
            </a:pPr>
            <a:r>
              <a:rPr lang="en-US" b="0" dirty="0"/>
              <a:t>Different </a:t>
            </a:r>
            <a:r>
              <a:rPr lang="en-US" b="1" dirty="0"/>
              <a:t>routes</a:t>
            </a:r>
            <a:r>
              <a:rPr lang="en-US" b="0" dirty="0"/>
              <a:t> in the URL switch to different </a:t>
            </a:r>
            <a:r>
              <a:rPr lang="en-US" b="1" dirty="0"/>
              <a:t>views</a:t>
            </a:r>
            <a:r>
              <a:rPr lang="en-US" b="0" dirty="0"/>
              <a:t>.</a:t>
            </a:r>
          </a:p>
          <a:p>
            <a:pPr marL="171450" indent="-171450">
              <a:buFont typeface="Arial" panose="020B0604020202020204" pitchFamily="34" charset="0"/>
              <a:buChar char="•"/>
            </a:pPr>
            <a:r>
              <a:rPr lang="en-US" b="0" dirty="0"/>
              <a:t>This is </a:t>
            </a:r>
            <a:r>
              <a:rPr lang="en-US" b="1" dirty="0"/>
              <a:t>the "concept of routing"</a:t>
            </a:r>
            <a:r>
              <a:rPr lang="en-US" b="0" dirty="0"/>
              <a:t> in Web apps.</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82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24322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b="1" dirty="0"/>
              <a:t>demonstrate with live code example</a:t>
            </a:r>
            <a:r>
              <a:rPr lang="en-US" dirty="0"/>
              <a:t> the idea of "</a:t>
            </a:r>
            <a:r>
              <a:rPr lang="en-US" b="1" dirty="0"/>
              <a:t>routing</a:t>
            </a:r>
            <a:r>
              <a:rPr lang="en-US" dirty="0"/>
              <a:t>" for changing the active view or page in Web apps.</a:t>
            </a:r>
          </a:p>
          <a:p>
            <a:pPr marL="171450" indent="-171450">
              <a:buFont typeface="Arial" panose="020B0604020202020204" pitchFamily="34" charset="0"/>
              <a:buChar char="•"/>
            </a:pPr>
            <a:r>
              <a:rPr lang="en-US" dirty="0"/>
              <a:t>As usually, we have a working </a:t>
            </a:r>
            <a:r>
              <a:rPr lang="en-US" b="1" dirty="0"/>
              <a:t>code example </a:t>
            </a:r>
            <a:r>
              <a:rPr lang="en-US" dirty="0"/>
              <a:t>at repl.it.</a:t>
            </a:r>
          </a:p>
          <a:p>
            <a:pPr marL="171450" indent="-171450">
              <a:buFont typeface="Arial" panose="020B0604020202020204" pitchFamily="34" charset="0"/>
              <a:buChar char="•"/>
            </a:pPr>
            <a:r>
              <a:rPr lang="en-US" dirty="0"/>
              <a:t>Let's look at it. It may take some time to </a:t>
            </a:r>
            <a:r>
              <a:rPr lang="en-US" b="1" dirty="0"/>
              <a:t>load</a:t>
            </a:r>
            <a:r>
              <a:rPr lang="en-US" dirty="0"/>
              <a:t>…</a:t>
            </a:r>
          </a:p>
          <a:p>
            <a:pPr marL="171450" indent="-171450">
              <a:buFont typeface="Arial" panose="020B0604020202020204" pitchFamily="34" charset="0"/>
              <a:buChar char="•"/>
            </a:pPr>
            <a:r>
              <a:rPr lang="en-US" dirty="0"/>
              <a:t>This is the code. We have several </a:t>
            </a:r>
            <a:r>
              <a:rPr lang="en-US" b="1" dirty="0"/>
              <a:t>HTML sections </a:t>
            </a:r>
            <a:r>
              <a:rPr lang="en-US" dirty="0"/>
              <a:t>(the views)</a:t>
            </a:r>
          </a:p>
          <a:p>
            <a:pPr marL="628650" lvl="1" indent="-171450">
              <a:buFont typeface="Arial" panose="020B0604020202020204" pitchFamily="34" charset="0"/>
              <a:buChar char="•"/>
            </a:pPr>
            <a:r>
              <a:rPr lang="en-US" dirty="0"/>
              <a:t>and some </a:t>
            </a:r>
            <a:r>
              <a:rPr lang="en-US" b="1" dirty="0"/>
              <a:t>JavaScript code</a:t>
            </a:r>
            <a:r>
              <a:rPr lang="en-US" dirty="0"/>
              <a:t> to switch between them based on the </a:t>
            </a:r>
            <a:r>
              <a:rPr lang="en-US" b="1" dirty="0"/>
              <a:t>routes in the URL</a:t>
            </a:r>
            <a:r>
              <a:rPr lang="en-US" dirty="0"/>
              <a:t>.</a:t>
            </a:r>
          </a:p>
          <a:p>
            <a:pPr marL="171450" indent="-171450">
              <a:buFont typeface="Arial" panose="020B0604020202020204" pitchFamily="34" charset="0"/>
              <a:buChar char="•"/>
            </a:pPr>
            <a:r>
              <a:rPr lang="en-US" dirty="0"/>
              <a:t>The code is based on a </a:t>
            </a:r>
            <a:r>
              <a:rPr lang="en-US" b="1" dirty="0"/>
              <a:t>client-side front-end library called "Sammy.js"</a:t>
            </a:r>
            <a:r>
              <a:rPr lang="en-US" dirty="0"/>
              <a:t>,</a:t>
            </a:r>
          </a:p>
          <a:p>
            <a:pPr marL="628650" lvl="1" indent="-171450">
              <a:buFont typeface="Arial" panose="020B0604020202020204" pitchFamily="34" charset="0"/>
              <a:buChar char="•"/>
            </a:pPr>
            <a:r>
              <a:rPr lang="en-US" dirty="0"/>
              <a:t>but this a technical detail, which is not important now.</a:t>
            </a:r>
          </a:p>
          <a:p>
            <a:pPr marL="171450" indent="-171450">
              <a:buFont typeface="Arial" panose="020B0604020202020204" pitchFamily="34" charset="0"/>
              <a:buChar char="•"/>
            </a:pPr>
            <a:r>
              <a:rPr lang="en-US" dirty="0"/>
              <a:t>Let's </a:t>
            </a:r>
            <a:r>
              <a:rPr lang="en-US" b="1" dirty="0"/>
              <a:t>run the code </a:t>
            </a:r>
            <a:r>
              <a:rPr lang="en-US" dirty="0"/>
              <a:t>and see how it works.</a:t>
            </a:r>
            <a:endParaRPr lang="bg-BG" dirty="0"/>
          </a:p>
          <a:p>
            <a:pPr marL="628650" lvl="1" indent="-171450">
              <a:buFont typeface="Arial" panose="020B0604020202020204" pitchFamily="34" charset="0"/>
              <a:buChar char="•"/>
            </a:pPr>
            <a:r>
              <a:rPr lang="en-US" dirty="0"/>
              <a:t>We open it in a new tab.</a:t>
            </a:r>
          </a:p>
          <a:p>
            <a:pPr marL="171450" indent="-171450">
              <a:buFont typeface="Arial" panose="020B0604020202020204" pitchFamily="34" charset="0"/>
              <a:buChar char="•"/>
            </a:pPr>
            <a:r>
              <a:rPr lang="en-US" dirty="0"/>
              <a:t>We click on </a:t>
            </a:r>
            <a:r>
              <a:rPr lang="en-US" b="1" dirty="0"/>
              <a:t>[Home]</a:t>
            </a:r>
            <a:r>
              <a:rPr lang="en-US" b="0" dirty="0"/>
              <a:t>, </a:t>
            </a:r>
            <a:r>
              <a:rPr lang="en-US" b="1" dirty="0"/>
              <a:t>[About] </a:t>
            </a:r>
            <a:r>
              <a:rPr lang="en-US" dirty="0"/>
              <a:t>and </a:t>
            </a:r>
            <a:r>
              <a:rPr lang="en-US" b="1" dirty="0"/>
              <a:t>[Contact]</a:t>
            </a:r>
            <a:r>
              <a:rPr lang="en-US" dirty="0"/>
              <a:t> and the view changes.</a:t>
            </a:r>
          </a:p>
          <a:p>
            <a:pPr marL="171450" indent="-171450">
              <a:buFont typeface="Arial" panose="020B0604020202020204" pitchFamily="34" charset="0"/>
              <a:buChar char="•"/>
            </a:pPr>
            <a:r>
              <a:rPr lang="en-US" b="1" dirty="0"/>
              <a:t>The URL </a:t>
            </a:r>
            <a:r>
              <a:rPr lang="en-US" dirty="0"/>
              <a:t>in the browser's URL bar also changes.</a:t>
            </a:r>
          </a:p>
          <a:p>
            <a:pPr marL="171450" indent="-171450">
              <a:buFont typeface="Arial" panose="020B0604020202020204" pitchFamily="34" charset="0"/>
              <a:buChar char="•"/>
            </a:pPr>
            <a:r>
              <a:rPr lang="en-US" dirty="0"/>
              <a:t>This is how </a:t>
            </a:r>
            <a:r>
              <a:rPr lang="en-US" b="1" dirty="0"/>
              <a:t>routing and navigation</a:t>
            </a:r>
            <a:r>
              <a:rPr lang="en-US" dirty="0"/>
              <a:t> works.</a:t>
            </a:r>
          </a:p>
          <a:p>
            <a:pPr marL="171450" indent="-171450">
              <a:buFont typeface="Arial" panose="020B0604020202020204" pitchFamily="34" charset="0"/>
              <a:buChar char="•"/>
            </a:pPr>
            <a:r>
              <a:rPr lang="en-US" dirty="0"/>
              <a:t>This is a common concept in many </a:t>
            </a:r>
            <a:r>
              <a:rPr lang="en-US" b="1" dirty="0"/>
              <a:t>Web technologies and frameworks</a:t>
            </a:r>
            <a:r>
              <a:rPr lang="en-US" dirty="0"/>
              <a:t>,</a:t>
            </a:r>
          </a:p>
          <a:p>
            <a:pPr marL="628650" lvl="1" indent="-171450">
              <a:buFont typeface="Arial" panose="020B0604020202020204" pitchFamily="34" charset="0"/>
              <a:buChar char="•"/>
            </a:pPr>
            <a:r>
              <a:rPr lang="en-US" dirty="0"/>
              <a:t>as well as some desktop and mobile app frameworks.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86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9552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principles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the concepts, principles and paradigms of computer science and software development.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7</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User interface (UI) technologies </a:t>
            </a:r>
            <a:r>
              <a:rPr lang="en-US" b="0" dirty="0"/>
              <a:t>and </a:t>
            </a:r>
            <a:r>
              <a:rPr lang="en-US" b="1" dirty="0"/>
              <a:t>front-end frameworks </a:t>
            </a:r>
            <a:r>
              <a:rPr lang="en-US" dirty="0"/>
              <a:t>are powerful tools for building </a:t>
            </a:r>
            <a:r>
              <a:rPr lang="en-US" b="1" dirty="0"/>
              <a:t>client-side apps</a:t>
            </a:r>
            <a:r>
              <a:rPr lang="en-US" dirty="0"/>
              <a:t> for Web, desktop, mobile and others environments.</a:t>
            </a:r>
          </a:p>
          <a:p>
            <a:pPr marL="360000" indent="-180000">
              <a:buFont typeface="Arial" panose="020B0604020202020204" pitchFamily="34" charset="0"/>
              <a:buChar char="•"/>
            </a:pPr>
            <a:r>
              <a:rPr lang="en-US" sz="3500" dirty="0"/>
              <a:t>These technologies change fast over the time, but </a:t>
            </a:r>
            <a:r>
              <a:rPr lang="en-US" sz="3500" b="1" dirty="0"/>
              <a:t>many concepts and patterns </a:t>
            </a:r>
            <a:r>
              <a:rPr lang="en-US" sz="3500" dirty="0"/>
              <a:t>behind them remain similar.</a:t>
            </a:r>
          </a:p>
          <a:p>
            <a:pPr marL="360000" indent="-180000">
              <a:buFont typeface="Arial" panose="020B0604020202020204" pitchFamily="34" charset="0"/>
              <a:buChar char="•"/>
            </a:pPr>
            <a:r>
              <a:rPr lang="en-US" sz="3500" dirty="0"/>
              <a:t>Such concepts include a </a:t>
            </a:r>
            <a:r>
              <a:rPr lang="en-US" sz="3500" b="1" dirty="0"/>
              <a:t>tree of components </a:t>
            </a:r>
            <a:r>
              <a:rPr lang="en-US" sz="3500" dirty="0"/>
              <a:t>(like the DOM tree), "</a:t>
            </a:r>
            <a:r>
              <a:rPr lang="en-US" sz="3500" b="1" dirty="0"/>
              <a:t>inversion of control</a:t>
            </a:r>
            <a:r>
              <a:rPr lang="en-US" sz="3500" dirty="0"/>
              <a:t>" program flow, </a:t>
            </a:r>
            <a:r>
              <a:rPr lang="en-US" sz="3500" b="1" dirty="0"/>
              <a:t>event-driven</a:t>
            </a:r>
            <a:r>
              <a:rPr lang="en-US" sz="3500" dirty="0"/>
              <a:t> approach, </a:t>
            </a:r>
            <a:r>
              <a:rPr lang="en-US" sz="3500" b="1" dirty="0"/>
              <a:t>message-driven </a:t>
            </a:r>
            <a:r>
              <a:rPr lang="en-US" sz="3500" dirty="0"/>
              <a:t>communication between components, </a:t>
            </a:r>
            <a:r>
              <a:rPr lang="en-US" sz="3500" b="1" dirty="0"/>
              <a:t>state management</a:t>
            </a:r>
            <a:r>
              <a:rPr lang="en-US" sz="3500" dirty="0"/>
              <a:t>, </a:t>
            </a:r>
            <a:r>
              <a:rPr lang="en-US" sz="3500" b="1" dirty="0"/>
              <a:t>data binding </a:t>
            </a:r>
            <a:r>
              <a:rPr lang="en-US" sz="3500" dirty="0"/>
              <a:t>and many others.</a:t>
            </a:r>
          </a:p>
          <a:p>
            <a:pPr marL="0" indent="0">
              <a:buFont typeface="Arial" panose="020B0604020202020204" pitchFamily="34" charset="0"/>
              <a:buNone/>
            </a:pPr>
            <a:endParaRPr lang="en-US" sz="3500" b="1" dirty="0"/>
          </a:p>
          <a:p>
            <a:pPr marL="0" indent="0">
              <a:buFont typeface="Arial" panose="020B0604020202020204" pitchFamily="34" charset="0"/>
              <a:buNone/>
            </a:pPr>
            <a:r>
              <a:rPr lang="en-US" sz="3500" b="1" dirty="0"/>
              <a:t>Graphical User Interface (GUI) systems </a:t>
            </a:r>
            <a:r>
              <a:rPr lang="en-US" sz="3500" dirty="0"/>
              <a:t>provide forms, dialogs and many UI controls for desktop and mobile app development.</a:t>
            </a:r>
          </a:p>
          <a:p>
            <a:pPr marL="360000" indent="-180000">
              <a:buFont typeface="Arial" panose="020B0604020202020204" pitchFamily="34" charset="0"/>
              <a:buChar char="•"/>
            </a:pPr>
            <a:r>
              <a:rPr lang="en-US" sz="3500" dirty="0"/>
              <a:t>Development environments often provide </a:t>
            </a:r>
            <a:r>
              <a:rPr lang="en-US" sz="3500" b="1" dirty="0"/>
              <a:t>visual UI builders </a:t>
            </a:r>
            <a:r>
              <a:rPr lang="en-US" sz="3500" dirty="0"/>
              <a:t>to speed-up UI development for certain UI toolkit or framework.</a:t>
            </a:r>
          </a:p>
          <a:p>
            <a:pPr marL="360000" indent="-180000">
              <a:buFont typeface="Arial" panose="020B0604020202020204" pitchFamily="34" charset="0"/>
              <a:buChar char="•"/>
            </a:pPr>
            <a:r>
              <a:rPr lang="en-US" sz="3500" dirty="0"/>
              <a:t>Unlike Web technologies, </a:t>
            </a:r>
            <a:r>
              <a:rPr lang="en-US" sz="3500" b="1" dirty="0"/>
              <a:t>GUI programming </a:t>
            </a:r>
            <a:r>
              <a:rPr lang="en-US" sz="3500" dirty="0"/>
              <a:t>is usually </a:t>
            </a:r>
            <a:r>
              <a:rPr lang="en-US" sz="3500" b="1" dirty="0"/>
              <a:t>platform-specific</a:t>
            </a:r>
            <a:r>
              <a:rPr lang="en-US" sz="3500" dirty="0"/>
              <a:t>, and the skills are not directly transferrable from one platform to another, for example from Microsoft Windows to Apple iOS.</a:t>
            </a:r>
          </a:p>
          <a:p>
            <a:endParaRPr lang="en-US" dirty="0"/>
          </a:p>
          <a:p>
            <a:r>
              <a:rPr lang="en-US" b="1" dirty="0"/>
              <a:t>Examples </a:t>
            </a:r>
            <a:r>
              <a:rPr lang="en-US" dirty="0"/>
              <a:t>of </a:t>
            </a:r>
            <a:r>
              <a:rPr lang="en-US" b="1" dirty="0"/>
              <a:t>GUI toolkits </a:t>
            </a:r>
            <a:r>
              <a:rPr lang="en-US" dirty="0"/>
              <a:t>are:</a:t>
            </a:r>
          </a:p>
          <a:p>
            <a:pPr marL="360000" indent="-180000" algn="l" defTabSz="914400" rtl="0" eaLnBrk="1" latinLnBrk="0" hangingPunct="1">
              <a:buFont typeface="Arial" panose="020B0604020202020204" pitchFamily="34" charset="0"/>
              <a:buChar char="•"/>
            </a:pPr>
            <a:r>
              <a:rPr lang="en-US" sz="3500" b="1" kern="1200" dirty="0">
                <a:solidFill>
                  <a:schemeClr val="tx1"/>
                </a:solidFill>
                <a:latin typeface="+mn-lt"/>
                <a:ea typeface="+mn-ea"/>
                <a:cs typeface="+mn-cs"/>
              </a:rPr>
              <a:t>Windows Forms</a:t>
            </a:r>
            <a:r>
              <a:rPr lang="en-US" sz="3500" kern="1200" dirty="0">
                <a:solidFill>
                  <a:schemeClr val="tx1"/>
                </a:solidFill>
                <a:latin typeface="+mn-lt"/>
                <a:ea typeface="+mn-ea"/>
                <a:cs typeface="+mn-cs"/>
              </a:rPr>
              <a:t>, </a:t>
            </a:r>
            <a:r>
              <a:rPr lang="en-US" sz="3500" b="1" kern="1200" dirty="0">
                <a:solidFill>
                  <a:schemeClr val="tx1"/>
                </a:solidFill>
                <a:latin typeface="+mn-lt"/>
                <a:ea typeface="+mn-ea"/>
                <a:cs typeface="+mn-cs"/>
              </a:rPr>
              <a:t>XAML</a:t>
            </a:r>
            <a:r>
              <a:rPr lang="en-US" sz="3500" kern="1200" dirty="0">
                <a:solidFill>
                  <a:schemeClr val="tx1"/>
                </a:solidFill>
                <a:latin typeface="+mn-lt"/>
                <a:ea typeface="+mn-ea"/>
                <a:cs typeface="+mn-cs"/>
              </a:rPr>
              <a:t> and </a:t>
            </a:r>
            <a:r>
              <a:rPr lang="en-US" sz="3500" b="1" kern="1200" dirty="0">
                <a:solidFill>
                  <a:schemeClr val="tx1"/>
                </a:solidFill>
                <a:latin typeface="+mn-lt"/>
                <a:ea typeface="+mn-ea"/>
                <a:cs typeface="+mn-cs"/>
              </a:rPr>
              <a:t>WPF</a:t>
            </a:r>
            <a:r>
              <a:rPr lang="en-US" sz="3500" b="0" kern="1200" dirty="0">
                <a:solidFill>
                  <a:schemeClr val="tx1"/>
                </a:solidFill>
                <a:latin typeface="+mn-lt"/>
                <a:ea typeface="+mn-ea"/>
                <a:cs typeface="+mn-cs"/>
              </a:rPr>
              <a:t>, </a:t>
            </a:r>
            <a:r>
              <a:rPr lang="en-US" sz="3500" kern="1200" dirty="0">
                <a:solidFill>
                  <a:schemeClr val="tx1"/>
                </a:solidFill>
                <a:latin typeface="+mn-lt"/>
                <a:ea typeface="+mn-ea"/>
                <a:cs typeface="+mn-cs"/>
              </a:rPr>
              <a:t>which are created by Microsoft for the MS Windows platform,</a:t>
            </a:r>
          </a:p>
          <a:p>
            <a:pPr marL="360000" indent="-180000" algn="l" defTabSz="914400" rtl="0" eaLnBrk="1" latinLnBrk="0" hangingPunct="1">
              <a:buFont typeface="Arial" panose="020B0604020202020204" pitchFamily="34" charset="0"/>
              <a:buChar char="•"/>
            </a:pPr>
            <a:r>
              <a:rPr lang="en-US" sz="3500" kern="1200" dirty="0">
                <a:solidFill>
                  <a:schemeClr val="tx1"/>
                </a:solidFill>
                <a:latin typeface="+mn-lt"/>
                <a:ea typeface="+mn-ea"/>
                <a:cs typeface="+mn-cs"/>
              </a:rPr>
              <a:t>and </a:t>
            </a:r>
            <a:r>
              <a:rPr lang="en-US" sz="3500" b="1" kern="1200" dirty="0">
                <a:solidFill>
                  <a:schemeClr val="tx1"/>
                </a:solidFill>
                <a:latin typeface="+mn-lt"/>
                <a:ea typeface="+mn-ea"/>
                <a:cs typeface="+mn-cs"/>
              </a:rPr>
              <a:t>Qt</a:t>
            </a:r>
            <a:r>
              <a:rPr lang="en-US" sz="3500" kern="1200" dirty="0">
                <a:solidFill>
                  <a:schemeClr val="tx1"/>
                </a:solidFill>
                <a:latin typeface="+mn-lt"/>
                <a:ea typeface="+mn-ea"/>
                <a:cs typeface="+mn-cs"/>
              </a:rPr>
              <a:t>, which works in Linux and is also portable to other operating systems and graphical environments.</a:t>
            </a:r>
          </a:p>
          <a:p>
            <a:endParaRPr lang="en-US" dirty="0"/>
          </a:p>
          <a:p>
            <a:r>
              <a:rPr lang="en-US" sz="3500" b="1" dirty="0"/>
              <a:t>Mobile UI </a:t>
            </a:r>
            <a:r>
              <a:rPr lang="en-US" sz="3500" dirty="0"/>
              <a:t>toolkits and frameworks provide structure, programming model and UI controls for building mobile apps.</a:t>
            </a:r>
          </a:p>
          <a:p>
            <a:pPr marL="360000" indent="-180000" algn="l" defTabSz="914400" rtl="0" eaLnBrk="1" latinLnBrk="0" hangingPunct="1">
              <a:buFont typeface="Arial" panose="020B0604020202020204" pitchFamily="34" charset="0"/>
              <a:buChar char="•"/>
            </a:pPr>
            <a:r>
              <a:rPr lang="en-US" sz="3500" b="1" kern="1200" dirty="0">
                <a:solidFill>
                  <a:schemeClr val="tx1"/>
                </a:solidFill>
                <a:latin typeface="+mn-lt"/>
                <a:ea typeface="+mn-ea"/>
                <a:cs typeface="+mn-cs"/>
              </a:rPr>
              <a:t>Mobile UI toolkits </a:t>
            </a:r>
            <a:r>
              <a:rPr lang="en-US" sz="3500" b="0" kern="1200" dirty="0">
                <a:solidFill>
                  <a:schemeClr val="tx1"/>
                </a:solidFill>
                <a:latin typeface="+mn-lt"/>
                <a:ea typeface="+mn-ea"/>
                <a:cs typeface="+mn-cs"/>
              </a:rPr>
              <a:t>are platform-specific and differ between iOS, Android and the other mobile platforms.</a:t>
            </a:r>
          </a:p>
          <a:p>
            <a:pPr marL="360000" indent="-180000" algn="l" defTabSz="914400" rtl="0" eaLnBrk="1" latinLnBrk="0" hangingPunct="1">
              <a:buFont typeface="Arial" panose="020B0604020202020204" pitchFamily="34" charset="0"/>
              <a:buChar char="•"/>
            </a:pPr>
            <a:r>
              <a:rPr lang="en-US" sz="3500" b="1" kern="1200" dirty="0">
                <a:solidFill>
                  <a:schemeClr val="tx1"/>
                </a:solidFill>
                <a:latin typeface="+mn-lt"/>
                <a:ea typeface="+mn-ea"/>
                <a:cs typeface="+mn-cs"/>
              </a:rPr>
              <a:t>But many concepts from these technologies are similar </a:t>
            </a:r>
            <a:r>
              <a:rPr lang="en-US" sz="3500" kern="1200" dirty="0">
                <a:solidFill>
                  <a:schemeClr val="tx1"/>
                </a:solidFill>
                <a:latin typeface="+mn-lt"/>
                <a:ea typeface="+mn-ea"/>
                <a:cs typeface="+mn-cs"/>
              </a:rPr>
              <a:t>and once a developer learn one mobile UI technology, it is easy to learn the others.</a:t>
            </a:r>
          </a:p>
          <a:p>
            <a:endParaRPr lang="en-US" sz="3500" dirty="0"/>
          </a:p>
          <a:p>
            <a:r>
              <a:rPr lang="en-US" b="1" dirty="0"/>
              <a:t>Examples </a:t>
            </a:r>
            <a:r>
              <a:rPr lang="en-US" dirty="0"/>
              <a:t>of </a:t>
            </a:r>
            <a:r>
              <a:rPr lang="en-US" b="1" dirty="0"/>
              <a:t>mobile UI toolkits</a:t>
            </a:r>
            <a:r>
              <a:rPr lang="en-US" dirty="0"/>
              <a:t> are:</a:t>
            </a:r>
          </a:p>
          <a:p>
            <a:pPr marL="171450" indent="-171450">
              <a:buFont typeface="Arial" panose="020B0604020202020204" pitchFamily="34" charset="0"/>
              <a:buChar char="•"/>
            </a:pPr>
            <a:r>
              <a:rPr lang="en-US" b="1" dirty="0"/>
              <a:t>Apple </a:t>
            </a:r>
            <a:r>
              <a:rPr lang="en-US" b="1" dirty="0" err="1"/>
              <a:t>UIKit</a:t>
            </a:r>
            <a:r>
              <a:rPr lang="en-US" dirty="0"/>
              <a:t>, which comes from Apple and is used to build iPhone and iPad apps in the Swift language,</a:t>
            </a:r>
          </a:p>
          <a:p>
            <a:pPr marL="171450" indent="-171450">
              <a:buFont typeface="Arial" panose="020B0604020202020204" pitchFamily="34" charset="0"/>
              <a:buChar char="•"/>
            </a:pPr>
            <a:r>
              <a:rPr lang="en-US" b="1" dirty="0"/>
              <a:t>Android UI</a:t>
            </a:r>
            <a:r>
              <a:rPr lang="en-US" dirty="0"/>
              <a:t>, which comes from Google and is used to build native mobile apps in the Java language,</a:t>
            </a:r>
          </a:p>
          <a:p>
            <a:pPr marL="171450" indent="-171450">
              <a:buFont typeface="Arial" panose="020B0604020202020204" pitchFamily="34" charset="0"/>
              <a:buChar char="•"/>
            </a:pPr>
            <a:r>
              <a:rPr lang="en-US" dirty="0"/>
              <a:t>and </a:t>
            </a:r>
            <a:r>
              <a:rPr lang="en-US" b="1" dirty="0"/>
              <a:t>Flutter</a:t>
            </a:r>
            <a:r>
              <a:rPr lang="en-US" dirty="0"/>
              <a:t>, which is UI toolkit also from Google, designed to be a </a:t>
            </a:r>
            <a:r>
              <a:rPr lang="en-US" b="1" dirty="0"/>
              <a:t>multi-platform</a:t>
            </a:r>
            <a:r>
              <a:rPr lang="en-US" dirty="0"/>
              <a:t> and it supports Android, iOS, Web and desktop </a:t>
            </a:r>
            <a:r>
              <a:rPr lang="en-US" dirty="0" err="1"/>
              <a:t>appp</a:t>
            </a:r>
            <a:r>
              <a:rPr lang="en-US" dirty="0"/>
              <a:t> development with a single codebase, written in the </a:t>
            </a:r>
            <a:r>
              <a:rPr lang="en-US" b="1" dirty="0"/>
              <a:t>Dart</a:t>
            </a:r>
            <a:r>
              <a:rPr lang="en-US" dirty="0"/>
              <a:t> language.</a:t>
            </a:r>
          </a:p>
          <a:p>
            <a:endParaRPr lang="en-US" sz="3500" b="1" dirty="0"/>
          </a:p>
          <a:p>
            <a:r>
              <a:rPr lang="en-US" sz="3500" b="1" dirty="0"/>
              <a:t>Web front-end frameworks</a:t>
            </a:r>
            <a:r>
              <a:rPr lang="en-US" sz="3500" dirty="0"/>
              <a:t> and </a:t>
            </a:r>
            <a:r>
              <a:rPr lang="en-US" sz="3500" b="1" dirty="0"/>
              <a:t>HTML5 UI libraries </a:t>
            </a:r>
            <a:r>
              <a:rPr lang="en-US" sz="3500" dirty="0"/>
              <a:t>provide</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structure, programming model and user interface elements for building </a:t>
            </a:r>
            <a:r>
              <a:rPr lang="en-US" sz="1200" b="1" kern="1200" dirty="0">
                <a:solidFill>
                  <a:schemeClr val="tx1"/>
                </a:solidFill>
                <a:latin typeface="+mn-lt"/>
                <a:ea typeface="+mn-ea"/>
                <a:cs typeface="+mn-cs"/>
              </a:rPr>
              <a:t>Web apps</a:t>
            </a:r>
            <a:r>
              <a:rPr lang="en-US" sz="1200" b="0" kern="1200" dirty="0">
                <a:solidFill>
                  <a:schemeClr val="tx1"/>
                </a:solidFill>
                <a:latin typeface="+mn-lt"/>
                <a:ea typeface="+mn-ea"/>
                <a:cs typeface="+mn-cs"/>
              </a:rPr>
              <a:t>.</a:t>
            </a:r>
          </a:p>
          <a:p>
            <a:pPr marL="171450" indent="-171450" algn="l" defTabSz="914400" rtl="0" eaLnBrk="1" latinLnBrk="0" hangingPunct="1">
              <a:buFont typeface="Arial" panose="020B0604020202020204" pitchFamily="34" charset="0"/>
              <a:buChar char="•"/>
            </a:pPr>
            <a:r>
              <a:rPr lang="en-US" sz="1200" b="0" kern="1200" dirty="0">
                <a:solidFill>
                  <a:schemeClr val="tx1"/>
                </a:solidFill>
                <a:latin typeface="+mn-lt"/>
                <a:ea typeface="+mn-ea"/>
                <a:cs typeface="+mn-cs"/>
              </a:rPr>
              <a:t>These frameworks and libraries </a:t>
            </a:r>
            <a:r>
              <a:rPr lang="en-US" sz="1200" b="1" kern="1200" dirty="0">
                <a:solidFill>
                  <a:schemeClr val="tx1"/>
                </a:solidFill>
                <a:latin typeface="+mn-lt"/>
                <a:ea typeface="+mn-ea"/>
                <a:cs typeface="+mn-cs"/>
              </a:rPr>
              <a:t>significantly speed-up the development</a:t>
            </a:r>
            <a:r>
              <a:rPr lang="en-US" sz="1200" b="0" kern="1200" dirty="0">
                <a:solidFill>
                  <a:schemeClr val="tx1"/>
                </a:solidFill>
                <a:latin typeface="+mn-lt"/>
                <a:ea typeface="+mn-ea"/>
                <a:cs typeface="+mn-cs"/>
              </a:rPr>
              <a:t>, improve the maintenance and the quality of front-end apps.</a:t>
            </a:r>
            <a:endParaRPr lang="en-US" sz="1200" b="1" kern="1200" dirty="0">
              <a:solidFill>
                <a:schemeClr val="tx1"/>
              </a:solidFill>
              <a:latin typeface="+mn-lt"/>
              <a:ea typeface="+mn-ea"/>
              <a:cs typeface="+mn-cs"/>
            </a:endParaRPr>
          </a:p>
          <a:p>
            <a:endParaRPr lang="en-US" sz="3500" b="1" dirty="0"/>
          </a:p>
          <a:p>
            <a:r>
              <a:rPr lang="en-US" dirty="0"/>
              <a:t>Examples of Web front-end </a:t>
            </a:r>
            <a:r>
              <a:rPr lang="en-US" b="1" dirty="0"/>
              <a:t>UI frameworks</a:t>
            </a:r>
            <a:r>
              <a:rPr lang="en-US" b="0" dirty="0"/>
              <a:t> are</a:t>
            </a:r>
            <a:r>
              <a:rPr lang="en-US" dirty="0"/>
              <a:t>:</a:t>
            </a:r>
          </a:p>
          <a:p>
            <a:pPr marL="171450" indent="-171450">
              <a:buFont typeface="Arial" panose="020B0604020202020204" pitchFamily="34" charset="0"/>
              <a:buChar char="•"/>
            </a:pPr>
            <a:r>
              <a:rPr lang="en-US" b="1" dirty="0"/>
              <a:t>Angular </a:t>
            </a:r>
            <a:r>
              <a:rPr lang="en-US" dirty="0"/>
              <a:t>– a popular and very powerful end-to-end Web front-end framework, maintained by Google;</a:t>
            </a:r>
          </a:p>
          <a:p>
            <a:pPr marL="171450" indent="-171450">
              <a:buFont typeface="Arial" panose="020B0604020202020204" pitchFamily="34" charset="0"/>
              <a:buChar char="•"/>
            </a:pPr>
            <a:r>
              <a:rPr lang="en-US" b="1" dirty="0"/>
              <a:t>React </a:t>
            </a:r>
            <a:r>
              <a:rPr lang="en-US" dirty="0"/>
              <a:t>– a popular library for building component-based Web front-end user interfaces, developed and maintained by Facebook,</a:t>
            </a:r>
          </a:p>
          <a:p>
            <a:pPr marL="171450" indent="-171450">
              <a:buFont typeface="Arial" panose="020B0604020202020204" pitchFamily="34" charset="0"/>
              <a:buChar char="•"/>
            </a:pPr>
            <a:r>
              <a:rPr lang="en-US" b="1" dirty="0"/>
              <a:t>Vue.js</a:t>
            </a:r>
            <a:r>
              <a:rPr lang="en-US" dirty="0"/>
              <a:t> – a popular Web front-end framework for building single page apps,</a:t>
            </a:r>
          </a:p>
          <a:p>
            <a:pPr marL="171450" indent="-171450">
              <a:buFont typeface="Arial" panose="020B0604020202020204" pitchFamily="34" charset="0"/>
              <a:buChar char="•"/>
            </a:pPr>
            <a:r>
              <a:rPr lang="en-US" dirty="0"/>
              <a:t>and </a:t>
            </a:r>
            <a:r>
              <a:rPr lang="en-US" b="1" dirty="0"/>
              <a:t>Meteor</a:t>
            </a:r>
            <a:r>
              <a:rPr lang="en-US" dirty="0"/>
              <a:t> – a popular development platform and UI framework for Web front-end, mobile and Web apps.</a:t>
            </a:r>
          </a:p>
          <a:p>
            <a:endParaRPr lang="en-US" dirty="0"/>
          </a:p>
          <a:p>
            <a:r>
              <a:rPr lang="en-US" dirty="0"/>
              <a:t>Examples of </a:t>
            </a:r>
            <a:r>
              <a:rPr lang="en-US" b="1" dirty="0"/>
              <a:t>Web front-end UI libraries </a:t>
            </a:r>
            <a:r>
              <a:rPr lang="en-US" b="0" dirty="0"/>
              <a:t>are:</a:t>
            </a:r>
          </a:p>
          <a:p>
            <a:pPr marL="171450" indent="-171450">
              <a:buFont typeface="Arial" panose="020B0604020202020204" pitchFamily="34" charset="0"/>
              <a:buChar char="•"/>
            </a:pPr>
            <a:r>
              <a:rPr lang="en-US" dirty="0"/>
              <a:t>Kendo UI,</a:t>
            </a:r>
          </a:p>
          <a:p>
            <a:pPr marL="171450" indent="-171450">
              <a:buFont typeface="Arial" panose="020B0604020202020204" pitchFamily="34" charset="0"/>
              <a:buChar char="•"/>
            </a:pPr>
            <a:r>
              <a:rPr lang="en-US" dirty="0"/>
              <a:t>Sencha Ext JS, </a:t>
            </a:r>
          </a:p>
          <a:p>
            <a:pPr marL="171450" indent="-171450">
              <a:buFont typeface="Arial" panose="020B0604020202020204" pitchFamily="34" charset="0"/>
              <a:buChar char="•"/>
            </a:pPr>
            <a:r>
              <a:rPr lang="en-US" dirty="0"/>
              <a:t>and </a:t>
            </a:r>
            <a:r>
              <a:rPr lang="en-US" dirty="0" err="1"/>
              <a:t>Onsen</a:t>
            </a:r>
            <a:r>
              <a:rPr lang="en-US" dirty="0"/>
              <a:t> UI</a:t>
            </a:r>
          </a:p>
          <a:p>
            <a:pPr marL="0" indent="0">
              <a:buFont typeface="Arial" panose="020B0604020202020204" pitchFamily="34" charset="0"/>
              <a:buNone/>
            </a:pPr>
            <a:r>
              <a:rPr lang="en-US" dirty="0"/>
              <a:t>All these are libraries, holding </a:t>
            </a:r>
            <a:r>
              <a:rPr lang="en-US" b="1" dirty="0"/>
              <a:t>ready-to-use UI controls</a:t>
            </a:r>
            <a:r>
              <a:rPr lang="en-US" dirty="0"/>
              <a:t>, that simplify and speed-up front end development.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34263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mentioned many times "</a:t>
            </a:r>
            <a:r>
              <a:rPr lang="en-US" b="1" dirty="0"/>
              <a:t>libraries</a:t>
            </a:r>
            <a:r>
              <a:rPr lang="en-US" dirty="0"/>
              <a:t>" and "</a:t>
            </a:r>
            <a:r>
              <a:rPr lang="en-US" b="1" dirty="0"/>
              <a:t>frameworks</a:t>
            </a:r>
            <a:r>
              <a:rPr lang="en-US" dirty="0"/>
              <a:t>".</a:t>
            </a:r>
          </a:p>
          <a:p>
            <a:pPr marL="171450" indent="-171450">
              <a:buFont typeface="Arial" panose="020B0604020202020204" pitchFamily="34" charset="0"/>
              <a:buChar char="•"/>
            </a:pPr>
            <a:r>
              <a:rPr lang="en-US" dirty="0"/>
              <a:t>Both are </a:t>
            </a:r>
            <a:r>
              <a:rPr lang="en-US" b="1" dirty="0"/>
              <a:t>tools to simplify </a:t>
            </a:r>
            <a:r>
              <a:rPr lang="en-US" dirty="0"/>
              <a:t>and speed up software development,</a:t>
            </a:r>
          </a:p>
          <a:p>
            <a:pPr marL="171450" indent="-171450">
              <a:buFont typeface="Arial" panose="020B0604020202020204" pitchFamily="34" charset="0"/>
              <a:buChar char="•"/>
            </a:pPr>
            <a:r>
              <a:rPr lang="en-US" dirty="0"/>
              <a:t>and both provide ready-to-use functionality and </a:t>
            </a:r>
            <a:r>
              <a:rPr lang="en-US" b="1" dirty="0"/>
              <a:t>building blocks </a:t>
            </a:r>
            <a:r>
              <a:rPr lang="en-US" dirty="0"/>
              <a:t>that developers use in their apps.</a:t>
            </a:r>
            <a:endParaRPr lang="bg-BG" dirty="0"/>
          </a:p>
          <a:p>
            <a:pPr marL="171450" indent="-171450">
              <a:buFont typeface="Arial" panose="020B0604020202020204" pitchFamily="34" charset="0"/>
              <a:buChar char="•"/>
            </a:pPr>
            <a:r>
              <a:rPr lang="en-US" b="1" dirty="0"/>
              <a:t>Libraries and frameworks </a:t>
            </a:r>
            <a:r>
              <a:rPr lang="en-US" dirty="0"/>
              <a:t>are similar concepts, but there is a </a:t>
            </a:r>
            <a:r>
              <a:rPr lang="en-US" b="1" dirty="0"/>
              <a:t>conceptual difference </a:t>
            </a:r>
            <a:r>
              <a:rPr lang="en-US" dirty="0"/>
              <a:t>between them.</a:t>
            </a:r>
          </a:p>
          <a:p>
            <a:pPr marL="171450" indent="-171450">
              <a:buFont typeface="Arial" panose="020B0604020202020204" pitchFamily="34" charset="0"/>
              <a:buChar char="•"/>
            </a:pPr>
            <a:r>
              <a:rPr lang="en-US" dirty="0"/>
              <a:t>Let's now explain the difference.</a:t>
            </a:r>
          </a:p>
          <a:p>
            <a:pPr>
              <a:lnSpc>
                <a:spcPct val="110000"/>
              </a:lnSpc>
            </a:pPr>
            <a:r>
              <a:rPr lang="en-US" b="1" dirty="0"/>
              <a:t>Libraries </a:t>
            </a:r>
            <a:r>
              <a:rPr lang="en-US" dirty="0"/>
              <a:t>provide </a:t>
            </a:r>
            <a:r>
              <a:rPr lang="en-US" b="1" dirty="0"/>
              <a:t>components</a:t>
            </a:r>
            <a:r>
              <a:rPr lang="en-US" dirty="0"/>
              <a:t>, </a:t>
            </a:r>
            <a:r>
              <a:rPr lang="en-US" b="1" dirty="0"/>
              <a:t>functionality</a:t>
            </a:r>
            <a:r>
              <a:rPr lang="en-US" dirty="0"/>
              <a:t> and </a:t>
            </a:r>
            <a:r>
              <a:rPr lang="en-US" b="1" dirty="0"/>
              <a:t>UI controls </a:t>
            </a:r>
            <a:r>
              <a:rPr lang="en-US" dirty="0"/>
              <a:t>for integration into existing apps.</a:t>
            </a:r>
          </a:p>
          <a:p>
            <a:pPr>
              <a:lnSpc>
                <a:spcPct val="110000"/>
              </a:lnSpc>
            </a:pPr>
            <a:endParaRPr lang="en-US" dirty="0"/>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US" dirty="0"/>
              <a:t>Libraries use the "</a:t>
            </a:r>
            <a:r>
              <a:rPr lang="en-US" b="1" i="1" dirty="0"/>
              <a:t>traditional program flow</a:t>
            </a:r>
            <a:r>
              <a:rPr lang="en-US" dirty="0"/>
              <a:t>".</a:t>
            </a:r>
          </a:p>
          <a:p>
            <a:pPr marL="171450" lvl="0" indent="-171450">
              <a:lnSpc>
                <a:spcPct val="110000"/>
              </a:lnSpc>
              <a:buFont typeface="Arial" panose="020B0604020202020204" pitchFamily="34" charset="0"/>
              <a:buChar char="•"/>
            </a:pPr>
            <a:r>
              <a:rPr lang="en-US" dirty="0"/>
              <a:t>The app controls the library components and invokes their functionalities from time to time.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Library components act as </a:t>
            </a:r>
            <a:r>
              <a:rPr lang="en-US" b="1" dirty="0"/>
              <a:t>extensions to the app</a:t>
            </a:r>
            <a:r>
              <a:rPr lang="en-US" dirty="0"/>
              <a:t>.</a:t>
            </a:r>
            <a:endParaRPr lang="bg-BG" dirty="0"/>
          </a:p>
          <a:p>
            <a:pPr marL="171450" lvl="0" indent="-171450">
              <a:lnSpc>
                <a:spcPct val="110000"/>
              </a:lnSpc>
              <a:buFont typeface="Arial" panose="020B0604020202020204" pitchFamily="34" charset="0"/>
              <a:buChar char="•"/>
            </a:pPr>
            <a:r>
              <a:rPr lang="en-US" dirty="0"/>
              <a:t>This is illustrated at </a:t>
            </a:r>
            <a:r>
              <a:rPr lang="en-US" b="1" dirty="0"/>
              <a:t>the diagram on the right</a:t>
            </a:r>
            <a:r>
              <a:rPr lang="en-US" dirty="0"/>
              <a:t>.</a:t>
            </a:r>
          </a:p>
          <a:p>
            <a:pPr marL="0" lvl="0" indent="0">
              <a:lnSpc>
                <a:spcPct val="110000"/>
              </a:lnSpc>
              <a:buFont typeface="Arial" panose="020B0604020202020204" pitchFamily="34" charset="0"/>
              <a:buNone/>
            </a:pPr>
            <a:endParaRPr lang="en-US" b="1" dirty="0"/>
          </a:p>
          <a:p>
            <a:pPr marL="0" lvl="0" indent="0">
              <a:lnSpc>
                <a:spcPct val="110000"/>
              </a:lnSpc>
              <a:buFont typeface="Arial" panose="020B0604020202020204" pitchFamily="34" charset="0"/>
              <a:buNone/>
            </a:pPr>
            <a:r>
              <a:rPr lang="en-US" b="1" dirty="0"/>
              <a:t>Examples of libraries </a:t>
            </a:r>
            <a:r>
              <a:rPr lang="en-US" dirty="0"/>
              <a:t>are:</a:t>
            </a:r>
          </a:p>
          <a:p>
            <a:pPr marL="171450" lvl="0" indent="-171450">
              <a:lnSpc>
                <a:spcPct val="110000"/>
              </a:lnSpc>
              <a:buFont typeface="Arial" panose="020B0604020202020204" pitchFamily="34" charset="0"/>
              <a:buChar char="•"/>
            </a:pPr>
            <a:r>
              <a:rPr lang="en-US" dirty="0"/>
              <a:t>A </a:t>
            </a:r>
            <a:r>
              <a:rPr lang="en-US" b="1" dirty="0"/>
              <a:t>UI control library</a:t>
            </a:r>
            <a:r>
              <a:rPr lang="en-US" dirty="0"/>
              <a:t>, which provides many UI controls, such as "calendar" or "image slider".</a:t>
            </a:r>
          </a:p>
          <a:p>
            <a:pPr marL="171450" lvl="0" indent="-171450">
              <a:lnSpc>
                <a:spcPct val="110000"/>
              </a:lnSpc>
              <a:buFont typeface="Arial" panose="020B0604020202020204" pitchFamily="34" charset="0"/>
              <a:buChar char="•"/>
            </a:pPr>
            <a:r>
              <a:rPr lang="en-US" dirty="0"/>
              <a:t>An "</a:t>
            </a:r>
            <a:r>
              <a:rPr lang="en-US" b="1" dirty="0"/>
              <a:t>Excel reader</a:t>
            </a:r>
            <a:r>
              <a:rPr lang="en-US" dirty="0"/>
              <a:t>" library, which can open and read Excel spreadsheets.</a:t>
            </a:r>
          </a:p>
          <a:p>
            <a:pPr>
              <a:lnSpc>
                <a:spcPct val="110000"/>
              </a:lnSpc>
            </a:pPr>
            <a:endParaRPr lang="en-US" dirty="0"/>
          </a:p>
          <a:p>
            <a:pPr>
              <a:lnSpc>
                <a:spcPct val="110000"/>
              </a:lnSpc>
            </a:pPr>
            <a:r>
              <a:rPr lang="en-US" dirty="0"/>
              <a:t>Development </a:t>
            </a:r>
            <a:r>
              <a:rPr lang="en-US" b="1" dirty="0"/>
              <a:t>frameworks</a:t>
            </a:r>
            <a:r>
              <a:rPr lang="en-US" dirty="0"/>
              <a:t> are foundations, which </a:t>
            </a:r>
            <a:r>
              <a:rPr lang="en-US" b="1" dirty="0"/>
              <a:t>developers extend to build an app</a:t>
            </a:r>
            <a:r>
              <a:rPr lang="en-US" dirty="0"/>
              <a:t>.</a:t>
            </a:r>
          </a:p>
          <a:p>
            <a:pPr marL="171450" lvl="0" indent="-171450">
              <a:lnSpc>
                <a:spcPct val="110000"/>
              </a:lnSpc>
              <a:buFont typeface="Arial" panose="020B0604020202020204" pitchFamily="34" charset="0"/>
              <a:buChar char="•"/>
            </a:pPr>
            <a:r>
              <a:rPr lang="en-US" dirty="0"/>
              <a:t>The framework </a:t>
            </a:r>
            <a:r>
              <a:rPr lang="en-US" b="1" dirty="0"/>
              <a:t>controls the app lifecycle </a:t>
            </a:r>
            <a:r>
              <a:rPr lang="en-US" dirty="0"/>
              <a:t>and your code plugs in it.</a:t>
            </a:r>
          </a:p>
          <a:p>
            <a:pPr marL="628650" lvl="1" indent="-171450">
              <a:lnSpc>
                <a:spcPct val="110000"/>
              </a:lnSpc>
              <a:buFont typeface="Arial" panose="020B0604020202020204" pitchFamily="34" charset="0"/>
              <a:buChar char="•"/>
            </a:pPr>
            <a:r>
              <a:rPr lang="en-US" dirty="0"/>
              <a:t>Frameworks use the </a:t>
            </a:r>
            <a:r>
              <a:rPr lang="en-US" b="1" i="1" dirty="0"/>
              <a:t>"inversion of control" program flow</a:t>
            </a:r>
            <a:r>
              <a:rPr lang="en-US" dirty="0"/>
              <a:t>.</a:t>
            </a:r>
          </a:p>
          <a:p>
            <a:pPr marL="628650" lvl="1" indent="-171450">
              <a:lnSpc>
                <a:spcPct val="110000"/>
              </a:lnSpc>
              <a:buFont typeface="Arial" panose="020B0604020202020204" pitchFamily="34" charset="0"/>
              <a:buChar char="•"/>
            </a:pPr>
            <a:r>
              <a:rPr lang="en-US" dirty="0"/>
              <a:t>The framework takes control and invokes your code from time to time.</a:t>
            </a:r>
          </a:p>
          <a:p>
            <a:pPr marL="628650" lvl="1" indent="-171450">
              <a:lnSpc>
                <a:spcPct val="110000"/>
              </a:lnSpc>
              <a:buFont typeface="Arial" panose="020B0604020202020204" pitchFamily="34" charset="0"/>
              <a:buChar char="•"/>
            </a:pPr>
            <a:r>
              <a:rPr lang="en-US" dirty="0"/>
              <a:t>Your code acts as an </a:t>
            </a:r>
            <a:r>
              <a:rPr lang="en-US" b="1" dirty="0"/>
              <a:t>extension to the framework</a:t>
            </a:r>
            <a:r>
              <a:rPr lang="en-US" dirty="0"/>
              <a:t>.</a:t>
            </a:r>
          </a:p>
          <a:p>
            <a:pPr marL="628650" marR="0" lvl="1"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This is illustrated at </a:t>
            </a:r>
            <a:r>
              <a:rPr lang="en-US" b="1" dirty="0"/>
              <a:t>the diagram on the right</a:t>
            </a:r>
            <a:r>
              <a:rPr lang="en-US" dirty="0"/>
              <a:t>.</a:t>
            </a:r>
          </a:p>
          <a:p>
            <a:pPr marL="171450" lvl="0" indent="-171450">
              <a:lnSpc>
                <a:spcPct val="110000"/>
              </a:lnSpc>
              <a:buFont typeface="Arial" panose="020B0604020202020204" pitchFamily="34" charset="0"/>
              <a:buChar char="•"/>
            </a:pPr>
            <a:endParaRPr lang="en-US" b="1" dirty="0"/>
          </a:p>
          <a:p>
            <a:pPr marL="0" lvl="0" indent="0">
              <a:lnSpc>
                <a:spcPct val="110000"/>
              </a:lnSpc>
              <a:buFont typeface="Arial" panose="020B0604020202020204" pitchFamily="34" charset="0"/>
              <a:buNone/>
            </a:pPr>
            <a:r>
              <a:rPr lang="en-US" b="1" dirty="0"/>
              <a:t>Examples of frameworks</a:t>
            </a:r>
            <a:r>
              <a:rPr lang="en-US" dirty="0"/>
              <a:t>:</a:t>
            </a:r>
          </a:p>
          <a:p>
            <a:pPr marL="171450" lvl="0" indent="-171450">
              <a:lnSpc>
                <a:spcPct val="110000"/>
              </a:lnSpc>
              <a:buFont typeface="Arial" panose="020B0604020202020204" pitchFamily="34" charset="0"/>
              <a:buChar char="•"/>
            </a:pPr>
            <a:r>
              <a:rPr lang="en-US" b="1" dirty="0"/>
              <a:t>Web MVC frameworks </a:t>
            </a:r>
            <a:r>
              <a:rPr lang="en-US" dirty="0"/>
              <a:t>like Spring MVC, Django and Laravel.</a:t>
            </a:r>
          </a:p>
          <a:p>
            <a:pPr marL="171450" lvl="0" indent="-171450">
              <a:lnSpc>
                <a:spcPct val="110000"/>
              </a:lnSpc>
              <a:buFont typeface="Arial" panose="020B0604020202020204" pitchFamily="34" charset="0"/>
              <a:buChar char="•"/>
            </a:pPr>
            <a:r>
              <a:rPr lang="en-US" b="1" dirty="0"/>
              <a:t>ORM frameworks </a:t>
            </a:r>
            <a:r>
              <a:rPr lang="en-US" dirty="0"/>
              <a:t>like Doctrine, Entity Framework and </a:t>
            </a:r>
            <a:r>
              <a:rPr lang="en-US" dirty="0" err="1"/>
              <a:t>SQLAlchemy</a:t>
            </a:r>
            <a:r>
              <a:rPr lang="en-US" dirty="0"/>
              <a:t>.</a:t>
            </a:r>
          </a:p>
          <a:p>
            <a:pPr marL="0" indent="0">
              <a:buFont typeface="Arial" panose="020B0604020202020204" pitchFamily="34" charset="0"/>
              <a:buNone/>
            </a:pPr>
            <a:r>
              <a:rPr lang="en-US" dirty="0"/>
              <a:t>In short:</a:t>
            </a:r>
          </a:p>
          <a:p>
            <a:pPr marL="171450" indent="-171450">
              <a:buFont typeface="Arial" panose="020B0604020202020204" pitchFamily="34" charset="0"/>
              <a:buChar char="•"/>
            </a:pPr>
            <a:r>
              <a:rPr lang="en-US" b="1" dirty="0"/>
              <a:t>Libraries</a:t>
            </a:r>
            <a:r>
              <a:rPr lang="en-US" dirty="0"/>
              <a:t> provide components, and these </a:t>
            </a:r>
            <a:r>
              <a:rPr lang="en-US" b="1" dirty="0"/>
              <a:t>components are plugged into your code </a:t>
            </a:r>
            <a:r>
              <a:rPr lang="en-US" dirty="0"/>
              <a:t>to implement certain functionality.</a:t>
            </a:r>
          </a:p>
          <a:p>
            <a:pPr marL="171450" indent="-171450">
              <a:buFont typeface="Arial" panose="020B0604020202020204" pitchFamily="34" charset="0"/>
              <a:buChar char="•"/>
            </a:pPr>
            <a:r>
              <a:rPr lang="en-US" b="1" dirty="0"/>
              <a:t>Frameworks</a:t>
            </a:r>
            <a:r>
              <a:rPr lang="en-US" dirty="0"/>
              <a:t> are "app foundations" and </a:t>
            </a:r>
            <a:r>
              <a:rPr lang="en-US" b="1" dirty="0"/>
              <a:t>your code plugs into them </a:t>
            </a:r>
            <a:r>
              <a:rPr lang="en-US" dirty="0"/>
              <a:t>to extend their basic functionality, following their programming model.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050668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how </a:t>
            </a:r>
            <a:r>
              <a:rPr lang="en-US" b="1" dirty="0"/>
              <a:t>GUI frameworks</a:t>
            </a:r>
            <a:r>
              <a:rPr lang="en-US" dirty="0"/>
              <a:t> work.</a:t>
            </a:r>
          </a:p>
          <a:p>
            <a:pPr marL="171450" indent="-171450">
              <a:buFont typeface="Arial" panose="020B0604020202020204" pitchFamily="34" charset="0"/>
              <a:buChar char="•"/>
            </a:pPr>
            <a:r>
              <a:rPr lang="en-US" b="1" dirty="0"/>
              <a:t>Windows Forms </a:t>
            </a:r>
            <a:r>
              <a:rPr lang="en-US" dirty="0"/>
              <a:t>is a classical </a:t>
            </a:r>
            <a:r>
              <a:rPr lang="en-US" b="1" dirty="0"/>
              <a:t>software framework</a:t>
            </a:r>
            <a:r>
              <a:rPr lang="en-US" dirty="0"/>
              <a:t> for development of </a:t>
            </a:r>
            <a:r>
              <a:rPr lang="en-US" b="1" dirty="0"/>
              <a:t>Desktop graphical user interface (GUI) apps</a:t>
            </a:r>
            <a:r>
              <a:rPr lang="en-US" dirty="0"/>
              <a:t> for Microsoft Windows.</a:t>
            </a:r>
          </a:p>
          <a:p>
            <a:pPr marL="628650" lvl="1" indent="-171450">
              <a:buFont typeface="Arial" panose="020B0604020202020204" pitchFamily="34" charset="0"/>
              <a:buChar char="•"/>
            </a:pPr>
            <a:r>
              <a:rPr lang="en-US" dirty="0"/>
              <a:t>It is based on the </a:t>
            </a:r>
            <a:r>
              <a:rPr lang="en-US" b="1" dirty="0"/>
              <a:t>.NET platform </a:t>
            </a:r>
            <a:r>
              <a:rPr lang="en-US" dirty="0"/>
              <a:t>and the </a:t>
            </a:r>
            <a:r>
              <a:rPr lang="en-US" b="1" dirty="0"/>
              <a:t>C#</a:t>
            </a:r>
            <a:r>
              <a:rPr lang="en-US" dirty="0"/>
              <a:t> language.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Windows Forms provides </a:t>
            </a:r>
            <a:r>
              <a:rPr lang="en-US" b="1" dirty="0"/>
              <a:t>programming model </a:t>
            </a:r>
            <a:r>
              <a:rPr lang="en-US" dirty="0"/>
              <a:t>and rich </a:t>
            </a:r>
            <a:r>
              <a:rPr lang="en-US" b="1" dirty="0"/>
              <a:t>UI control library</a:t>
            </a:r>
            <a:r>
              <a:rPr lang="en-US" b="0" dirty="0"/>
              <a:t> for building GUI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Additionally, the </a:t>
            </a:r>
            <a:r>
              <a:rPr lang="en-US" b="1" dirty="0"/>
              <a:t>Visual Studio </a:t>
            </a:r>
            <a:r>
              <a:rPr lang="en-US" b="0" dirty="0"/>
              <a:t>IDE provides a powerful </a:t>
            </a:r>
            <a:r>
              <a:rPr lang="en-US" b="1" dirty="0"/>
              <a:t>visual UI builder</a:t>
            </a:r>
            <a:r>
              <a:rPr lang="en-US" b="0" dirty="0"/>
              <a:t> for Windows Forms,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where developers </a:t>
            </a:r>
            <a:r>
              <a:rPr lang="en-US" b="1" dirty="0"/>
              <a:t>design the user interface</a:t>
            </a:r>
            <a:r>
              <a:rPr lang="en-US" b="0" dirty="0"/>
              <a:t> by dragging and dropping </a:t>
            </a:r>
            <a:r>
              <a:rPr lang="en-US" b="1" dirty="0"/>
              <a:t>UI controls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configuring their </a:t>
            </a:r>
            <a:r>
              <a:rPr lang="en-US" b="1" dirty="0"/>
              <a:t>properties</a:t>
            </a:r>
            <a:r>
              <a:rPr lang="en-US" b="0" dirty="0"/>
              <a:t> and </a:t>
            </a:r>
            <a:r>
              <a:rPr lang="en-US" b="1" dirty="0"/>
              <a:t>events</a:t>
            </a:r>
            <a:r>
              <a:rPr lang="en-US" b="0" dirty="0"/>
              <a:t>.</a:t>
            </a:r>
            <a:endParaRPr lang="en-US" dirty="0"/>
          </a:p>
          <a:p>
            <a:pPr marL="171450" indent="-171450">
              <a:buFont typeface="Arial" panose="020B0604020202020204" pitchFamily="34" charset="0"/>
              <a:buChar char="•"/>
            </a:pPr>
            <a:r>
              <a:rPr lang="en-US" dirty="0"/>
              <a:t>Windows Forms is an </a:t>
            </a:r>
            <a:r>
              <a:rPr lang="en-US" b="1" dirty="0"/>
              <a:t>object-oriented framework</a:t>
            </a:r>
            <a:r>
              <a:rPr lang="en-US" dirty="0"/>
              <a:t>.</a:t>
            </a:r>
          </a:p>
          <a:p>
            <a:pPr marL="628650" lvl="1" indent="-171450">
              <a:buFont typeface="Arial" panose="020B0604020202020204" pitchFamily="34" charset="0"/>
              <a:buChar char="•"/>
            </a:pPr>
            <a:r>
              <a:rPr lang="en-US" b="1" dirty="0"/>
              <a:t>Your app is a "form"</a:t>
            </a:r>
            <a:r>
              <a:rPr lang="en-US" b="0" dirty="0"/>
              <a:t>, which is an object-oriented </a:t>
            </a:r>
            <a:r>
              <a:rPr lang="en-US" b="1" dirty="0"/>
              <a:t>class</a:t>
            </a:r>
            <a:r>
              <a:rPr lang="en-US" dirty="0"/>
              <a:t>.</a:t>
            </a:r>
          </a:p>
          <a:p>
            <a:pPr marL="628650" lvl="1" indent="-171450">
              <a:buFont typeface="Arial" panose="020B0604020202020204" pitchFamily="34" charset="0"/>
              <a:buChar char="•"/>
            </a:pPr>
            <a:r>
              <a:rPr lang="en-US" dirty="0"/>
              <a:t>This class </a:t>
            </a:r>
            <a:r>
              <a:rPr lang="en-US" b="1" dirty="0"/>
              <a:t>inherits its functionality </a:t>
            </a:r>
            <a:r>
              <a:rPr lang="en-US" dirty="0"/>
              <a:t>and behavior from a </a:t>
            </a:r>
            <a:r>
              <a:rPr lang="en-US" b="1" dirty="0"/>
              <a:t>base class </a:t>
            </a:r>
            <a:r>
              <a:rPr lang="en-US" dirty="0"/>
              <a:t>from the framework.</a:t>
            </a:r>
          </a:p>
          <a:p>
            <a:pPr marL="171450" lvl="0" indent="-171450">
              <a:buFont typeface="Arial" panose="020B0604020202020204" pitchFamily="34" charset="0"/>
              <a:buChar char="•"/>
            </a:pPr>
            <a:r>
              <a:rPr lang="en-US" b="0" dirty="0"/>
              <a:t>Additional </a:t>
            </a:r>
            <a:r>
              <a:rPr lang="en-US" b="1" dirty="0"/>
              <a:t>UI controls </a:t>
            </a:r>
            <a:r>
              <a:rPr lang="en-US" dirty="0"/>
              <a:t>(such as labels, text boxes and buttons) are added as data fields in the app class.</a:t>
            </a:r>
          </a:p>
          <a:p>
            <a:pPr marL="628650" lvl="1" indent="-171450">
              <a:buFont typeface="Arial" panose="020B0604020202020204" pitchFamily="34" charset="0"/>
              <a:buChar char="•"/>
            </a:pPr>
            <a:r>
              <a:rPr lang="en-US" dirty="0"/>
              <a:t>The app </a:t>
            </a:r>
            <a:r>
              <a:rPr lang="en-US" b="1" dirty="0"/>
              <a:t>UI controls </a:t>
            </a:r>
            <a:r>
              <a:rPr lang="en-US" dirty="0"/>
              <a:t>are inserted into the </a:t>
            </a:r>
            <a:r>
              <a:rPr lang="en-US" b="1" dirty="0"/>
              <a:t>tree of components</a:t>
            </a:r>
            <a:r>
              <a:rPr lang="en-US" dirty="0"/>
              <a:t>, in the </a:t>
            </a:r>
            <a:r>
              <a:rPr lang="en-US" b="1" dirty="0"/>
              <a:t>parent container</a:t>
            </a:r>
            <a:r>
              <a:rPr lang="en-US" dirty="0"/>
              <a:t>.</a:t>
            </a:r>
          </a:p>
          <a:p>
            <a:pPr marL="171450" lvl="0"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24624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b="1" dirty="0"/>
              <a:t>event handler </a:t>
            </a:r>
            <a:r>
              <a:rPr lang="en-US" dirty="0"/>
              <a:t>for the "</a:t>
            </a:r>
            <a:r>
              <a:rPr lang="en-US" b="1" i="1" dirty="0"/>
              <a:t>button click</a:t>
            </a:r>
            <a:r>
              <a:rPr lang="en-US" dirty="0"/>
              <a:t>" event for the [Calculate Sum] button in the app.</a:t>
            </a:r>
          </a:p>
          <a:p>
            <a:pPr marL="171450" indent="-171450">
              <a:buFont typeface="Arial" panose="020B0604020202020204" pitchFamily="34" charset="0"/>
              <a:buChar char="•"/>
            </a:pPr>
            <a:r>
              <a:rPr lang="en-US" dirty="0"/>
              <a:t>This is a </a:t>
            </a:r>
            <a:r>
              <a:rPr lang="en-US" b="1" dirty="0"/>
              <a:t>C# code</a:t>
            </a:r>
            <a:r>
              <a:rPr lang="en-US" dirty="0"/>
              <a:t>, which follows the Windows Forms programming model.</a:t>
            </a:r>
          </a:p>
          <a:p>
            <a:pPr marL="171450" indent="-171450">
              <a:buFont typeface="Arial" panose="020B0604020202020204" pitchFamily="34" charset="0"/>
              <a:buChar char="•"/>
            </a:pPr>
            <a:r>
              <a:rPr lang="en-US" dirty="0"/>
              <a:t>The program logic here does the following:</a:t>
            </a:r>
          </a:p>
          <a:p>
            <a:pPr marL="628650" lvl="1" indent="-171450">
              <a:buFont typeface="Arial" panose="020B0604020202020204" pitchFamily="34" charset="0"/>
              <a:buChar char="•"/>
            </a:pPr>
            <a:r>
              <a:rPr lang="en-US" dirty="0"/>
              <a:t>takes the </a:t>
            </a:r>
            <a:r>
              <a:rPr lang="en-US" b="1" dirty="0"/>
              <a:t>texts from the first two boxes</a:t>
            </a:r>
            <a:r>
              <a:rPr lang="en-US" dirty="0"/>
              <a:t>,</a:t>
            </a:r>
          </a:p>
          <a:p>
            <a:pPr marL="628650" lvl="1" indent="-171450">
              <a:buFont typeface="Arial" panose="020B0604020202020204" pitchFamily="34" charset="0"/>
              <a:buChar char="•"/>
            </a:pPr>
            <a:r>
              <a:rPr lang="en-US" dirty="0"/>
              <a:t>converts it to </a:t>
            </a:r>
            <a:r>
              <a:rPr lang="en-US" b="1" dirty="0"/>
              <a:t>numbers</a:t>
            </a:r>
            <a:r>
              <a:rPr lang="en-US" b="0" dirty="0"/>
              <a:t>,</a:t>
            </a:r>
          </a:p>
          <a:p>
            <a:pPr marL="628650" lvl="1" indent="-171450">
              <a:buFont typeface="Arial" panose="020B0604020202020204" pitchFamily="34" charset="0"/>
              <a:buChar char="•"/>
            </a:pPr>
            <a:r>
              <a:rPr lang="en-US" b="0" dirty="0"/>
              <a:t>calculates their </a:t>
            </a:r>
            <a:r>
              <a:rPr lang="en-US" b="1" dirty="0"/>
              <a:t>sum</a:t>
            </a:r>
          </a:p>
          <a:p>
            <a:pPr marL="628650" lvl="1" indent="-171450">
              <a:buFont typeface="Arial" panose="020B0604020202020204" pitchFamily="34" charset="0"/>
              <a:buChar char="•"/>
            </a:pPr>
            <a:r>
              <a:rPr lang="en-US" b="0" dirty="0"/>
              <a:t>and displays the sum in the third text box.</a:t>
            </a:r>
          </a:p>
          <a:p>
            <a:pPr marL="0" lvl="0" indent="0">
              <a:buFont typeface="Arial" panose="020B0604020202020204" pitchFamily="34" charset="0"/>
              <a:buNone/>
            </a:pPr>
            <a:r>
              <a:rPr lang="en-US" b="0" dirty="0"/>
              <a:t>The </a:t>
            </a:r>
            <a:r>
              <a:rPr lang="en-US" b="1" dirty="0"/>
              <a:t>technical implementation </a:t>
            </a:r>
            <a:r>
              <a:rPr lang="en-US" b="0" dirty="0"/>
              <a:t>is not important here.</a:t>
            </a:r>
          </a:p>
          <a:p>
            <a:pPr marL="171450" lvl="0" indent="-171450">
              <a:buFont typeface="Arial" panose="020B0604020202020204" pitchFamily="34" charset="0"/>
              <a:buChar char="•"/>
            </a:pPr>
            <a:r>
              <a:rPr lang="en-US" b="0" dirty="0"/>
              <a:t>You can focus on the idea </a:t>
            </a:r>
            <a:r>
              <a:rPr lang="en-US" b="1" dirty="0"/>
              <a:t>how GUI apps work</a:t>
            </a:r>
            <a:r>
              <a:rPr lang="en-US" b="0" dirty="0"/>
              <a:t>, not on this particular example and its C# code.</a:t>
            </a:r>
          </a:p>
          <a:p>
            <a:pPr marL="171450" lvl="0" indent="-171450">
              <a:buFont typeface="Arial" panose="020B0604020202020204" pitchFamily="34" charset="0"/>
              <a:buChar char="•"/>
            </a:pPr>
            <a:r>
              <a:rPr lang="en-US" b="0" dirty="0"/>
              <a:t>The </a:t>
            </a:r>
            <a:r>
              <a:rPr lang="en-US" b="1" dirty="0"/>
              <a:t>important concept</a:t>
            </a:r>
            <a:r>
              <a:rPr lang="en-US" b="0" dirty="0"/>
              <a:t> here is how the app is built, by </a:t>
            </a:r>
            <a:r>
              <a:rPr lang="en-US" b="1" dirty="0"/>
              <a:t>extending a class from the UI framework</a:t>
            </a:r>
            <a:r>
              <a:rPr lang="en-US" b="0" dirty="0"/>
              <a:t>,</a:t>
            </a:r>
          </a:p>
          <a:p>
            <a:pPr marL="171450" lvl="0" indent="-171450">
              <a:buFont typeface="Arial" panose="020B0604020202020204" pitchFamily="34" charset="0"/>
              <a:buChar char="•"/>
            </a:pPr>
            <a:r>
              <a:rPr lang="en-US" b="0" dirty="0"/>
              <a:t>how the app is built from </a:t>
            </a:r>
            <a:r>
              <a:rPr lang="en-US" b="1" dirty="0"/>
              <a:t>composition of components</a:t>
            </a:r>
            <a:r>
              <a:rPr lang="en-US" b="0" dirty="0"/>
              <a:t>,</a:t>
            </a:r>
          </a:p>
          <a:p>
            <a:pPr marL="171450" lvl="0" indent="-171450">
              <a:buFont typeface="Arial" panose="020B0604020202020204" pitchFamily="34" charset="0"/>
              <a:buChar char="•"/>
            </a:pPr>
            <a:r>
              <a:rPr lang="en-US" b="0" dirty="0"/>
              <a:t>and how </a:t>
            </a:r>
            <a:r>
              <a:rPr lang="en-US" b="1" dirty="0"/>
              <a:t>event handlers </a:t>
            </a:r>
            <a:r>
              <a:rPr lang="en-US" b="0" dirty="0"/>
              <a:t>are called by the framework to add functionality to the components in the app.</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90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176540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a:t>
            </a:r>
            <a:r>
              <a:rPr lang="en-US" b="1" dirty="0"/>
              <a:t>see the previous example in action</a:t>
            </a:r>
            <a:r>
              <a:rPr lang="en-US" dirty="0"/>
              <a:t>.</a:t>
            </a:r>
          </a:p>
          <a:p>
            <a:pPr marL="171450" indent="-171450">
              <a:buFont typeface="Arial" panose="020B0604020202020204" pitchFamily="34" charset="0"/>
              <a:buChar char="•"/>
            </a:pPr>
            <a:r>
              <a:rPr lang="en-US" dirty="0"/>
              <a:t>I have prepared a </a:t>
            </a:r>
            <a:r>
              <a:rPr lang="en-US" b="1" dirty="0"/>
              <a:t>Visual Studio project</a:t>
            </a:r>
            <a:r>
              <a:rPr lang="en-US" dirty="0"/>
              <a:t>, holding the </a:t>
            </a:r>
            <a:r>
              <a:rPr lang="en-US" b="1" dirty="0"/>
              <a:t>Windows Forms app</a:t>
            </a:r>
            <a:r>
              <a:rPr lang="en-US" dirty="0"/>
              <a:t> from the example.</a:t>
            </a:r>
          </a:p>
          <a:p>
            <a:pPr marL="171450" indent="-171450">
              <a:buFont typeface="Arial" panose="020B0604020202020204" pitchFamily="34" charset="0"/>
              <a:buChar char="•"/>
            </a:pPr>
            <a:r>
              <a:rPr lang="en-US" dirty="0"/>
              <a:t>This is the </a:t>
            </a:r>
            <a:r>
              <a:rPr lang="en-US" b="1" dirty="0"/>
              <a:t>form designer </a:t>
            </a:r>
            <a:r>
              <a:rPr lang="en-US" dirty="0"/>
              <a:t>in Visual Studio for Windows Forms GUI apps.</a:t>
            </a:r>
          </a:p>
          <a:p>
            <a:pPr marL="171450" indent="-171450">
              <a:buFont typeface="Arial" panose="020B0604020202020204" pitchFamily="34" charset="0"/>
              <a:buChar char="•"/>
            </a:pPr>
            <a:r>
              <a:rPr lang="en-US" dirty="0"/>
              <a:t>On the left we see the "</a:t>
            </a:r>
            <a:r>
              <a:rPr lang="en-US" b="1" dirty="0"/>
              <a:t>Toolbox</a:t>
            </a:r>
            <a:r>
              <a:rPr lang="en-US" dirty="0"/>
              <a:t>".</a:t>
            </a:r>
          </a:p>
          <a:p>
            <a:pPr marL="628650" lvl="1" indent="-171450">
              <a:buFont typeface="Arial" panose="020B0604020202020204" pitchFamily="34" charset="0"/>
              <a:buChar char="•"/>
            </a:pPr>
            <a:r>
              <a:rPr lang="en-US" dirty="0"/>
              <a:t>It holds a list of </a:t>
            </a:r>
            <a:r>
              <a:rPr lang="en-US" b="1" dirty="0"/>
              <a:t>UI controls</a:t>
            </a:r>
            <a:r>
              <a:rPr lang="en-US" dirty="0"/>
              <a:t>, available from the UI framework.</a:t>
            </a:r>
          </a:p>
          <a:p>
            <a:pPr marL="171450" indent="-171450">
              <a:buFont typeface="Arial" panose="020B0604020202020204" pitchFamily="34" charset="0"/>
              <a:buChar char="•"/>
            </a:pPr>
            <a:r>
              <a:rPr lang="en-US" dirty="0"/>
              <a:t>At the center we see </a:t>
            </a:r>
            <a:r>
              <a:rPr lang="en-US" b="1" dirty="0"/>
              <a:t>the main app</a:t>
            </a:r>
            <a:r>
              <a:rPr lang="en-US" dirty="0"/>
              <a:t> form with the UI controls, inserted in 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see the C# code, generated by the UI designer tool, by clicking [F7].</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have 2 files behind the form: </a:t>
            </a:r>
            <a:r>
              <a:rPr lang="en-US" b="1" noProof="1"/>
              <a:t>FormSummator.cs</a:t>
            </a:r>
            <a:r>
              <a:rPr lang="en-US" b="0" dirty="0"/>
              <a:t> and </a:t>
            </a:r>
            <a:r>
              <a:rPr lang="en-US" b="1" noProof="1"/>
              <a:t>FormSummator.Designer.cs</a:t>
            </a:r>
            <a:r>
              <a:rPr lang="en-US" b="0" dirty="0"/>
              <a:t>.</a:t>
            </a:r>
            <a:endParaRPr lang="en-US" dirty="0"/>
          </a:p>
          <a:p>
            <a:pPr marL="171450" indent="-171450">
              <a:buFont typeface="Arial" panose="020B0604020202020204" pitchFamily="34" charset="0"/>
              <a:buChar char="•"/>
            </a:pPr>
            <a:r>
              <a:rPr lang="en-US" dirty="0"/>
              <a:t>On the right we see the </a:t>
            </a:r>
            <a:r>
              <a:rPr lang="en-US" b="0" dirty="0"/>
              <a:t>app files</a:t>
            </a:r>
            <a:r>
              <a:rPr lang="en-US" dirty="0"/>
              <a:t> (</a:t>
            </a:r>
            <a:r>
              <a:rPr lang="en-US" b="1" dirty="0"/>
              <a:t>Solution Explorer</a:t>
            </a:r>
            <a:r>
              <a:rPr lang="en-US" dirty="0"/>
              <a:t>) and the "</a:t>
            </a:r>
            <a:r>
              <a:rPr lang="en-US" b="1" dirty="0"/>
              <a:t>Properties</a:t>
            </a:r>
            <a:r>
              <a:rPr lang="en-US" dirty="0"/>
              <a:t>" editor.</a:t>
            </a:r>
          </a:p>
          <a:p>
            <a:pPr marL="171450" indent="-171450">
              <a:buFont typeface="Arial" panose="020B0604020202020204" pitchFamily="34" charset="0"/>
              <a:buChar char="•"/>
            </a:pPr>
            <a:r>
              <a:rPr lang="en-US" dirty="0"/>
              <a:t>When we </a:t>
            </a:r>
            <a:r>
              <a:rPr lang="en-US" b="1" dirty="0"/>
              <a:t>select certain UI control in the form designer </a:t>
            </a:r>
            <a:r>
              <a:rPr lang="en-US" dirty="0"/>
              <a:t>(like this textbox), we see on the right its </a:t>
            </a:r>
            <a:r>
              <a:rPr lang="en-US" b="1" dirty="0"/>
              <a:t>properties</a:t>
            </a:r>
            <a:r>
              <a:rPr lang="en-US" b="0" dirty="0"/>
              <a:t>:</a:t>
            </a:r>
          </a:p>
          <a:p>
            <a:pPr marL="628650" lvl="1" indent="-171450">
              <a:buFont typeface="Arial" panose="020B0604020202020204" pitchFamily="34" charset="0"/>
              <a:buChar char="•"/>
            </a:pPr>
            <a:r>
              <a:rPr lang="en-US" b="0" dirty="0"/>
              <a:t>name, location, size, font, text content and others.</a:t>
            </a:r>
          </a:p>
          <a:p>
            <a:pPr marL="171450" lvl="0" indent="-171450">
              <a:buFont typeface="Arial" panose="020B0604020202020204" pitchFamily="34" charset="0"/>
              <a:buChar char="•"/>
            </a:pPr>
            <a:r>
              <a:rPr lang="en-US" b="0" dirty="0"/>
              <a:t>When we </a:t>
            </a:r>
            <a:r>
              <a:rPr lang="en-US" b="1" dirty="0"/>
              <a:t>double click </a:t>
            </a:r>
            <a:r>
              <a:rPr lang="en-US" b="0" dirty="0"/>
              <a:t>on certain UI control, we can </a:t>
            </a:r>
            <a:r>
              <a:rPr lang="en-US" b="1" dirty="0"/>
              <a:t>edit the C# code </a:t>
            </a:r>
            <a:r>
              <a:rPr lang="en-US" b="0" dirty="0"/>
              <a:t>for its default </a:t>
            </a:r>
            <a:r>
              <a:rPr lang="en-US" b="1" dirty="0"/>
              <a:t>event handler</a:t>
            </a:r>
            <a:r>
              <a:rPr lang="en-US" b="0" dirty="0"/>
              <a:t>.</a:t>
            </a:r>
          </a:p>
          <a:p>
            <a:pPr marL="171450" lvl="0" indent="-171450">
              <a:buFont typeface="Arial" panose="020B0604020202020204" pitchFamily="34" charset="0"/>
              <a:buChar char="•"/>
            </a:pPr>
            <a:r>
              <a:rPr lang="en-US" b="0" dirty="0"/>
              <a:t>We </a:t>
            </a:r>
            <a:r>
              <a:rPr lang="en-US" b="1" dirty="0"/>
              <a:t>double click the [Calculate Sum] button</a:t>
            </a:r>
            <a:r>
              <a:rPr lang="en-US" b="0" dirty="0"/>
              <a:t>.</a:t>
            </a:r>
          </a:p>
          <a:p>
            <a:pPr marL="628650" lvl="1" indent="-171450">
              <a:buFont typeface="Arial" panose="020B0604020202020204" pitchFamily="34" charset="0"/>
              <a:buChar char="•"/>
            </a:pPr>
            <a:r>
              <a:rPr lang="en-US" b="0" dirty="0"/>
              <a:t>We see the </a:t>
            </a:r>
            <a:r>
              <a:rPr lang="en-US" b="1" dirty="0"/>
              <a:t>C# code</a:t>
            </a:r>
            <a:r>
              <a:rPr lang="en-US" b="0" dirty="0"/>
              <a:t>, which will be executed, </a:t>
            </a:r>
            <a:r>
              <a:rPr lang="en-US" b="1" dirty="0"/>
              <a:t>when the button is clicked </a:t>
            </a:r>
            <a:r>
              <a:rPr lang="en-US" b="0" dirty="0"/>
              <a:t>by the app user.</a:t>
            </a:r>
          </a:p>
          <a:p>
            <a:pPr marL="628650" lvl="1" indent="-171450">
              <a:buFont typeface="Arial" panose="020B0604020202020204" pitchFamily="34" charset="0"/>
              <a:buChar char="•"/>
            </a:pPr>
            <a:r>
              <a:rPr lang="en-US" b="0" dirty="0"/>
              <a:t>This is the code we already discussed: it takes the values from the first two text boxes,</a:t>
            </a:r>
          </a:p>
          <a:p>
            <a:pPr marL="628650" lvl="1" indent="-171450">
              <a:buFont typeface="Arial" panose="020B0604020202020204" pitchFamily="34" charset="0"/>
              <a:buChar char="•"/>
            </a:pPr>
            <a:r>
              <a:rPr lang="en-US" b="0" dirty="0"/>
              <a:t>calculates their sum and displays it in the third text box.</a:t>
            </a:r>
          </a:p>
          <a:p>
            <a:pPr marL="171450" lvl="0" indent="-171450">
              <a:buFont typeface="Arial" panose="020B0604020202020204" pitchFamily="34" charset="0"/>
              <a:buChar char="•"/>
            </a:pPr>
            <a:r>
              <a:rPr lang="en-US" b="0" dirty="0"/>
              <a:t>We </a:t>
            </a:r>
            <a:r>
              <a:rPr lang="en-US" b="1" dirty="0"/>
              <a:t>run the app </a:t>
            </a:r>
            <a:r>
              <a:rPr lang="en-US" b="0" dirty="0"/>
              <a:t>by clicking the </a:t>
            </a:r>
            <a:r>
              <a:rPr lang="en-US" b="1" dirty="0"/>
              <a:t>[Start] button </a:t>
            </a:r>
            <a:r>
              <a:rPr lang="en-US" b="0" dirty="0"/>
              <a:t>in Visual Studio.</a:t>
            </a:r>
          </a:p>
          <a:p>
            <a:pPr marL="628650" lvl="1" indent="-171450">
              <a:buFont typeface="Arial" panose="020B0604020202020204" pitchFamily="34" charset="0"/>
              <a:buChar char="•"/>
            </a:pPr>
            <a:r>
              <a:rPr lang="en-US" b="0" dirty="0"/>
              <a:t>It takes some time to </a:t>
            </a:r>
            <a:r>
              <a:rPr lang="en-US" b="1" dirty="0"/>
              <a:t>compile</a:t>
            </a:r>
            <a:r>
              <a:rPr lang="en-US" b="0" dirty="0"/>
              <a:t> and </a:t>
            </a:r>
            <a:r>
              <a:rPr lang="en-US" b="1" dirty="0"/>
              <a:t>build</a:t>
            </a:r>
            <a:r>
              <a:rPr lang="en-US" b="0" dirty="0"/>
              <a:t> the app.</a:t>
            </a:r>
          </a:p>
          <a:p>
            <a:pPr marL="171450" lvl="0" indent="-171450">
              <a:buFont typeface="Arial" panose="020B0604020202020204" pitchFamily="34" charset="0"/>
              <a:buChar char="•"/>
            </a:pPr>
            <a:r>
              <a:rPr lang="en-US" b="0" dirty="0"/>
              <a:t>And this is our app: </a:t>
            </a:r>
            <a:r>
              <a:rPr lang="en-US" b="1" dirty="0"/>
              <a:t>live and running</a:t>
            </a:r>
            <a:r>
              <a:rPr lang="en-US" b="0" dirty="0"/>
              <a:t>.</a:t>
            </a:r>
          </a:p>
          <a:p>
            <a:pPr marL="628650" lvl="1" indent="-171450">
              <a:buFont typeface="Arial" panose="020B0604020202020204" pitchFamily="34" charset="0"/>
              <a:buChar char="•"/>
            </a:pPr>
            <a:r>
              <a:rPr lang="en-US" b="0" dirty="0"/>
              <a:t>We enter "</a:t>
            </a:r>
            <a:r>
              <a:rPr lang="en-US" b="1" dirty="0"/>
              <a:t>3</a:t>
            </a:r>
            <a:r>
              <a:rPr lang="en-US" b="0" dirty="0"/>
              <a:t>" and "</a:t>
            </a:r>
            <a:r>
              <a:rPr lang="en-US" b="1" dirty="0"/>
              <a:t>5</a:t>
            </a:r>
            <a:r>
              <a:rPr lang="en-US" b="0" dirty="0"/>
              <a:t>" and we calculate their sum "</a:t>
            </a:r>
            <a:r>
              <a:rPr lang="en-US" b="1" dirty="0"/>
              <a:t>8</a:t>
            </a:r>
            <a:r>
              <a:rPr lang="en-US" b="0" dirty="0"/>
              <a:t>".</a:t>
            </a:r>
          </a:p>
          <a:p>
            <a:pPr marL="171450" lvl="0" indent="-171450">
              <a:buFont typeface="Arial" panose="020B0604020202020204" pitchFamily="34" charset="0"/>
              <a:buChar char="•"/>
            </a:pPr>
            <a:r>
              <a:rPr lang="en-US" b="1" dirty="0"/>
              <a:t>The code here is not important</a:t>
            </a:r>
            <a:r>
              <a:rPr lang="en-US" b="0" dirty="0"/>
              <a:t>.</a:t>
            </a:r>
            <a:endParaRPr lang="bg-BG" b="0" dirty="0"/>
          </a:p>
          <a:p>
            <a:pPr marL="628650" lvl="1" indent="-171450">
              <a:buFont typeface="Arial" panose="020B0604020202020204" pitchFamily="34" charset="0"/>
              <a:buChar char="•"/>
            </a:pPr>
            <a:r>
              <a:rPr lang="en-US" b="0" dirty="0"/>
              <a:t>Don't try to understand it completely!</a:t>
            </a:r>
          </a:p>
          <a:p>
            <a:pPr marL="628650" lvl="1" indent="-171450">
              <a:buFont typeface="Arial" panose="020B0604020202020204" pitchFamily="34" charset="0"/>
              <a:buChar char="•"/>
            </a:pPr>
            <a:r>
              <a:rPr lang="en-US" b="0" dirty="0"/>
              <a:t>I just want to show you what a </a:t>
            </a:r>
            <a:r>
              <a:rPr lang="en-US" b="1" dirty="0"/>
              <a:t>GUI framework</a:t>
            </a:r>
            <a:r>
              <a:rPr lang="en-US" b="0" dirty="0"/>
              <a:t> is,</a:t>
            </a:r>
          </a:p>
          <a:p>
            <a:pPr marL="628650" lvl="1" indent="-171450">
              <a:buFont typeface="Arial" panose="020B0604020202020204" pitchFamily="34" charset="0"/>
              <a:buChar char="•"/>
            </a:pPr>
            <a:r>
              <a:rPr lang="en-US" b="0" dirty="0"/>
              <a:t>and how a </a:t>
            </a:r>
            <a:r>
              <a:rPr lang="en-US" b="1" dirty="0"/>
              <a:t>UI designer tool </a:t>
            </a:r>
            <a:r>
              <a:rPr lang="en-US" b="0" dirty="0"/>
              <a:t>can simplify GUI app development.</a:t>
            </a:r>
          </a:p>
          <a:p>
            <a:pPr marL="628650" lvl="1" indent="-171450">
              <a:buFont typeface="Arial" panose="020B0604020202020204" pitchFamily="34" charset="0"/>
              <a:buChar char="•"/>
            </a:pPr>
            <a:r>
              <a:rPr lang="en-US" b="0" dirty="0"/>
              <a:t>And all of this </a:t>
            </a:r>
            <a:r>
              <a:rPr lang="en-US" b="1" dirty="0"/>
              <a:t>as a concept</a:t>
            </a:r>
            <a:r>
              <a:rPr lang="en-US" b="0" dirty="0"/>
              <a:t>, not specifically the Windows Forms technology.</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91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896032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a:t>
            </a:r>
            <a:r>
              <a:rPr lang="en-US" b="1" dirty="0"/>
              <a:t>user interface and front-end frameworks</a:t>
            </a:r>
            <a:r>
              <a:rPr lang="en-US" dirty="0"/>
              <a:t>, it is worth mentioning </a:t>
            </a:r>
            <a:r>
              <a:rPr lang="en-US" b="1" dirty="0"/>
              <a:t>React</a:t>
            </a:r>
            <a:r>
              <a:rPr lang="en-US" dirty="0"/>
              <a:t>.</a:t>
            </a:r>
          </a:p>
          <a:p>
            <a:pPr marL="171450" indent="-171450">
              <a:buFont typeface="Arial" panose="020B0604020202020204" pitchFamily="34" charset="0"/>
              <a:buChar char="•"/>
            </a:pPr>
            <a:r>
              <a:rPr lang="en-US" b="1" dirty="0"/>
              <a:t>React</a:t>
            </a:r>
            <a:r>
              <a:rPr lang="en-US" dirty="0"/>
              <a:t> is a powerful </a:t>
            </a:r>
            <a:r>
              <a:rPr lang="en-US" b="1" dirty="0"/>
              <a:t>JavaScript library </a:t>
            </a:r>
            <a:r>
              <a:rPr lang="en-US" dirty="0"/>
              <a:t>from Facebook for </a:t>
            </a:r>
            <a:r>
              <a:rPr lang="en-US" b="1" dirty="0"/>
              <a:t>building Web user interfaces</a:t>
            </a:r>
            <a:r>
              <a:rPr lang="en-US" dirty="0"/>
              <a:t> using HTML, CSS and JavaScript.</a:t>
            </a:r>
          </a:p>
          <a:p>
            <a:pPr marL="171450" indent="-171450">
              <a:buFont typeface="Arial" panose="020B0604020202020204" pitchFamily="34" charset="0"/>
              <a:buChar char="•"/>
            </a:pPr>
            <a:r>
              <a:rPr lang="en-US" dirty="0"/>
              <a:t>The UI is built from </a:t>
            </a:r>
            <a:r>
              <a:rPr lang="en-US" b="1" dirty="0"/>
              <a:t>JSX components</a:t>
            </a:r>
            <a:r>
              <a:rPr lang="en-US" dirty="0"/>
              <a:t>, which combine </a:t>
            </a:r>
            <a:r>
              <a:rPr lang="en-US" b="1" dirty="0"/>
              <a:t>HTML</a:t>
            </a:r>
            <a:r>
              <a:rPr lang="en-US" dirty="0"/>
              <a:t> + </a:t>
            </a:r>
            <a:r>
              <a:rPr lang="en-US" b="1" dirty="0"/>
              <a:t>JavaScript</a:t>
            </a:r>
            <a:r>
              <a:rPr lang="en-US" dirty="0"/>
              <a:t> using a built-in </a:t>
            </a:r>
            <a:r>
              <a:rPr lang="en-US" b="1" dirty="0"/>
              <a:t>templating engine</a:t>
            </a:r>
            <a:r>
              <a:rPr lang="en-US" b="0" dirty="0"/>
              <a:t>.</a:t>
            </a:r>
          </a:p>
          <a:p>
            <a:pPr marL="171450" indent="-171450">
              <a:buFont typeface="Arial" panose="020B0604020202020204" pitchFamily="34" charset="0"/>
              <a:buChar char="•"/>
            </a:pPr>
            <a:r>
              <a:rPr lang="en-US" b="0" dirty="0"/>
              <a:t>React is</a:t>
            </a:r>
            <a:r>
              <a:rPr lang="bg-BG" b="0" dirty="0"/>
              <a:t> а</a:t>
            </a:r>
            <a:r>
              <a:rPr lang="en-US" b="0" dirty="0"/>
              <a:t> </a:t>
            </a:r>
            <a:r>
              <a:rPr lang="en-US" b="1" dirty="0"/>
              <a:t>component-based</a:t>
            </a:r>
            <a:r>
              <a:rPr lang="en-US" b="0" dirty="0"/>
              <a:t> UI library.</a:t>
            </a:r>
          </a:p>
          <a:p>
            <a:pPr marL="628650" lvl="1" indent="-171450">
              <a:buFont typeface="Arial" panose="020B0604020202020204" pitchFamily="34" charset="0"/>
              <a:buChar char="•"/>
            </a:pPr>
            <a:r>
              <a:rPr lang="en-US" b="0" dirty="0"/>
              <a:t>With React, developers create </a:t>
            </a:r>
            <a:r>
              <a:rPr lang="en-US" b="1" dirty="0"/>
              <a:t>reusable UI components</a:t>
            </a:r>
            <a:r>
              <a:rPr lang="en-US" b="0" dirty="0"/>
              <a:t>,</a:t>
            </a:r>
          </a:p>
          <a:p>
            <a:pPr marL="628650" lvl="1" indent="-171450">
              <a:buFont typeface="Arial" panose="020B0604020202020204" pitchFamily="34" charset="0"/>
              <a:buChar char="•"/>
            </a:pPr>
            <a:r>
              <a:rPr lang="en-US" b="0" dirty="0"/>
              <a:t>which have own </a:t>
            </a:r>
            <a:r>
              <a:rPr lang="en-US" b="1" dirty="0"/>
              <a:t>lifecycle</a:t>
            </a:r>
            <a:r>
              <a:rPr lang="en-US" b="0" dirty="0"/>
              <a:t>, internal </a:t>
            </a:r>
            <a:r>
              <a:rPr lang="en-US" b="1" dirty="0"/>
              <a:t>state</a:t>
            </a:r>
            <a:r>
              <a:rPr lang="en-US" b="0" dirty="0"/>
              <a:t> and </a:t>
            </a:r>
            <a:r>
              <a:rPr lang="en-US" b="1" dirty="0"/>
              <a:t>behavior</a:t>
            </a:r>
            <a:r>
              <a:rPr lang="en-US" b="0" dirty="0"/>
              <a:t>.</a:t>
            </a:r>
          </a:p>
          <a:p>
            <a:pPr marL="171450" indent="-171450">
              <a:buFont typeface="Arial" panose="020B0604020202020204" pitchFamily="34" charset="0"/>
              <a:buChar char="•"/>
            </a:pPr>
            <a:r>
              <a:rPr lang="en-US" b="0" dirty="0"/>
              <a:t>It is </a:t>
            </a:r>
            <a:r>
              <a:rPr lang="en-US" b="1" dirty="0"/>
              <a:t>discussable whether React is a library or a framework</a:t>
            </a:r>
            <a:r>
              <a:rPr lang="en-US" b="0" dirty="0"/>
              <a:t>.</a:t>
            </a:r>
          </a:p>
          <a:p>
            <a:pPr marL="628650" lvl="1" indent="-171450">
              <a:buFont typeface="Arial" panose="020B0604020202020204" pitchFamily="34" charset="0"/>
              <a:buChar char="•"/>
            </a:pPr>
            <a:r>
              <a:rPr lang="en-US" b="0" dirty="0"/>
              <a:t>It is maybe somewhere between.</a:t>
            </a:r>
          </a:p>
          <a:p>
            <a:pPr marL="171450" lvl="0" indent="-171450">
              <a:buFont typeface="Arial" panose="020B0604020202020204" pitchFamily="34" charset="0"/>
              <a:buChar char="•"/>
            </a:pPr>
            <a:r>
              <a:rPr lang="en-US" b="0" dirty="0"/>
              <a:t>By adding some </a:t>
            </a:r>
            <a:r>
              <a:rPr lang="en-US" b="1" dirty="0"/>
              <a:t>additional components </a:t>
            </a:r>
            <a:r>
              <a:rPr lang="en-US" b="0" dirty="0"/>
              <a:t>like React Router, </a:t>
            </a:r>
            <a:r>
              <a:rPr lang="en-US" b="0" dirty="0" err="1"/>
              <a:t>MobX</a:t>
            </a:r>
            <a:r>
              <a:rPr lang="en-US" b="0" dirty="0"/>
              <a:t>, Redux, Flux, React Toolbox, and some others,</a:t>
            </a:r>
          </a:p>
          <a:p>
            <a:pPr marL="628650" lvl="1" indent="-171450">
              <a:buFont typeface="Arial" panose="020B0604020202020204" pitchFamily="34" charset="0"/>
              <a:buChar char="•"/>
            </a:pPr>
            <a:r>
              <a:rPr lang="en-US" b="0" dirty="0"/>
              <a:t>we can turn React into a fully-functional </a:t>
            </a:r>
            <a:r>
              <a:rPr lang="en-US" b="1" dirty="0"/>
              <a:t>Web front-end framework</a:t>
            </a:r>
            <a:r>
              <a:rPr lang="en-US" b="0" dirty="0"/>
              <a:t>.</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Let's look at this simple </a:t>
            </a:r>
            <a:r>
              <a:rPr lang="en-US" b="1" dirty="0"/>
              <a:t>example of React component</a:t>
            </a:r>
            <a:r>
              <a:rPr lang="en-US" b="0" dirty="0"/>
              <a:t> (a </a:t>
            </a:r>
            <a:r>
              <a:rPr lang="en-US" b="1" dirty="0"/>
              <a:t>JSX component</a:t>
            </a:r>
            <a:r>
              <a:rPr lang="en-US" b="0" dirty="0"/>
              <a:t>):</a:t>
            </a:r>
          </a:p>
          <a:p>
            <a:pPr marL="171450" lvl="0" indent="-171450">
              <a:buFont typeface="Arial" panose="020B0604020202020204" pitchFamily="34" charset="0"/>
              <a:buChar char="•"/>
            </a:pPr>
            <a:r>
              <a:rPr lang="en-US" b="0" dirty="0"/>
              <a:t>It is a </a:t>
            </a:r>
            <a:r>
              <a:rPr lang="en-US" b="1" dirty="0"/>
              <a:t>JavaScript class</a:t>
            </a:r>
            <a:r>
              <a:rPr lang="en-US" b="0" dirty="0"/>
              <a:t>, which defines a UI component called "</a:t>
            </a:r>
            <a:r>
              <a:rPr lang="en-US" b="1" i="1" noProof="1"/>
              <a:t>HelloMessage</a:t>
            </a:r>
            <a:r>
              <a:rPr lang="en-US" b="0" dirty="0"/>
              <a:t>".</a:t>
            </a:r>
          </a:p>
          <a:p>
            <a:pPr marL="171450" lvl="0" indent="-171450">
              <a:buFont typeface="Arial" panose="020B0604020202020204" pitchFamily="34" charset="0"/>
              <a:buChar char="•"/>
            </a:pPr>
            <a:r>
              <a:rPr lang="en-US" b="0" dirty="0"/>
              <a:t>It takes a parameter called "</a:t>
            </a:r>
            <a:r>
              <a:rPr lang="en-US" b="1" i="1" dirty="0"/>
              <a:t>name</a:t>
            </a:r>
            <a:r>
              <a:rPr lang="en-US" b="0" dirty="0"/>
              <a:t>" and </a:t>
            </a:r>
            <a:r>
              <a:rPr lang="en-US" b="1" dirty="0"/>
              <a:t>renders "Hello"</a:t>
            </a:r>
            <a:r>
              <a:rPr lang="en-US" b="0" dirty="0"/>
              <a:t> + the </a:t>
            </a:r>
            <a:r>
              <a:rPr lang="en-US" b="1" i="1" dirty="0"/>
              <a:t>name</a:t>
            </a:r>
            <a:r>
              <a:rPr lang="en-US" b="0" dirty="0"/>
              <a:t> in a </a:t>
            </a:r>
            <a:r>
              <a:rPr lang="en-US" b="1" dirty="0"/>
              <a:t>&lt;div&gt;</a:t>
            </a:r>
            <a:r>
              <a:rPr lang="en-US" b="0" dirty="0"/>
              <a:t>.</a:t>
            </a:r>
            <a:endParaRPr lang="bg-BG" b="0" dirty="0"/>
          </a:p>
          <a:p>
            <a:pPr marL="0" lvl="0" indent="0">
              <a:buFont typeface="Arial" panose="020B0604020202020204" pitchFamily="34" charset="0"/>
              <a:buNone/>
            </a:pPr>
            <a:endParaRPr lang="bg-BG" b="0" dirty="0"/>
          </a:p>
          <a:p>
            <a:pPr marL="0" lvl="0" indent="0">
              <a:buFont typeface="Arial" panose="020B0604020202020204" pitchFamily="34" charset="0"/>
              <a:buNone/>
            </a:pPr>
            <a:r>
              <a:rPr lang="en-US" b="0" dirty="0"/>
              <a:t>After that, this new component </a:t>
            </a:r>
            <a:r>
              <a:rPr lang="en-US" b="1" i="1" dirty="0"/>
              <a:t>&lt;</a:t>
            </a:r>
            <a:r>
              <a:rPr lang="en-US" b="1" i="1" noProof="1"/>
              <a:t>HelloMessage</a:t>
            </a:r>
            <a:r>
              <a:rPr lang="en-US" b="1" i="1" dirty="0"/>
              <a:t>&gt;</a:t>
            </a:r>
            <a:r>
              <a:rPr lang="en-US" b="0" dirty="0"/>
              <a:t> with </a:t>
            </a:r>
            <a:r>
              <a:rPr lang="en-US" b="0" i="0" dirty="0"/>
              <a:t>argument </a:t>
            </a:r>
            <a:r>
              <a:rPr lang="en-US" b="1" i="1" dirty="0"/>
              <a:t>name="SoftUni"</a:t>
            </a:r>
            <a:r>
              <a:rPr lang="en-US" b="0" dirty="0"/>
              <a:t> is rendered in the page.</a:t>
            </a:r>
          </a:p>
          <a:p>
            <a:pPr marL="171450" lvl="0" indent="-171450">
              <a:buFont typeface="Arial" panose="020B0604020202020204" pitchFamily="34" charset="0"/>
              <a:buChar char="•"/>
            </a:pPr>
            <a:r>
              <a:rPr lang="en-US" b="0" dirty="0"/>
              <a:t>The </a:t>
            </a:r>
            <a:r>
              <a:rPr lang="en-US" b="1" dirty="0"/>
              <a:t>HTML result page </a:t>
            </a:r>
            <a:r>
              <a:rPr lang="en-US" b="0" dirty="0"/>
              <a:t>is shown in the image on the right.</a:t>
            </a:r>
          </a:p>
          <a:p>
            <a:pPr marL="0" lvl="0" indent="0">
              <a:buFont typeface="Arial" panose="020B0604020202020204" pitchFamily="34" charset="0"/>
              <a:buNone/>
            </a:pPr>
            <a:r>
              <a:rPr lang="en-US" b="0" dirty="0"/>
              <a:t>Pretty simple.</a:t>
            </a:r>
          </a:p>
          <a:p>
            <a:pPr marL="171450" lvl="0" indent="-171450">
              <a:buFont typeface="Arial" panose="020B0604020202020204" pitchFamily="34" charset="0"/>
              <a:buChar char="•"/>
            </a:pPr>
            <a:r>
              <a:rPr lang="en-US" b="0" dirty="0"/>
              <a:t>As usually, I don't want to put your focus on the code and the technology here.</a:t>
            </a:r>
          </a:p>
          <a:p>
            <a:pPr marL="171450" lvl="0" indent="-171450">
              <a:buFont typeface="Arial" panose="020B0604020202020204" pitchFamily="34" charset="0"/>
              <a:buChar char="•"/>
            </a:pPr>
            <a:r>
              <a:rPr lang="en-US" b="0" dirty="0"/>
              <a:t>It is more important </a:t>
            </a:r>
            <a:r>
              <a:rPr lang="en-US" b="1" dirty="0"/>
              <a:t>to understand the concepts </a:t>
            </a:r>
            <a:r>
              <a:rPr lang="en-US" b="0" dirty="0"/>
              <a:t>behind this approach to building user interfaces,</a:t>
            </a:r>
          </a:p>
          <a:p>
            <a:pPr marL="171450" lvl="0" indent="-171450">
              <a:buFont typeface="Arial" panose="020B0604020202020204" pitchFamily="34" charset="0"/>
              <a:buChar char="•"/>
            </a:pPr>
            <a:r>
              <a:rPr lang="en-US" b="0" dirty="0"/>
              <a:t>which is based on creating </a:t>
            </a:r>
            <a:r>
              <a:rPr lang="en-US" b="1" dirty="0"/>
              <a:t>reusable self-contained UI components</a:t>
            </a:r>
            <a:r>
              <a:rPr lang="en-US" b="0" dirty="0"/>
              <a:t>.</a:t>
            </a:r>
          </a:p>
          <a:p>
            <a:endParaRPr lang="en-US" dirty="0"/>
          </a:p>
          <a:p>
            <a:endParaRPr lang="bg-BG"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77416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Let's see another, more complex </a:t>
            </a:r>
            <a:r>
              <a:rPr lang="en-US" b="1" dirty="0"/>
              <a:t>example of React project</a:t>
            </a:r>
            <a:r>
              <a:rPr lang="en-US" dirty="0"/>
              <a:t>.</a:t>
            </a:r>
          </a:p>
          <a:p>
            <a:pPr marL="171450" indent="-171450">
              <a:buFont typeface="Arial" panose="020B0604020202020204" pitchFamily="34" charset="0"/>
              <a:buChar char="•"/>
            </a:pPr>
            <a:r>
              <a:rPr lang="en-US" dirty="0"/>
              <a:t>We have a </a:t>
            </a:r>
            <a:r>
              <a:rPr lang="en-US" b="1" dirty="0"/>
              <a:t>live code example in repl.it</a:t>
            </a:r>
            <a:r>
              <a:rPr lang="en-US" dirty="0"/>
              <a:t>, which implements a </a:t>
            </a:r>
            <a:r>
              <a:rPr lang="en-US" b="1" dirty="0"/>
              <a:t>summator app</a:t>
            </a:r>
            <a:r>
              <a:rPr lang="en-US" dirty="0"/>
              <a:t>.</a:t>
            </a:r>
          </a:p>
          <a:p>
            <a:pPr marL="628650" lvl="1" indent="-171450">
              <a:buFont typeface="Arial" panose="020B0604020202020204" pitchFamily="34" charset="0"/>
              <a:buChar char="•"/>
            </a:pPr>
            <a:r>
              <a:rPr lang="en-US" dirty="0"/>
              <a:t>The app takes two numbers and calculates their sum.</a:t>
            </a:r>
          </a:p>
          <a:p>
            <a:pPr marL="171450" indent="-171450">
              <a:buFont typeface="Arial" panose="020B0604020202020204" pitchFamily="34" charset="0"/>
              <a:buChar char="•"/>
            </a:pPr>
            <a:r>
              <a:rPr lang="en-US" dirty="0"/>
              <a:t>It </a:t>
            </a:r>
            <a:r>
              <a:rPr lang="en-US" b="1" dirty="0"/>
              <a:t>takes some time to load</a:t>
            </a:r>
            <a:r>
              <a:rPr lang="en-US" dirty="0"/>
              <a:t>, more than usually, because the React environment needs a lot of packages to be loaded and configured.</a:t>
            </a:r>
          </a:p>
          <a:p>
            <a:pPr marL="171450" indent="-171450">
              <a:buFont typeface="Arial" panose="020B0604020202020204" pitchFamily="34" charset="0"/>
              <a:buChar char="•"/>
            </a:pPr>
            <a:r>
              <a:rPr lang="en-US" dirty="0"/>
              <a:t>When the project loads, we can see its structure:</a:t>
            </a:r>
          </a:p>
          <a:p>
            <a:pPr marL="628650" lvl="1" indent="-171450">
              <a:buFont typeface="Arial" panose="020B0604020202020204" pitchFamily="34" charset="0"/>
              <a:buChar char="•"/>
            </a:pPr>
            <a:r>
              <a:rPr lang="en-US" b="1" dirty="0"/>
              <a:t>index.js</a:t>
            </a:r>
            <a:r>
              <a:rPr lang="en-US" dirty="0"/>
              <a:t> – it holds the app entry point and </a:t>
            </a:r>
            <a:r>
              <a:rPr lang="en-US" b="1" dirty="0"/>
              <a:t>renders the "Summator" component</a:t>
            </a:r>
            <a:r>
              <a:rPr lang="en-US" dirty="0"/>
              <a:t>.</a:t>
            </a:r>
          </a:p>
          <a:p>
            <a:pPr marL="628650" lvl="1" indent="-171450">
              <a:buFont typeface="Arial" panose="020B0604020202020204" pitchFamily="34" charset="0"/>
              <a:buChar char="•"/>
            </a:pPr>
            <a:r>
              <a:rPr lang="en-US" b="1" dirty="0"/>
              <a:t>Summator.css </a:t>
            </a:r>
            <a:r>
              <a:rPr lang="en-US" dirty="0"/>
              <a:t>– holds the </a:t>
            </a:r>
            <a:r>
              <a:rPr lang="en-US" b="1" dirty="0"/>
              <a:t>CSS styles </a:t>
            </a:r>
            <a:r>
              <a:rPr lang="en-US" dirty="0"/>
              <a:t>for the "Summator" component.</a:t>
            </a:r>
          </a:p>
          <a:p>
            <a:pPr marL="628650" lvl="1" indent="-171450">
              <a:buFont typeface="Arial" panose="020B0604020202020204" pitchFamily="34" charset="0"/>
              <a:buChar char="•"/>
            </a:pPr>
            <a:r>
              <a:rPr lang="en-US" b="1" noProof="1"/>
              <a:t>Summator.jsx</a:t>
            </a:r>
            <a:r>
              <a:rPr lang="en-US" noProof="1"/>
              <a:t> </a:t>
            </a:r>
            <a:r>
              <a:rPr lang="bg-BG" dirty="0"/>
              <a:t>– </a:t>
            </a:r>
            <a:r>
              <a:rPr lang="en-US" dirty="0"/>
              <a:t>holds the </a:t>
            </a:r>
            <a:r>
              <a:rPr lang="en-US" b="1" dirty="0"/>
              <a:t>main JSX component</a:t>
            </a:r>
            <a:r>
              <a:rPr lang="en-US" dirty="0"/>
              <a:t> "Summator".</a:t>
            </a:r>
          </a:p>
          <a:p>
            <a:pPr marL="1085850" lvl="2" indent="-171450">
              <a:buFont typeface="Arial" panose="020B0604020202020204" pitchFamily="34" charset="0"/>
              <a:buChar char="•"/>
            </a:pPr>
            <a:r>
              <a:rPr lang="en-US" dirty="0"/>
              <a:t>It defines </a:t>
            </a:r>
            <a:r>
              <a:rPr lang="en-US" b="1" dirty="0"/>
              <a:t>3 input fields </a:t>
            </a:r>
            <a:r>
              <a:rPr lang="en-US" dirty="0"/>
              <a:t>and a </a:t>
            </a:r>
            <a:r>
              <a:rPr lang="en-US" b="1" dirty="0"/>
              <a:t>button</a:t>
            </a:r>
            <a:r>
              <a:rPr lang="en-US" dirty="0"/>
              <a:t> + an </a:t>
            </a:r>
            <a:r>
              <a:rPr lang="en-US" b="1" dirty="0"/>
              <a:t>event handler </a:t>
            </a:r>
            <a:r>
              <a:rPr lang="en-US" dirty="0"/>
              <a:t>for the button.</a:t>
            </a:r>
          </a:p>
          <a:p>
            <a:pPr marL="1085850" lvl="2" indent="-171450">
              <a:buFont typeface="Arial" panose="020B0604020202020204" pitchFamily="34" charset="0"/>
              <a:buChar char="•"/>
            </a:pPr>
            <a:r>
              <a:rPr lang="en-US" dirty="0"/>
              <a:t>When the button is clicked</a:t>
            </a:r>
            <a:r>
              <a:rPr lang="bg-BG" dirty="0"/>
              <a:t>, </a:t>
            </a:r>
            <a:r>
              <a:rPr lang="en-US" dirty="0"/>
              <a:t>its event handler </a:t>
            </a:r>
            <a:r>
              <a:rPr lang="en-US" b="1" dirty="0"/>
              <a:t>sums the first two fields</a:t>
            </a:r>
          </a:p>
          <a:p>
            <a:pPr marL="1085850" lvl="2" indent="-171450">
              <a:buFont typeface="Arial" panose="020B0604020202020204" pitchFamily="34" charset="0"/>
              <a:buChar char="•"/>
            </a:pPr>
            <a:r>
              <a:rPr lang="en-US" dirty="0"/>
              <a:t>and saves the result into a </a:t>
            </a:r>
            <a:r>
              <a:rPr lang="en-US" b="1" dirty="0"/>
              <a:t>state variable</a:t>
            </a:r>
            <a:r>
              <a:rPr lang="en-US" dirty="0"/>
              <a:t>, which is bound to the last field.</a:t>
            </a:r>
          </a:p>
          <a:p>
            <a:pPr marL="171450" lvl="0" indent="-171450">
              <a:buFont typeface="Arial" panose="020B0604020202020204" pitchFamily="34" charset="0"/>
              <a:buChar char="•"/>
            </a:pPr>
            <a:r>
              <a:rPr lang="en-US" dirty="0"/>
              <a:t>Please don't try to understand all the technical details and how the code works.</a:t>
            </a:r>
          </a:p>
          <a:p>
            <a:pPr marL="628650" lvl="1" indent="-171450">
              <a:buFont typeface="Arial" panose="020B0604020202020204" pitchFamily="34" charset="0"/>
              <a:buChar char="•"/>
            </a:pPr>
            <a:r>
              <a:rPr lang="en-US" dirty="0"/>
              <a:t>This is </a:t>
            </a:r>
            <a:r>
              <a:rPr lang="en-US" b="1" dirty="0"/>
              <a:t>just an example</a:t>
            </a:r>
            <a:r>
              <a:rPr lang="en-US" dirty="0"/>
              <a:t>, which demonstrates certain UI technology.</a:t>
            </a:r>
          </a:p>
          <a:p>
            <a:pPr marL="628650" lvl="1" indent="-171450">
              <a:buFont typeface="Arial" panose="020B0604020202020204" pitchFamily="34" charset="0"/>
              <a:buChar char="•"/>
            </a:pPr>
            <a:r>
              <a:rPr lang="en-US" dirty="0"/>
              <a:t>The focus here is </a:t>
            </a:r>
            <a:r>
              <a:rPr lang="en-US" b="1" dirty="0"/>
              <a:t>the concept of creating reusable UI components</a:t>
            </a:r>
          </a:p>
          <a:p>
            <a:pPr marL="628650" lvl="1" indent="-171450">
              <a:buFont typeface="Arial" panose="020B0604020202020204" pitchFamily="34" charset="0"/>
              <a:buChar char="•"/>
            </a:pPr>
            <a:r>
              <a:rPr lang="en-US" b="0" dirty="0"/>
              <a:t>and the concept of "</a:t>
            </a:r>
            <a:r>
              <a:rPr lang="en-US" b="1" dirty="0"/>
              <a:t>data binding</a:t>
            </a:r>
            <a:r>
              <a:rPr lang="en-US" b="0" dirty="0"/>
              <a:t>" between a state variable and a text field.</a:t>
            </a:r>
          </a:p>
          <a:p>
            <a:pPr marL="171450" lvl="0" indent="-171450">
              <a:buFont typeface="Arial" panose="020B0604020202020204" pitchFamily="34" charset="0"/>
              <a:buChar char="•"/>
            </a:pPr>
            <a:r>
              <a:rPr lang="en-US" b="0" dirty="0"/>
              <a:t>Now we can </a:t>
            </a:r>
            <a:r>
              <a:rPr lang="en-US" b="1" dirty="0"/>
              <a:t>run the example</a:t>
            </a:r>
            <a:r>
              <a:rPr lang="en-US" b="0" dirty="0"/>
              <a:t>.</a:t>
            </a:r>
          </a:p>
          <a:p>
            <a:pPr marL="628650" lvl="1" indent="-171450">
              <a:buFont typeface="Arial" panose="020B0604020202020204" pitchFamily="34" charset="0"/>
              <a:buChar char="•"/>
            </a:pPr>
            <a:r>
              <a:rPr lang="en-US" b="0" dirty="0"/>
              <a:t>We enter "4" and "3" and click [Calc Sum] and the calculated result is "7".</a:t>
            </a:r>
          </a:p>
          <a:p>
            <a:pPr marL="628650" lvl="1" indent="-171450">
              <a:buFont typeface="Arial" panose="020B0604020202020204" pitchFamily="34" charset="0"/>
              <a:buChar char="•"/>
            </a:pPr>
            <a:r>
              <a:rPr lang="en-US" b="0" dirty="0"/>
              <a:t>It works as expected.</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94</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307314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Mobile apps </a:t>
            </a:r>
            <a:r>
              <a:rPr lang="en-US" dirty="0"/>
              <a:t>are important branch of </a:t>
            </a:r>
            <a:r>
              <a:rPr lang="en-US" b="1" dirty="0"/>
              <a:t>front-end</a:t>
            </a:r>
            <a:r>
              <a:rPr lang="en-US" dirty="0"/>
              <a:t> and </a:t>
            </a:r>
            <a:r>
              <a:rPr lang="en-US" b="1" dirty="0"/>
              <a:t>client-side</a:t>
            </a:r>
            <a:r>
              <a:rPr lang="en-US" dirty="0"/>
              <a:t> app development.</a:t>
            </a:r>
          </a:p>
          <a:p>
            <a:pPr marL="171450" indent="-171450">
              <a:buFont typeface="Arial" panose="020B0604020202020204" pitchFamily="34" charset="0"/>
              <a:buChar char="•"/>
            </a:pPr>
            <a:r>
              <a:rPr lang="en-US" b="1" dirty="0"/>
              <a:t>Building mobile apps </a:t>
            </a:r>
            <a:r>
              <a:rPr lang="en-US" dirty="0"/>
              <a:t>combines mobile development principles, concepts, platforms, technologies, frameworks, libraries and tools.</a:t>
            </a:r>
          </a:p>
          <a:p>
            <a:r>
              <a:rPr lang="en-US" dirty="0"/>
              <a:t>Two major mobile app platforms dominate the smartphone and mobile device markets: </a:t>
            </a:r>
            <a:r>
              <a:rPr lang="en-US" b="1" dirty="0"/>
              <a:t>Android </a:t>
            </a:r>
            <a:r>
              <a:rPr lang="en-US" dirty="0"/>
              <a:t>and </a:t>
            </a:r>
            <a:r>
              <a:rPr lang="en-US" b="1" dirty="0"/>
              <a:t>iOS</a:t>
            </a:r>
            <a:r>
              <a:rPr lang="en-US" b="0" dirty="0"/>
              <a:t>.</a:t>
            </a:r>
            <a:endParaRPr lang="en-US" b="1" dirty="0"/>
          </a:p>
          <a:p>
            <a:pPr marL="171450" indent="-171450">
              <a:buFont typeface="Arial" panose="020B0604020202020204" pitchFamily="34" charset="0"/>
              <a:buChar char="•"/>
            </a:pPr>
            <a:r>
              <a:rPr lang="en-US" b="1" dirty="0"/>
              <a:t>Android</a:t>
            </a:r>
            <a:r>
              <a:rPr lang="en-US" b="0" dirty="0"/>
              <a:t> is more popular.</a:t>
            </a:r>
          </a:p>
          <a:p>
            <a:pPr marL="628650" lvl="1" indent="-171450">
              <a:buFont typeface="Arial" panose="020B0604020202020204" pitchFamily="34" charset="0"/>
              <a:buChar char="•"/>
            </a:pPr>
            <a:r>
              <a:rPr lang="en-US" b="0" dirty="0"/>
              <a:t>Devices are less expensive (compared to iOS devices).</a:t>
            </a:r>
          </a:p>
          <a:p>
            <a:pPr marL="628650" lvl="1" indent="-171450">
              <a:buFont typeface="Arial" panose="020B0604020202020204" pitchFamily="34" charset="0"/>
              <a:buChar char="•"/>
            </a:pPr>
            <a:r>
              <a:rPr lang="en-US" b="0" dirty="0"/>
              <a:t>Developers have more freedom and options.</a:t>
            </a:r>
          </a:p>
          <a:p>
            <a:pPr marL="628650" lvl="1" indent="-171450">
              <a:buFont typeface="Arial" panose="020B0604020202020204" pitchFamily="34" charset="0"/>
              <a:buChar char="•"/>
            </a:pPr>
            <a:r>
              <a:rPr lang="en-US" b="0" dirty="0"/>
              <a:t>Most apps are free or follow a freemium model.</a:t>
            </a:r>
          </a:p>
          <a:p>
            <a:pPr marL="171450" indent="-171450">
              <a:buFont typeface="Arial" panose="020B0604020202020204" pitchFamily="34" charset="0"/>
              <a:buChar char="•"/>
            </a:pPr>
            <a:r>
              <a:rPr lang="en-US" b="1" dirty="0"/>
              <a:t>iOS </a:t>
            </a:r>
            <a:r>
              <a:rPr lang="en-US" b="0" dirty="0"/>
              <a:t>is slightly less popular, but still very big.</a:t>
            </a:r>
          </a:p>
          <a:p>
            <a:pPr marL="628650" lvl="1" indent="-171450">
              <a:buFont typeface="Arial" panose="020B0604020202020204" pitchFamily="34" charset="0"/>
              <a:buChar char="•"/>
            </a:pPr>
            <a:r>
              <a:rPr lang="en-US" b="0" dirty="0"/>
              <a:t>Devices are more expensive,</a:t>
            </a:r>
          </a:p>
          <a:p>
            <a:pPr marL="628650" lvl="1" indent="-171450">
              <a:buFont typeface="Arial" panose="020B0604020202020204" pitchFamily="34" charset="0"/>
              <a:buChar char="•"/>
            </a:pPr>
            <a:r>
              <a:rPr lang="en-US" b="0" dirty="0"/>
              <a:t>but the market is more profitable, because most apps follow a paid model.</a:t>
            </a:r>
            <a:br>
              <a:rPr lang="en-US" b="1" dirty="0"/>
            </a:br>
            <a:endParaRPr lang="en-US" b="1" dirty="0"/>
          </a:p>
          <a:p>
            <a:r>
              <a:rPr lang="en-US" b="1" dirty="0"/>
              <a:t>Mobile app </a:t>
            </a:r>
            <a:r>
              <a:rPr lang="en-US" dirty="0"/>
              <a:t>development technologies are divided into several categories:</a:t>
            </a:r>
          </a:p>
          <a:p>
            <a:pPr marL="171450" lvl="0" indent="-171450">
              <a:buFont typeface="Arial" panose="020B0604020202020204" pitchFamily="34" charset="0"/>
              <a:buChar char="•"/>
            </a:pPr>
            <a:r>
              <a:rPr lang="en-US" b="1" dirty="0"/>
              <a:t>Android</a:t>
            </a:r>
            <a:r>
              <a:rPr lang="en-US" b="0" dirty="0"/>
              <a:t> native mobile apps.</a:t>
            </a:r>
          </a:p>
          <a:p>
            <a:pPr marL="628650" lvl="1" indent="-171450">
              <a:buFont typeface="Arial" panose="020B0604020202020204" pitchFamily="34" charset="0"/>
              <a:buChar char="•"/>
            </a:pPr>
            <a:r>
              <a:rPr lang="en-US" b="0" dirty="0"/>
              <a:t>Native </a:t>
            </a:r>
            <a:r>
              <a:rPr lang="en-US" b="1" dirty="0"/>
              <a:t>Android apps </a:t>
            </a:r>
            <a:r>
              <a:rPr lang="en-US" b="0" dirty="0"/>
              <a:t>are created specifically </a:t>
            </a:r>
            <a:r>
              <a:rPr lang="en-US" b="1" dirty="0"/>
              <a:t>for the Android platform</a:t>
            </a:r>
            <a:r>
              <a:rPr lang="en-US" b="0" dirty="0"/>
              <a:t> (which is maintained by Google).</a:t>
            </a:r>
          </a:p>
          <a:p>
            <a:pPr marL="628650" lvl="1" indent="-171450">
              <a:buFont typeface="Arial" panose="020B0604020202020204" pitchFamily="34" charset="0"/>
              <a:buChar char="•"/>
            </a:pPr>
            <a:r>
              <a:rPr lang="en-US" b="0" dirty="0"/>
              <a:t>They are based on</a:t>
            </a:r>
            <a:r>
              <a:rPr lang="en-US" dirty="0"/>
              <a:t> </a:t>
            </a:r>
            <a:r>
              <a:rPr lang="en-US" b="1" dirty="0"/>
              <a:t>Java</a:t>
            </a:r>
            <a:r>
              <a:rPr lang="en-US" dirty="0"/>
              <a:t> or </a:t>
            </a:r>
            <a:r>
              <a:rPr lang="en-US" b="1" dirty="0"/>
              <a:t>Kotlin</a:t>
            </a:r>
            <a:r>
              <a:rPr lang="en-US" dirty="0"/>
              <a:t> (as programming languages) + </a:t>
            </a:r>
            <a:r>
              <a:rPr lang="en-US" b="1" dirty="0"/>
              <a:t>Android SDK</a:t>
            </a:r>
            <a:r>
              <a:rPr lang="en-US" dirty="0"/>
              <a:t> (as development toolset) + </a:t>
            </a:r>
            <a:r>
              <a:rPr lang="en-US" b="1" dirty="0"/>
              <a:t>Android Studio </a:t>
            </a:r>
            <a:r>
              <a:rPr lang="en-US" dirty="0"/>
              <a:t>(as development environment) + some specialized </a:t>
            </a:r>
            <a:r>
              <a:rPr lang="en-US" b="1" dirty="0"/>
              <a:t>tools </a:t>
            </a:r>
            <a:r>
              <a:rPr lang="en-US" dirty="0"/>
              <a:t>(like Android emulators, simulators, remote debugging tools and others).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Advantages </a:t>
            </a:r>
            <a:r>
              <a:rPr lang="en-US" b="0" dirty="0"/>
              <a:t>of the native Android apps are that they are </a:t>
            </a:r>
            <a:r>
              <a:rPr lang="en-US" b="1" dirty="0"/>
              <a:t>native </a:t>
            </a:r>
            <a:r>
              <a:rPr lang="en-US" b="0" dirty="0"/>
              <a:t>and use directly the Android platform, its APIs, its programming model, its UI controls and the apps behave more natively and are fast.</a:t>
            </a:r>
          </a:p>
          <a:p>
            <a:pPr marL="628650" lvl="1" indent="-171450">
              <a:buFont typeface="Arial" panose="020B0604020202020204" pitchFamily="34" charset="0"/>
              <a:buChar char="•"/>
            </a:pPr>
            <a:r>
              <a:rPr lang="en-US" b="1" dirty="0"/>
              <a:t>Disadvantages </a:t>
            </a:r>
            <a:r>
              <a:rPr lang="en-US" dirty="0"/>
              <a:t>are that you need to learn the Android platform and you cannot adapt the native Android app for iOS.</a:t>
            </a:r>
          </a:p>
          <a:p>
            <a:pPr marL="0" lvl="0" indent="0">
              <a:buFont typeface="Arial" panose="020B0604020202020204" pitchFamily="34" charset="0"/>
              <a:buNone/>
            </a:pPr>
            <a:endParaRPr lang="en-US" dirty="0"/>
          </a:p>
          <a:p>
            <a:pPr marL="171450" lvl="0" indent="-171450">
              <a:buFont typeface="Arial" panose="020B0604020202020204" pitchFamily="34" charset="0"/>
              <a:buChar char="•"/>
            </a:pPr>
            <a:r>
              <a:rPr lang="en-US" b="1" dirty="0"/>
              <a:t>iOS </a:t>
            </a:r>
            <a:r>
              <a:rPr lang="en-US" b="0" dirty="0"/>
              <a:t>native mobile apps</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Native </a:t>
            </a:r>
            <a:r>
              <a:rPr lang="en-US" b="1" dirty="0"/>
              <a:t>iOS apps </a:t>
            </a:r>
            <a:r>
              <a:rPr lang="en-US" b="0" dirty="0"/>
              <a:t>are created specifically </a:t>
            </a:r>
            <a:r>
              <a:rPr lang="en-US" b="1" dirty="0"/>
              <a:t>for the Apple iOS platform</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They are based on </a:t>
            </a:r>
            <a:r>
              <a:rPr lang="en-US" b="1" dirty="0"/>
              <a:t>Swift</a:t>
            </a:r>
            <a:r>
              <a:rPr lang="en-US" dirty="0"/>
              <a:t> (or the older </a:t>
            </a:r>
            <a:r>
              <a:rPr lang="en-US" b="1" dirty="0"/>
              <a:t>Objective-C</a:t>
            </a:r>
            <a:r>
              <a:rPr lang="en-US" dirty="0"/>
              <a:t>) as programming languages + </a:t>
            </a:r>
            <a:r>
              <a:rPr lang="en-US" b="1" dirty="0"/>
              <a:t>iOS SDK </a:t>
            </a:r>
            <a:r>
              <a:rPr lang="en-US" dirty="0"/>
              <a:t>(as development toolset) + </a:t>
            </a:r>
            <a:r>
              <a:rPr lang="en-US" b="1" noProof="1"/>
              <a:t>Xcode</a:t>
            </a:r>
            <a:r>
              <a:rPr lang="en-US" dirty="0"/>
              <a:t> (as development environment) + some specialized </a:t>
            </a:r>
            <a:r>
              <a:rPr lang="en-US" b="1" dirty="0"/>
              <a:t>tools </a:t>
            </a:r>
            <a:r>
              <a:rPr lang="en-US" dirty="0"/>
              <a:t>(like device emulators, remote debugging tools and others).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 rule, to develop iOS apps, you need a </a:t>
            </a:r>
            <a:r>
              <a:rPr lang="en-US" b="1" dirty="0"/>
              <a:t>Mac machine</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cannot develop iOS apps from Windows or Linux (at least officially).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Advantages </a:t>
            </a:r>
            <a:r>
              <a:rPr lang="en-US" b="0" dirty="0"/>
              <a:t>of the native iOS apps are that they are </a:t>
            </a:r>
            <a:r>
              <a:rPr lang="en-US" b="1" dirty="0"/>
              <a:t>native </a:t>
            </a:r>
            <a:r>
              <a:rPr lang="en-US" b="0" dirty="0"/>
              <a:t>and use directly the iOS platform, its APIs, its programming model, its UI controls and the apps behave more natively and are fast.</a:t>
            </a:r>
          </a:p>
          <a:p>
            <a:pPr marL="628650" lvl="1" indent="-171450">
              <a:buFont typeface="Arial" panose="020B0604020202020204" pitchFamily="34" charset="0"/>
              <a:buChar char="•"/>
            </a:pPr>
            <a:r>
              <a:rPr lang="en-US" b="1" dirty="0"/>
              <a:t>Disadvantages </a:t>
            </a:r>
            <a:r>
              <a:rPr lang="en-US" dirty="0"/>
              <a:t>are that you need to learn the iOS platform, you need to have a Mac computer and you cannot adapt the native iOS app for Android.</a:t>
            </a:r>
          </a:p>
          <a:p>
            <a:pPr marL="0" lvl="0" indent="0">
              <a:buFont typeface="Arial" panose="020B0604020202020204" pitchFamily="34" charset="0"/>
              <a:buNone/>
            </a:pPr>
            <a:endParaRPr lang="en-US" b="1" dirty="0"/>
          </a:p>
          <a:p>
            <a:pPr marL="171450" lvl="0" indent="-171450">
              <a:buFont typeface="Arial" panose="020B0604020202020204" pitchFamily="34" charset="0"/>
              <a:buChar char="•"/>
            </a:pPr>
            <a:r>
              <a:rPr lang="en-US" b="1" dirty="0"/>
              <a:t>Hybrid mobile apps</a:t>
            </a:r>
            <a:r>
              <a:rPr lang="en-US" dirty="0"/>
              <a:t> are based on the </a:t>
            </a:r>
            <a:r>
              <a:rPr lang="en-US" b="1" dirty="0"/>
              <a:t>modern Web technologies</a:t>
            </a:r>
            <a:r>
              <a:rPr lang="en-US" dirty="0"/>
              <a:t>, running in the mobile device's </a:t>
            </a:r>
            <a:r>
              <a:rPr lang="en-US" b="1" dirty="0"/>
              <a:t>Web browser</a:t>
            </a:r>
            <a:r>
              <a:rPr lang="en-US" dirty="0"/>
              <a:t>.</a:t>
            </a:r>
          </a:p>
          <a:p>
            <a:pPr marL="628650" lvl="1" indent="-171450">
              <a:buFont typeface="Arial" panose="020B0604020202020204" pitchFamily="34" charset="0"/>
              <a:buChar char="•"/>
            </a:pPr>
            <a:r>
              <a:rPr lang="en-US" b="1" dirty="0"/>
              <a:t>Hybrid mobile apps </a:t>
            </a:r>
            <a:r>
              <a:rPr lang="en-US" dirty="0"/>
              <a:t>are based on </a:t>
            </a:r>
            <a:r>
              <a:rPr lang="en-US" b="1" dirty="0"/>
              <a:t>JavaScript</a:t>
            </a:r>
            <a:r>
              <a:rPr lang="en-US" dirty="0"/>
              <a:t> and the </a:t>
            </a:r>
            <a:r>
              <a:rPr lang="en-US" b="1" dirty="0"/>
              <a:t>HTML5 </a:t>
            </a:r>
            <a:r>
              <a:rPr lang="en-US" dirty="0"/>
              <a:t>platform.</a:t>
            </a:r>
          </a:p>
          <a:p>
            <a:pPr marL="628650" lvl="1" indent="-171450">
              <a:buFont typeface="Arial" panose="020B0604020202020204" pitchFamily="34" charset="0"/>
              <a:buChar char="•"/>
            </a:pPr>
            <a:r>
              <a:rPr lang="en-US" dirty="0"/>
              <a:t>They use </a:t>
            </a:r>
            <a:r>
              <a:rPr lang="bg-BG" dirty="0"/>
              <a:t>а</a:t>
            </a:r>
            <a:r>
              <a:rPr lang="en-US" dirty="0"/>
              <a:t> </a:t>
            </a:r>
            <a:r>
              <a:rPr lang="en-US" b="1" dirty="0"/>
              <a:t>WebView </a:t>
            </a:r>
            <a:r>
              <a:rPr lang="en-US" dirty="0"/>
              <a:t>container (which is an embedded Web browser) through the Apache </a:t>
            </a:r>
            <a:r>
              <a:rPr lang="en-US" b="1" dirty="0"/>
              <a:t>Cordova</a:t>
            </a:r>
            <a:r>
              <a:rPr lang="en-US" dirty="0"/>
              <a:t> or similar project.</a:t>
            </a:r>
          </a:p>
          <a:p>
            <a:pPr marL="628650" lvl="1" indent="-171450">
              <a:buFont typeface="Arial" panose="020B0604020202020204" pitchFamily="34" charset="0"/>
              <a:buChar char="•"/>
            </a:pPr>
            <a:r>
              <a:rPr lang="en-US" dirty="0"/>
              <a:t>The app codebase is written in </a:t>
            </a:r>
            <a:r>
              <a:rPr lang="en-US" b="1" dirty="0"/>
              <a:t>JavaScript</a:t>
            </a:r>
            <a:r>
              <a:rPr lang="en-US" dirty="0"/>
              <a:t>.</a:t>
            </a:r>
          </a:p>
          <a:p>
            <a:pPr marL="628650" lvl="1" indent="-171450">
              <a:buFont typeface="Arial" panose="020B0604020202020204" pitchFamily="34" charset="0"/>
              <a:buChar char="•"/>
            </a:pPr>
            <a:r>
              <a:rPr lang="en-US" dirty="0"/>
              <a:t>The </a:t>
            </a:r>
            <a:r>
              <a:rPr lang="en-US" b="1" dirty="0"/>
              <a:t>UI </a:t>
            </a:r>
            <a:r>
              <a:rPr lang="en-US" dirty="0"/>
              <a:t>is based on combination of </a:t>
            </a:r>
            <a:r>
              <a:rPr lang="en-US" b="1" dirty="0"/>
              <a:t>HTML + CSS </a:t>
            </a:r>
            <a:r>
              <a:rPr lang="en-US" dirty="0"/>
              <a:t>and some adaptations of the native Android and iOS UI controls.</a:t>
            </a:r>
            <a:endParaRPr lang="bg-BG" dirty="0"/>
          </a:p>
          <a:p>
            <a:pPr marL="628650" lvl="1" indent="-171450">
              <a:buFont typeface="Arial" panose="020B0604020202020204" pitchFamily="34" charset="0"/>
              <a:buChar char="•"/>
            </a:pPr>
            <a:r>
              <a:rPr lang="en-US" b="1" dirty="0"/>
              <a:t>Hybrid mobile apps </a:t>
            </a:r>
            <a:r>
              <a:rPr lang="en-US" dirty="0"/>
              <a:t>can access the mobile device hardware through specific APIs.</a:t>
            </a:r>
          </a:p>
          <a:p>
            <a:pPr marL="628650" lvl="1" indent="-171450">
              <a:buFont typeface="Arial" panose="020B0604020202020204" pitchFamily="34" charset="0"/>
              <a:buChar char="•"/>
            </a:pPr>
            <a:r>
              <a:rPr lang="en-US" b="1" dirty="0"/>
              <a:t>Advantages </a:t>
            </a:r>
            <a:r>
              <a:rPr lang="en-US" b="0" dirty="0"/>
              <a:t>of the hybrid mobile development approach are:</a:t>
            </a:r>
          </a:p>
          <a:p>
            <a:pPr marL="1085850" lvl="2" indent="-171450">
              <a:buFont typeface="Arial" panose="020B0604020202020204" pitchFamily="34" charset="0"/>
              <a:buChar char="•"/>
            </a:pPr>
            <a:r>
              <a:rPr lang="en-US" b="1" dirty="0"/>
              <a:t>Shared codebase</a:t>
            </a:r>
            <a:r>
              <a:rPr lang="en-US" b="0" dirty="0"/>
              <a:t> for all platforms. The same code runs (with small adaptations) on both iOS and Android.</a:t>
            </a:r>
          </a:p>
          <a:p>
            <a:pPr marL="1085850" lvl="2" indent="-171450">
              <a:buFont typeface="Arial" panose="020B0604020202020204" pitchFamily="34" charset="0"/>
              <a:buChar char="•"/>
            </a:pPr>
            <a:r>
              <a:rPr lang="en-US" b="0" dirty="0"/>
              <a:t>Existing </a:t>
            </a:r>
            <a:r>
              <a:rPr lang="en-US" b="1" dirty="0"/>
              <a:t>Web front-end development skills </a:t>
            </a:r>
            <a:r>
              <a:rPr lang="en-US" b="0" dirty="0"/>
              <a:t>are reused.</a:t>
            </a:r>
          </a:p>
          <a:p>
            <a:pPr marL="628650" lvl="1" indent="-171450">
              <a:buFont typeface="Arial" panose="020B0604020202020204" pitchFamily="34" charset="0"/>
              <a:buChar char="•"/>
            </a:pPr>
            <a:r>
              <a:rPr lang="en-US" b="1" dirty="0"/>
              <a:t>Disadvantages </a:t>
            </a:r>
            <a:r>
              <a:rPr lang="en-US" b="0" dirty="0"/>
              <a:t>are that hybrid apps </a:t>
            </a:r>
            <a:r>
              <a:rPr lang="en-US" b="1" dirty="0"/>
              <a:t>behave less natively</a:t>
            </a:r>
            <a:r>
              <a:rPr lang="en-US" b="0" dirty="0"/>
              <a:t> from the user experience perspective and are </a:t>
            </a:r>
            <a:r>
              <a:rPr lang="en-US" b="1" dirty="0"/>
              <a:t>slower than native apps</a:t>
            </a:r>
            <a:r>
              <a:rPr lang="en-US" b="0" dirty="0"/>
              <a:t>.</a:t>
            </a:r>
          </a:p>
          <a:p>
            <a:pPr marL="171450" lvl="0"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1" dirty="0"/>
              <a:t>Native JS mobile apps</a:t>
            </a:r>
            <a:r>
              <a:rPr lang="en-US" dirty="0"/>
              <a:t> use JavaScript as programming language (instead of Java or Swift),</a:t>
            </a:r>
          </a:p>
          <a:p>
            <a:pPr marL="628650" lvl="1" indent="-171450">
              <a:buFont typeface="Arial" panose="020B0604020202020204" pitchFamily="34" charset="0"/>
              <a:buChar char="•"/>
            </a:pPr>
            <a:r>
              <a:rPr lang="en-US" dirty="0"/>
              <a:t>but the user interface is bound to </a:t>
            </a:r>
            <a:r>
              <a:rPr lang="en-US" b="1" dirty="0"/>
              <a:t>the native UI toolkit</a:t>
            </a:r>
            <a:r>
              <a:rPr lang="en-US" dirty="0"/>
              <a:t> for the target mobile platform.</a:t>
            </a:r>
          </a:p>
          <a:p>
            <a:pPr marL="628650" lvl="1" indent="-171450">
              <a:buFont typeface="Arial" panose="020B0604020202020204" pitchFamily="34" charset="0"/>
              <a:buChar char="•"/>
            </a:pPr>
            <a:r>
              <a:rPr lang="en-US" dirty="0"/>
              <a:t>Examples of native JS mobile app platforms are: </a:t>
            </a:r>
            <a:r>
              <a:rPr lang="en-US" b="1" dirty="0"/>
              <a:t>React Native</a:t>
            </a:r>
            <a:r>
              <a:rPr lang="en-US" dirty="0"/>
              <a:t> and </a:t>
            </a:r>
            <a:r>
              <a:rPr lang="en-US" b="1" noProof="1"/>
              <a:t>NativeScript</a:t>
            </a:r>
            <a:r>
              <a:rPr lang="en-US" b="0" noProof="1"/>
              <a:t>.</a:t>
            </a:r>
          </a:p>
          <a:p>
            <a:pPr marL="628650" lvl="1" indent="-171450">
              <a:buFont typeface="Arial" panose="020B0604020202020204" pitchFamily="34" charset="0"/>
              <a:buChar char="•"/>
            </a:pPr>
            <a:r>
              <a:rPr lang="en-US" b="1" dirty="0"/>
              <a:t>Advantages </a:t>
            </a:r>
            <a:r>
              <a:rPr lang="en-US" b="0" dirty="0"/>
              <a:t>of the native JS mobile platforms are:</a:t>
            </a:r>
          </a:p>
          <a:p>
            <a:pPr marL="1085850" lvl="2" indent="-171450">
              <a:buFont typeface="Arial" panose="020B0604020202020204" pitchFamily="34" charset="0"/>
              <a:buChar char="•"/>
            </a:pPr>
            <a:r>
              <a:rPr lang="en-US" b="1" dirty="0"/>
              <a:t>Shared codebase</a:t>
            </a:r>
            <a:r>
              <a:rPr lang="bg-BG" b="0" dirty="0"/>
              <a:t>: </a:t>
            </a:r>
            <a:r>
              <a:rPr lang="en-US" b="0" dirty="0"/>
              <a:t>most of the code is shared between the iOS and Android app, except some specific UI-related code.</a:t>
            </a:r>
          </a:p>
          <a:p>
            <a:pPr marL="1085850" lvl="2" indent="-171450">
              <a:buFont typeface="Arial" panose="020B0604020202020204" pitchFamily="34" charset="0"/>
              <a:buChar char="•"/>
            </a:pPr>
            <a:r>
              <a:rPr lang="en-US" b="0" dirty="0"/>
              <a:t>The </a:t>
            </a:r>
            <a:r>
              <a:rPr lang="en-US" b="1" dirty="0"/>
              <a:t>apps behave natively</a:t>
            </a:r>
            <a:r>
              <a:rPr lang="en-US" b="0" dirty="0"/>
              <a:t>, just as native Android or iOS app.</a:t>
            </a:r>
          </a:p>
          <a:p>
            <a:pPr marL="628650" lvl="1" indent="-171450">
              <a:buFont typeface="Arial" panose="020B0604020202020204" pitchFamily="34" charset="0"/>
              <a:buChar char="•"/>
            </a:pPr>
            <a:r>
              <a:rPr lang="en-US" b="1" dirty="0"/>
              <a:t>Disadvantages </a:t>
            </a:r>
            <a:r>
              <a:rPr lang="en-US" b="0" dirty="0"/>
              <a:t>are that existing HTML5 and Web front-end development skills cannot be used directly.</a:t>
            </a:r>
          </a:p>
          <a:p>
            <a:pPr marL="628650" lvl="1"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1" dirty="0"/>
              <a:t>Other platforms</a:t>
            </a:r>
            <a:r>
              <a:rPr lang="en-US" b="0" dirty="0"/>
              <a:t> try to combine the best from the native and hybrid mobile apps</a:t>
            </a:r>
            <a:r>
              <a:rPr lang="en-US" dirty="0"/>
              <a:t>:</a:t>
            </a:r>
          </a:p>
          <a:p>
            <a:pPr marL="628650" lvl="1" indent="-171450">
              <a:buFont typeface="Arial" panose="020B0604020202020204" pitchFamily="34" charset="0"/>
              <a:buChar char="•"/>
            </a:pPr>
            <a:r>
              <a:rPr lang="en-US" b="1" dirty="0"/>
              <a:t>Xamarin </a:t>
            </a:r>
            <a:r>
              <a:rPr lang="en-US" dirty="0"/>
              <a:t>is a </a:t>
            </a:r>
            <a:r>
              <a:rPr lang="en-US" b="1" dirty="0"/>
              <a:t>C#-based mobile development platform</a:t>
            </a:r>
            <a:r>
              <a:rPr lang="en-US" b="0" dirty="0"/>
              <a:t>, which targets Android and iOS, but have similar disadvantages like hybrid mobile apps: bad performance and non-native user experience.</a:t>
            </a:r>
            <a:endParaRPr lang="en-US" b="1" dirty="0"/>
          </a:p>
          <a:p>
            <a:pPr marL="628650" lvl="1" indent="-171450">
              <a:buFont typeface="Arial" panose="020B0604020202020204" pitchFamily="34" charset="0"/>
              <a:buChar char="•"/>
            </a:pPr>
            <a:r>
              <a:rPr lang="en-US" b="1" dirty="0"/>
              <a:t>Flutter </a:t>
            </a:r>
            <a:r>
              <a:rPr lang="en-US" b="0" dirty="0"/>
              <a:t>is trying to offer a universal development platform for iOS + Android + Web + Desktop, based on the </a:t>
            </a:r>
            <a:r>
              <a:rPr lang="en-US" dirty="0"/>
              <a:t>Dart programming language, which is fast, natively compiled, and uses a shared codebase for all platforms.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6017645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illustration of the mobile development platforms and concepts,</a:t>
            </a:r>
          </a:p>
          <a:p>
            <a:pPr marL="171450" indent="-171450">
              <a:buFont typeface="Arial" panose="020B0604020202020204" pitchFamily="34" charset="0"/>
              <a:buChar char="•"/>
            </a:pPr>
            <a:r>
              <a:rPr lang="en-US" dirty="0"/>
              <a:t>I have prepared a </a:t>
            </a:r>
            <a:r>
              <a:rPr lang="en-US" b="1" dirty="0"/>
              <a:t>small live code example</a:t>
            </a:r>
            <a:r>
              <a:rPr lang="en-US" dirty="0"/>
              <a:t> of </a:t>
            </a:r>
            <a:r>
              <a:rPr lang="en-US" b="1" dirty="0"/>
              <a:t>React Native mobile app</a:t>
            </a:r>
            <a:r>
              <a:rPr lang="en-US" dirty="0"/>
              <a:t>.</a:t>
            </a:r>
          </a:p>
          <a:p>
            <a:pPr marL="0" indent="0">
              <a:buFont typeface="Arial" panose="020B0604020202020204" pitchFamily="34" charset="0"/>
              <a:buNone/>
            </a:pPr>
            <a:r>
              <a:rPr lang="en-US" dirty="0"/>
              <a:t>Let's </a:t>
            </a:r>
            <a:r>
              <a:rPr lang="en-US" b="1" dirty="0"/>
              <a:t>look at the example </a:t>
            </a:r>
            <a:r>
              <a:rPr lang="en-US" dirty="0"/>
              <a:t>from the link on the screen.</a:t>
            </a:r>
          </a:p>
          <a:p>
            <a:pPr marL="171450" indent="-171450">
              <a:buFont typeface="Arial" panose="020B0604020202020204" pitchFamily="34" charset="0"/>
              <a:buChar char="•"/>
            </a:pPr>
            <a:r>
              <a:rPr lang="en-US" dirty="0"/>
              <a:t>To save time, I have </a:t>
            </a:r>
            <a:r>
              <a:rPr lang="en-US" b="1" dirty="0"/>
              <a:t>pre-loaded the sample project</a:t>
            </a:r>
            <a:r>
              <a:rPr lang="en-US" dirty="0"/>
              <a:t> at the online development environment.</a:t>
            </a:r>
          </a:p>
          <a:p>
            <a:pPr marL="171450" indent="-171450">
              <a:buFont typeface="Arial" panose="020B0604020202020204" pitchFamily="34" charset="0"/>
              <a:buChar char="•"/>
            </a:pPr>
            <a:r>
              <a:rPr lang="en-US" dirty="0"/>
              <a:t>The app I have created, is a </a:t>
            </a:r>
            <a:r>
              <a:rPr lang="en-US" b="1" dirty="0"/>
              <a:t>simple summator</a:t>
            </a:r>
            <a:r>
              <a:rPr lang="en-US" b="0" dirty="0"/>
              <a:t> of numbers.</a:t>
            </a:r>
          </a:p>
          <a:p>
            <a:pPr marL="628650" lvl="1" indent="-171450">
              <a:buFont typeface="Arial" panose="020B0604020202020204" pitchFamily="34" charset="0"/>
              <a:buChar char="•"/>
            </a:pPr>
            <a:r>
              <a:rPr lang="en-US" b="0" dirty="0"/>
              <a:t>It</a:t>
            </a:r>
            <a:r>
              <a:rPr lang="en-US" dirty="0"/>
              <a:t> sums the values from two text fields into a third field, when you click a button.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from the code at the screen, </a:t>
            </a:r>
            <a:r>
              <a:rPr lang="en-US" b="1" dirty="0"/>
              <a:t>React Native apps </a:t>
            </a:r>
            <a:r>
              <a:rPr lang="en-US" dirty="0"/>
              <a:t>are written in </a:t>
            </a:r>
            <a:r>
              <a:rPr lang="en-US" b="1" dirty="0"/>
              <a:t>JavaScript</a:t>
            </a:r>
            <a:r>
              <a:rPr lang="en-US" dirty="0"/>
              <a:t>, following the React programming model, with </a:t>
            </a:r>
            <a:r>
              <a:rPr lang="en-US" b="1" dirty="0"/>
              <a:t>JSX</a:t>
            </a:r>
            <a:r>
              <a:rPr lang="en-US" dirty="0"/>
              <a:t> components, but using universal cross-platform UI controls, which are bound to the native iOS and Android UI toolkits for better performance.</a:t>
            </a:r>
          </a:p>
          <a:p>
            <a:pPr marL="171450" indent="-171450">
              <a:buFont typeface="Arial" panose="020B0604020202020204" pitchFamily="34" charset="0"/>
              <a:buChar char="•"/>
            </a:pPr>
            <a:r>
              <a:rPr lang="en-US" dirty="0"/>
              <a:t>We can </a:t>
            </a:r>
            <a:r>
              <a:rPr lang="en-US" b="1" dirty="0"/>
              <a:t>run the app </a:t>
            </a:r>
            <a:r>
              <a:rPr lang="en-US" dirty="0"/>
              <a:t>in the iOS emulator at the right side of the development platform.</a:t>
            </a:r>
          </a:p>
          <a:p>
            <a:pPr marL="171450" indent="-171450">
              <a:buFont typeface="Arial" panose="020B0604020202020204" pitchFamily="34" charset="0"/>
              <a:buChar char="•"/>
            </a:pPr>
            <a:r>
              <a:rPr lang="en-US" dirty="0"/>
              <a:t>We enter "3" and "6" and the result is calculated as "9".</a:t>
            </a:r>
          </a:p>
          <a:p>
            <a:pPr marL="628650" lvl="1" indent="-171450">
              <a:buFont typeface="Arial" panose="020B0604020202020204" pitchFamily="34" charset="0"/>
              <a:buChar char="•"/>
            </a:pPr>
            <a:r>
              <a:rPr lang="en-US" dirty="0"/>
              <a:t>Works as expected.</a:t>
            </a:r>
          </a:p>
          <a:p>
            <a:pPr marL="171450" indent="-171450">
              <a:buFont typeface="Arial" panose="020B0604020202020204" pitchFamily="34" charset="0"/>
              <a:buChar char="•"/>
            </a:pPr>
            <a:r>
              <a:rPr lang="en-US" dirty="0"/>
              <a:t>I will skip explaining the code. It is not important now.</a:t>
            </a:r>
          </a:p>
          <a:p>
            <a:pPr marL="171450" indent="-171450">
              <a:buFont typeface="Arial" panose="020B0604020202020204" pitchFamily="34" charset="0"/>
              <a:buChar char="•"/>
            </a:pPr>
            <a:r>
              <a:rPr lang="en-US" dirty="0"/>
              <a:t>The important concept here is that </a:t>
            </a:r>
            <a:r>
              <a:rPr lang="en-US" b="1" dirty="0"/>
              <a:t>developers can build mobile apps in JavaScript</a:t>
            </a:r>
            <a:r>
              <a:rPr lang="en-US" dirty="0"/>
              <a:t> using their React skills with some adaptation for the mobile platforms.</a:t>
            </a:r>
          </a:p>
          <a:p>
            <a:pPr marL="628650" lvl="1" indent="-171450">
              <a:buFont typeface="Arial" panose="020B0604020202020204" pitchFamily="34" charset="0"/>
              <a:buChar char="•"/>
            </a:pPr>
            <a:r>
              <a:rPr lang="en-US" dirty="0"/>
              <a:t>Once they learn front-end development concepts and technologies like Angular and React, they can use these skills for </a:t>
            </a:r>
            <a:r>
              <a:rPr lang="en-US" b="1" dirty="0"/>
              <a:t>different platforms</a:t>
            </a:r>
            <a:r>
              <a:rPr lang="en-US" dirty="0"/>
              <a:t>: Web, desktop and mobile.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97</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790887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a:t>
            </a:r>
            <a:r>
              <a:rPr lang="en-US" b="0" dirty="0"/>
              <a:t>is the part of the software systems, which users don't see on their screens.</a:t>
            </a:r>
            <a:endParaRPr lang="en-US" b="1" dirty="0"/>
          </a:p>
          <a:p>
            <a:pPr marL="171450" indent="-171450">
              <a:buFont typeface="Arial" panose="020B0604020202020204" pitchFamily="34" charset="0"/>
              <a:buChar char="•"/>
            </a:pPr>
            <a:r>
              <a:rPr lang="en-US" b="0" dirty="0"/>
              <a:t>The </a:t>
            </a:r>
            <a:r>
              <a:rPr lang="en-US" b="1" dirty="0"/>
              <a:t>back-end</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0" indent="0">
              <a:buFont typeface="Arial" panose="020B0604020202020204" pitchFamily="34" charset="0"/>
              <a:buNone/>
            </a:pPr>
            <a:r>
              <a:rPr lang="en-US" dirty="0"/>
              <a:t>Let's review the most important </a:t>
            </a:r>
            <a:r>
              <a:rPr lang="en-US" b="1" dirty="0"/>
              <a:t>principles and concepts from back-end </a:t>
            </a:r>
            <a:r>
              <a:rPr lang="en-US" b="1" dirty="0" err="1"/>
              <a:t>devlopment</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98</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Coding skills</a:t>
            </a:r>
            <a:r>
              <a:rPr lang="en-US" sz="1200" b="0" i="0" kern="1200" dirty="0">
                <a:solidFill>
                  <a:schemeClr val="tx1"/>
                </a:solidFill>
                <a:effectLst/>
                <a:latin typeface="+mn-lt"/>
                <a:ea typeface="+mn-ea"/>
                <a:cs typeface="+mn-cs"/>
              </a:rPr>
              <a:t>, which form 20% of the developer skills, are </a:t>
            </a:r>
            <a:r>
              <a:rPr lang="en-US" sz="1200" b="1" i="0" kern="1200" dirty="0">
                <a:solidFill>
                  <a:schemeClr val="tx1"/>
                </a:solidFill>
                <a:effectLst/>
                <a:latin typeface="+mn-lt"/>
                <a:ea typeface="+mn-ea"/>
                <a:cs typeface="+mn-cs"/>
              </a:rPr>
              <a:t>the skills to write and debug code and use developer tools</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working with data and calculations, using loops and basic data structures like arrays and lists, using objects and programming APIs.</a:t>
            </a:r>
            <a:endParaRPr lang="bg-BG"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skills</a:t>
            </a:r>
            <a:r>
              <a:rPr lang="en-US" sz="1200" b="0" i="0" kern="1200" dirty="0">
                <a:solidFill>
                  <a:schemeClr val="tx1"/>
                </a:solidFill>
                <a:effectLst/>
                <a:latin typeface="+mn-lt"/>
                <a:ea typeface="+mn-ea"/>
                <a:cs typeface="+mn-cs"/>
              </a:rPr>
              <a:t>, which form 30% of the developer skills, are the skills to </a:t>
            </a:r>
            <a:r>
              <a:rPr lang="en-US" sz="1200" b="1" i="0" kern="1200" dirty="0">
                <a:solidFill>
                  <a:schemeClr val="tx1"/>
                </a:solidFill>
                <a:effectLst/>
                <a:latin typeface="+mn-lt"/>
                <a:ea typeface="+mn-ea"/>
                <a:cs typeface="+mn-cs"/>
              </a:rPr>
              <a:t>solve technical problems </a:t>
            </a:r>
            <a:r>
              <a:rPr lang="en-US" sz="1200" b="0" i="0" kern="1200" dirty="0">
                <a:solidFill>
                  <a:schemeClr val="tx1"/>
                </a:solidFill>
                <a:effectLst/>
                <a:latin typeface="+mn-lt"/>
                <a:ea typeface="+mn-ea"/>
                <a:cs typeface="+mn-cs"/>
              </a:rPr>
              <a:t>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analyzing the problem and </a:t>
            </a:r>
            <a:r>
              <a:rPr lang="en-US" sz="1200" b="1" i="0" kern="1200" dirty="0">
                <a:solidFill>
                  <a:schemeClr val="tx1"/>
                </a:solidFill>
                <a:effectLst/>
                <a:latin typeface="+mn-lt"/>
                <a:ea typeface="+mn-ea"/>
                <a:cs typeface="+mn-cs"/>
              </a:rPr>
              <a:t>generating ideas</a:t>
            </a:r>
            <a:r>
              <a:rPr lang="en-US" sz="1200" b="0" i="0" kern="1200" dirty="0">
                <a:solidFill>
                  <a:schemeClr val="tx1"/>
                </a:solidFill>
                <a:effectLst/>
                <a:latin typeface="+mn-lt"/>
                <a:ea typeface="+mn-ea"/>
                <a:cs typeface="+mn-cs"/>
              </a:rPr>
              <a:t> how to solve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designing a sequence of steps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obtain the expected results from the input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implement</a:t>
            </a:r>
            <a:r>
              <a:rPr lang="en-US" sz="1200" b="0" i="0" kern="1200" dirty="0">
                <a:solidFill>
                  <a:schemeClr val="tx1"/>
                </a:solidFill>
                <a:effectLst/>
                <a:latin typeface="+mn-lt"/>
                <a:ea typeface="+mn-ea"/>
                <a:cs typeface="+mn-cs"/>
              </a:rPr>
              <a:t> the steps to build the solution.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software engineering concepts </a:t>
            </a:r>
            <a:r>
              <a:rPr lang="en-US" sz="1200" b="0" i="0" kern="1200" dirty="0">
                <a:solidFill>
                  <a:schemeClr val="tx1"/>
                </a:solidFill>
                <a:effectLst/>
                <a:latin typeface="+mn-lt"/>
                <a:ea typeface="+mn-ea"/>
                <a:cs typeface="+mn-cs"/>
              </a:rPr>
              <a:t>form about 25% of developer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object-oriented and functional programming, data structures and algorithms, networking and Web, front-end and back-end concepts, databases, source control systems and team working.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Front-end technologies like HTML, CSS, JavaScript, Angular and React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Back-end technologies like C# and ASP.NET MVC, Java and Spring framework, Python and Django, JavaScript and Node.js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Database technologies like SQL Server, MySQL and PostgreSQL and ORM frameworks like Entity Framework and Spring Data</a:t>
            </a:r>
          </a:p>
          <a:p>
            <a:r>
              <a:rPr lang="en-US" dirty="0"/>
              <a:t>I will explain these 4 groups of technical skills in more detail, because they are </a:t>
            </a:r>
            <a:r>
              <a:rPr lang="en-US" b="1" dirty="0"/>
              <a:t>the heart of what beginner developers need to master to start their first job</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93799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Back-end technologies </a:t>
            </a:r>
            <a:r>
              <a:rPr lang="en-US" dirty="0"/>
              <a:t>are the technologies, platforms and frameworks, which run at </a:t>
            </a:r>
            <a:r>
              <a:rPr lang="en-US" b="1" dirty="0"/>
              <a:t>server-side</a:t>
            </a:r>
            <a:r>
              <a:rPr lang="en-US" dirty="0"/>
              <a:t> part of software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a:t>
            </a:r>
            <a:r>
              <a:rPr lang="en-US" b="1" dirty="0"/>
              <a:t>server-side </a:t>
            </a:r>
            <a:r>
              <a:rPr lang="en-US" b="0" dirty="0"/>
              <a:t>software components </a:t>
            </a:r>
            <a:r>
              <a:rPr lang="en-US" sz="1200" b="1" kern="1200" dirty="0">
                <a:solidFill>
                  <a:srgbClr val="000000"/>
                </a:solidFill>
                <a:effectLst/>
                <a:latin typeface="Calibri" panose="020F0502020204030204" pitchFamily="34" charset="0"/>
                <a:ea typeface="+mn-ea"/>
                <a:cs typeface="+mn-cs"/>
              </a:rPr>
              <a:t>implement logic and processing</a:t>
            </a:r>
            <a:r>
              <a:rPr lang="en-US" sz="1200" b="0" kern="1200" dirty="0">
                <a:solidFill>
                  <a:srgbClr val="000000"/>
                </a:solidFill>
                <a:effectLst/>
                <a:latin typeface="Calibri" panose="020F0502020204030204" pitchFamily="34" charset="0"/>
                <a:ea typeface="+mn-ea"/>
                <a:cs typeface="+mn-cs"/>
              </a:rPr>
              <a:t>, which are not related to the user interface.</a:t>
            </a:r>
          </a:p>
          <a:p>
            <a:pPr marL="171450" indent="-171450" algn="l" rtl="0" eaLnBrk="1" latinLnBrk="0" hangingPunct="1">
              <a:spcBef>
                <a:spcPts val="0"/>
              </a:spcBef>
              <a:spcAft>
                <a:spcPts val="0"/>
              </a:spcAft>
              <a:buFont typeface="Arial" panose="020B0604020202020204" pitchFamily="34" charset="0"/>
              <a:buChar char="•"/>
            </a:pPr>
            <a:r>
              <a:rPr lang="en-US" sz="1200" b="1" kern="1200" dirty="0">
                <a:solidFill>
                  <a:srgbClr val="000000"/>
                </a:solidFill>
                <a:effectLst/>
                <a:latin typeface="Calibri" panose="020F0502020204030204" pitchFamily="34" charset="0"/>
                <a:ea typeface="+mn-ea"/>
                <a:cs typeface="+mn-cs"/>
              </a:rPr>
              <a:t>Back-end technologies</a:t>
            </a:r>
            <a:r>
              <a:rPr lang="bg-BG" sz="1200" b="1" kern="1200" dirty="0">
                <a:solidFill>
                  <a:srgbClr val="000000"/>
                </a:solidFill>
                <a:effectLst/>
                <a:latin typeface="Calibri" panose="020F0502020204030204" pitchFamily="34" charset="0"/>
                <a:ea typeface="+mn-ea"/>
                <a:cs typeface="+mn-cs"/>
              </a:rPr>
              <a:t> </a:t>
            </a:r>
            <a:r>
              <a:rPr lang="en-US" sz="1200" kern="1200" dirty="0">
                <a:solidFill>
                  <a:srgbClr val="000000"/>
                </a:solidFill>
                <a:effectLst/>
                <a:latin typeface="Calibri" panose="020F0502020204030204" pitchFamily="34" charset="0"/>
                <a:ea typeface="+mn-ea"/>
                <a:cs typeface="+mn-cs"/>
              </a:rPr>
              <a:t>provide concepts, frameworks, libraries and tools to build </a:t>
            </a:r>
            <a:r>
              <a:rPr lang="en-US" sz="1200" b="1" kern="1200" dirty="0">
                <a:solidFill>
                  <a:srgbClr val="000000"/>
                </a:solidFill>
                <a:effectLst/>
                <a:latin typeface="Calibri" panose="020F0502020204030204" pitchFamily="34" charset="0"/>
                <a:ea typeface="+mn-ea"/>
                <a:cs typeface="+mn-cs"/>
              </a:rPr>
              <a:t>business logic</a:t>
            </a:r>
            <a:r>
              <a:rPr lang="en-US" sz="1200" kern="1200" dirty="0">
                <a:solidFill>
                  <a:srgbClr val="000000"/>
                </a:solidFill>
                <a:effectLst/>
                <a:latin typeface="Calibri" panose="020F0502020204030204" pitchFamily="34" charset="0"/>
                <a:ea typeface="+mn-ea"/>
                <a:cs typeface="+mn-cs"/>
              </a:rPr>
              <a:t>, implement </a:t>
            </a:r>
            <a:r>
              <a:rPr lang="en-US" sz="1200" b="1" kern="1200" dirty="0">
                <a:solidFill>
                  <a:srgbClr val="000000"/>
                </a:solidFill>
                <a:effectLst/>
                <a:latin typeface="Calibri" panose="020F0502020204030204" pitchFamily="34" charset="0"/>
                <a:ea typeface="+mn-ea"/>
                <a:cs typeface="+mn-cs"/>
              </a:rPr>
              <a:t>data processing </a:t>
            </a:r>
            <a:r>
              <a:rPr lang="en-US" sz="1200" kern="1200" dirty="0">
                <a:solidFill>
                  <a:srgbClr val="000000"/>
                </a:solidFill>
                <a:effectLst/>
                <a:latin typeface="Calibri" panose="020F0502020204030204" pitchFamily="34" charset="0"/>
                <a:ea typeface="+mn-ea"/>
                <a:cs typeface="+mn-cs"/>
              </a:rPr>
              <a:t>and </a:t>
            </a:r>
            <a:r>
              <a:rPr lang="en-US" sz="1200" b="1" kern="1200" dirty="0">
                <a:solidFill>
                  <a:srgbClr val="000000"/>
                </a:solidFill>
                <a:effectLst/>
                <a:latin typeface="Calibri" panose="020F0502020204030204" pitchFamily="34" charset="0"/>
                <a:ea typeface="+mn-ea"/>
                <a:cs typeface="+mn-cs"/>
              </a:rPr>
              <a:t>data storage </a:t>
            </a:r>
            <a:r>
              <a:rPr lang="en-US" sz="1200" kern="1200" dirty="0">
                <a:solidFill>
                  <a:srgbClr val="000000"/>
                </a:solidFill>
                <a:effectLst/>
                <a:latin typeface="Calibri" panose="020F0502020204030204" pitchFamily="34" charset="0"/>
                <a:ea typeface="+mn-ea"/>
                <a:cs typeface="+mn-cs"/>
              </a:rPr>
              <a:t>and expos</a:t>
            </a:r>
            <a:r>
              <a:rPr lang="bg-BG" sz="1200" kern="1200" dirty="0">
                <a:solidFill>
                  <a:srgbClr val="000000"/>
                </a:solidFill>
                <a:effectLst/>
                <a:latin typeface="Calibri" panose="020F0502020204030204" pitchFamily="34" charset="0"/>
                <a:ea typeface="+mn-ea"/>
                <a:cs typeface="+mn-cs"/>
              </a:rPr>
              <a:t>е</a:t>
            </a:r>
            <a:r>
              <a:rPr lang="en-US" sz="1200" kern="1200" dirty="0">
                <a:solidFill>
                  <a:srgbClr val="000000"/>
                </a:solidFill>
                <a:effectLst/>
                <a:latin typeface="Calibri" panose="020F0502020204030204" pitchFamily="34" charset="0"/>
                <a:ea typeface="+mn-ea"/>
                <a:cs typeface="+mn-cs"/>
              </a:rPr>
              <a:t> </a:t>
            </a:r>
            <a:r>
              <a:rPr lang="en-US" sz="1200" b="1" kern="1200" dirty="0">
                <a:solidFill>
                  <a:srgbClr val="000000"/>
                </a:solidFill>
                <a:effectLst/>
                <a:latin typeface="Calibri" panose="020F0502020204030204" pitchFamily="34" charset="0"/>
                <a:ea typeface="+mn-ea"/>
                <a:cs typeface="+mn-cs"/>
              </a:rPr>
              <a:t>programming interfaces </a:t>
            </a:r>
            <a:r>
              <a:rPr lang="en-US" sz="1200" kern="1200" dirty="0">
                <a:solidFill>
                  <a:srgbClr val="000000"/>
                </a:solidFill>
                <a:effectLst/>
                <a:latin typeface="Calibri" panose="020F0502020204030204" pitchFamily="34" charset="0"/>
                <a:ea typeface="+mn-ea"/>
                <a:cs typeface="+mn-cs"/>
              </a:rPr>
              <a:t>(</a:t>
            </a:r>
            <a:r>
              <a:rPr lang="en-US" sz="1200" b="1" kern="1200" dirty="0">
                <a:solidFill>
                  <a:srgbClr val="000000"/>
                </a:solidFill>
                <a:effectLst/>
                <a:latin typeface="Calibri" panose="020F0502020204030204" pitchFamily="34" charset="0"/>
                <a:ea typeface="+mn-ea"/>
                <a:cs typeface="+mn-cs"/>
              </a:rPr>
              <a:t>APIs</a:t>
            </a:r>
            <a:r>
              <a:rPr lang="en-US" sz="1200" kern="1200" dirty="0">
                <a:solidFill>
                  <a:srgbClr val="000000"/>
                </a:solidFill>
                <a:effectLst/>
                <a:latin typeface="Calibri" panose="020F0502020204030204" pitchFamily="34" charset="0"/>
                <a:ea typeface="+mn-ea"/>
                <a:cs typeface="+mn-cs"/>
              </a:rPr>
              <a:t>) for the front-end.</a:t>
            </a:r>
          </a:p>
          <a:p>
            <a:pPr marL="0" indent="0" algn="l" rtl="0" eaLnBrk="1" latinLnBrk="0" hangingPunct="1">
              <a:spcBef>
                <a:spcPts val="0"/>
              </a:spcBef>
              <a:spcAft>
                <a:spcPts val="0"/>
              </a:spcAft>
              <a:buFont typeface="Arial" panose="020B0604020202020204" pitchFamily="34" charset="0"/>
              <a:buNone/>
            </a:pPr>
            <a:r>
              <a:rPr lang="en-US" sz="1200" kern="1200" dirty="0">
                <a:solidFill>
                  <a:srgbClr val="000000"/>
                </a:solidFill>
                <a:effectLst/>
                <a:latin typeface="Calibri" panose="020F0502020204030204" pitchFamily="34" charset="0"/>
                <a:ea typeface="+mn-ea"/>
                <a:cs typeface="+mn-cs"/>
              </a:rPr>
              <a:t>Let's look at some of these </a:t>
            </a:r>
            <a:r>
              <a:rPr lang="en-US" sz="1200" b="1" kern="1200" dirty="0">
                <a:solidFill>
                  <a:srgbClr val="000000"/>
                </a:solidFill>
                <a:effectLst/>
                <a:latin typeface="Calibri" panose="020F0502020204030204" pitchFamily="34" charset="0"/>
                <a:ea typeface="+mn-ea"/>
                <a:cs typeface="+mn-cs"/>
              </a:rPr>
              <a:t>back-end technologies</a:t>
            </a:r>
            <a:r>
              <a:rPr lang="en-US" sz="1200" kern="1200" dirty="0">
                <a:solidFill>
                  <a:srgbClr val="000000"/>
                </a:solidFill>
                <a:effectLst/>
                <a:latin typeface="Calibri" panose="020F0502020204030204" pitchFamily="34" charset="0"/>
                <a:ea typeface="+mn-ea"/>
                <a:cs typeface="+mn-cs"/>
              </a:rPr>
              <a:t>:</a:t>
            </a:r>
          </a:p>
          <a:p>
            <a:pPr marL="0" indent="0" algn="l" rtl="0" eaLnBrk="1" latinLnBrk="0" hangingPunct="1">
              <a:spcBef>
                <a:spcPts val="0"/>
              </a:spcBef>
              <a:spcAft>
                <a:spcPts val="0"/>
              </a:spcAft>
              <a:buFont typeface="Arial" panose="020B0604020202020204" pitchFamily="34" charset="0"/>
              <a:buNone/>
            </a:pPr>
            <a:endParaRPr lang="en-US" sz="1200" kern="1200" dirty="0">
              <a:solidFill>
                <a:srgbClr val="000000"/>
              </a:solidFill>
              <a:effectLst/>
              <a:latin typeface="Calibri" panose="020F0502020204030204" pitchFamily="34" charset="0"/>
              <a:ea typeface="+mn-ea"/>
              <a:cs typeface="+mn-cs"/>
            </a:endParaRPr>
          </a:p>
          <a:p>
            <a:pPr marL="171450" lvl="0" indent="-171450">
              <a:buFont typeface="Arial" panose="020B0604020202020204" pitchFamily="34" charset="0"/>
              <a:buChar char="•"/>
            </a:pPr>
            <a:r>
              <a:rPr lang="en-US" b="1" dirty="0"/>
              <a:t>Data management </a:t>
            </a:r>
            <a:r>
              <a:rPr lang="en-US" dirty="0"/>
              <a:t>technologies, </a:t>
            </a:r>
            <a:r>
              <a:rPr lang="en-US" b="1" dirty="0"/>
              <a:t>databases</a:t>
            </a:r>
            <a:r>
              <a:rPr lang="en-US" dirty="0"/>
              <a:t> and </a:t>
            </a:r>
            <a:r>
              <a:rPr lang="en-US" b="1" dirty="0"/>
              <a:t>ORM frameworks</a:t>
            </a:r>
            <a:r>
              <a:rPr lang="en-US" b="0" dirty="0"/>
              <a:t>,</a:t>
            </a:r>
          </a:p>
          <a:p>
            <a:pPr marL="628650" lvl="1" indent="-171450">
              <a:buFont typeface="Arial" panose="020B0604020202020204" pitchFamily="34" charset="0"/>
              <a:buChar char="•"/>
            </a:pPr>
            <a:r>
              <a:rPr lang="en-US" b="0" dirty="0"/>
              <a:t>such as MySQL, PostgreSQL, Entity Framework and Hibernate.</a:t>
            </a:r>
          </a:p>
          <a:p>
            <a:pPr marL="0" lvl="0" indent="0">
              <a:buFont typeface="Arial" panose="020B0604020202020204" pitchFamily="34" charset="0"/>
              <a:buNone/>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Backend </a:t>
            </a:r>
            <a:r>
              <a:rPr lang="en-US" b="1" dirty="0"/>
              <a:t>Web frameworks </a:t>
            </a:r>
            <a:r>
              <a:rPr lang="en-US" dirty="0"/>
              <a:t>and </a:t>
            </a:r>
            <a:r>
              <a:rPr lang="en-US" b="1" dirty="0"/>
              <a:t>MVC</a:t>
            </a:r>
            <a:r>
              <a:rPr lang="en-US" dirty="0"/>
              <a:t> frameworks,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such as Spring MVC, Django and ASP.NET MVC.</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lvl="0" indent="-171450">
              <a:buFont typeface="Arial" panose="020B0604020202020204" pitchFamily="34" charset="0"/>
              <a:buChar char="•"/>
            </a:pPr>
            <a:r>
              <a:rPr lang="en-US" b="1" dirty="0"/>
              <a:t>REST API </a:t>
            </a:r>
            <a:r>
              <a:rPr lang="en-US" dirty="0"/>
              <a:t>frameworks, </a:t>
            </a:r>
            <a:r>
              <a:rPr lang="en-US" b="1" dirty="0"/>
              <a:t>reactive</a:t>
            </a:r>
            <a:r>
              <a:rPr lang="en-US" dirty="0"/>
              <a:t> APIs, and other services and APIs,</a:t>
            </a:r>
          </a:p>
          <a:p>
            <a:pPr marL="628650" lvl="1" indent="-171450">
              <a:buFont typeface="Arial" panose="020B0604020202020204" pitchFamily="34" charset="0"/>
              <a:buChar char="•"/>
            </a:pPr>
            <a:r>
              <a:rPr lang="en-US" dirty="0"/>
              <a:t>such as ASP.NET Web API, Flask-RESTful and </a:t>
            </a:r>
            <a:r>
              <a:rPr lang="en-US" b="0" i="0" dirty="0" err="1">
                <a:solidFill>
                  <a:srgbClr val="5F6368"/>
                </a:solidFill>
                <a:effectLst/>
                <a:latin typeface="arial" panose="020B0604020202020204" pitchFamily="34" charset="0"/>
              </a:rPr>
              <a:t>RxJava</a:t>
            </a:r>
            <a:r>
              <a:rPr lang="en-US" dirty="0"/>
              <a:t>.</a:t>
            </a:r>
          </a:p>
          <a:p>
            <a:pPr marL="0" lvl="0" indent="0">
              <a:buFont typeface="Arial" panose="020B0604020202020204" pitchFamily="34" charset="0"/>
              <a:buNone/>
            </a:pPr>
            <a:endParaRPr lang="en-US" dirty="0"/>
          </a:p>
          <a:p>
            <a:pPr marL="171450" lvl="0" indent="-171450">
              <a:buFont typeface="Arial" panose="020B0604020202020204" pitchFamily="34" charset="0"/>
              <a:buChar char="•"/>
            </a:pPr>
            <a:r>
              <a:rPr lang="en-US" b="1" dirty="0"/>
              <a:t>Microservices</a:t>
            </a:r>
            <a:r>
              <a:rPr lang="bg-BG" dirty="0"/>
              <a:t>, </a:t>
            </a:r>
            <a:r>
              <a:rPr lang="en-US" b="1" dirty="0"/>
              <a:t>containers</a:t>
            </a:r>
            <a:r>
              <a:rPr lang="en-US" dirty="0"/>
              <a:t> and </a:t>
            </a:r>
            <a:r>
              <a:rPr lang="en-US" b="1" dirty="0"/>
              <a:t>cloud</a:t>
            </a:r>
            <a:r>
              <a:rPr lang="en-US" b="0" dirty="0"/>
              <a:t>,</a:t>
            </a:r>
          </a:p>
          <a:p>
            <a:pPr marL="628650" lvl="1" indent="-171450">
              <a:buFont typeface="Arial" panose="020B0604020202020204" pitchFamily="34" charset="0"/>
              <a:buChar char="•"/>
            </a:pPr>
            <a:r>
              <a:rPr lang="en-US" b="0" dirty="0"/>
              <a:t>such as Docker images in Azure and Amazon AWS.</a:t>
            </a:r>
            <a:endParaRPr lang="en-US" b="1" dirty="0"/>
          </a:p>
          <a:p>
            <a:pPr marL="0" lvl="0" indent="0">
              <a:buFont typeface="Arial" panose="020B0604020202020204" pitchFamily="34" charset="0"/>
              <a:buNone/>
            </a:pPr>
            <a:r>
              <a:rPr lang="en-US" b="0" dirty="0"/>
              <a:t>All these </a:t>
            </a:r>
            <a:r>
              <a:rPr lang="en-US" b="1" dirty="0"/>
              <a:t>back-end technologies </a:t>
            </a:r>
            <a:r>
              <a:rPr lang="en-US" b="0" dirty="0"/>
              <a:t>are available with:</a:t>
            </a:r>
          </a:p>
          <a:p>
            <a:pPr marL="171450" lvl="0" indent="-171450">
              <a:buFont typeface="Arial" panose="020B0604020202020204" pitchFamily="34" charset="0"/>
              <a:buChar char="•"/>
            </a:pPr>
            <a:r>
              <a:rPr lang="en-US" b="0" dirty="0"/>
              <a:t>different </a:t>
            </a:r>
            <a:r>
              <a:rPr lang="en-US" b="1" dirty="0"/>
              <a:t>programming languages </a:t>
            </a:r>
            <a:r>
              <a:rPr lang="en-US" b="0" dirty="0"/>
              <a:t>(such as C#, Java, JavaScript, Python, PHP, C++, Go, Swift and others)</a:t>
            </a:r>
          </a:p>
          <a:p>
            <a:pPr marL="171450" lvl="0" indent="-171450">
              <a:buFont typeface="Arial" panose="020B0604020202020204" pitchFamily="34" charset="0"/>
              <a:buChar char="•"/>
            </a:pPr>
            <a:r>
              <a:rPr lang="en-US" b="0" dirty="0"/>
              <a:t>and </a:t>
            </a:r>
            <a:r>
              <a:rPr lang="en-US" b="1" dirty="0"/>
              <a:t>development platforms </a:t>
            </a:r>
            <a:r>
              <a:rPr lang="en-US" b="0" dirty="0"/>
              <a:t>(such as .NET Core, Java EE, Node.js and others).</a:t>
            </a:r>
          </a:p>
          <a:p>
            <a:pPr>
              <a:spcBef>
                <a:spcPts val="1200"/>
              </a:spcBef>
            </a:pPr>
            <a:endParaRPr lang="en-US" b="1" dirty="0"/>
          </a:p>
          <a:p>
            <a:pPr>
              <a:spcBef>
                <a:spcPts val="1200"/>
              </a:spcBef>
            </a:pPr>
            <a:r>
              <a:rPr lang="en-US" b="1" dirty="0"/>
              <a:t>Back-end developers</a:t>
            </a:r>
            <a:r>
              <a:rPr lang="en-US" dirty="0"/>
              <a:t> play an important role in software development.</a:t>
            </a:r>
          </a:p>
          <a:p>
            <a:pPr marL="171450" indent="-171450">
              <a:spcBef>
                <a:spcPts val="1200"/>
              </a:spcBef>
              <a:buFont typeface="Arial" panose="020B0604020202020204" pitchFamily="34" charset="0"/>
              <a:buChar char="•"/>
            </a:pPr>
            <a:r>
              <a:rPr lang="en-US" dirty="0"/>
              <a:t>They work on the </a:t>
            </a:r>
            <a:r>
              <a:rPr lang="en-US" b="1" dirty="0"/>
              <a:t>server-side</a:t>
            </a:r>
            <a:r>
              <a:rPr lang="en-US" dirty="0"/>
              <a:t> of software systems.</a:t>
            </a:r>
          </a:p>
          <a:p>
            <a:pPr marL="171450" indent="-171450">
              <a:spcBef>
                <a:spcPts val="1200"/>
              </a:spcBef>
              <a:buFont typeface="Arial" panose="020B0604020202020204" pitchFamily="34" charset="0"/>
              <a:buChar char="•"/>
            </a:pPr>
            <a:r>
              <a:rPr lang="en-US" dirty="0"/>
              <a:t>This is a </a:t>
            </a:r>
            <a:r>
              <a:rPr lang="en-US" b="1" dirty="0"/>
              <a:t>popular profession </a:t>
            </a:r>
            <a:r>
              <a:rPr lang="en-US" dirty="0"/>
              <a:t>in the software industry.</a:t>
            </a:r>
          </a:p>
          <a:p>
            <a:pPr marL="171450" indent="-171450">
              <a:spcBef>
                <a:spcPts val="1200"/>
              </a:spcBef>
              <a:buFont typeface="Arial" panose="020B0604020202020204" pitchFamily="34" charset="0"/>
              <a:buChar char="•"/>
            </a:pPr>
            <a:r>
              <a:rPr lang="en-US" dirty="0"/>
              <a:t>Back-end developers deal with the </a:t>
            </a:r>
            <a:r>
              <a:rPr lang="en-US" b="1" dirty="0"/>
              <a:t>business logic</a:t>
            </a:r>
            <a:r>
              <a:rPr lang="en-US" dirty="0"/>
              <a:t>, </a:t>
            </a:r>
            <a:r>
              <a:rPr lang="en-US" b="1" dirty="0"/>
              <a:t>data processing</a:t>
            </a:r>
            <a:r>
              <a:rPr lang="en-US" dirty="0"/>
              <a:t>, </a:t>
            </a:r>
            <a:r>
              <a:rPr lang="en-US" b="1" dirty="0"/>
              <a:t>data storage</a:t>
            </a:r>
            <a:r>
              <a:rPr lang="en-US" dirty="0"/>
              <a:t> and service </a:t>
            </a:r>
            <a:r>
              <a:rPr lang="en-US" b="1" dirty="0"/>
              <a:t>APIs</a:t>
            </a:r>
            <a:r>
              <a:rPr lang="en-US" b="0" dirty="0"/>
              <a:t>.</a:t>
            </a:r>
          </a:p>
          <a:p>
            <a:pPr marL="171450" indent="-171450">
              <a:spcBef>
                <a:spcPts val="1200"/>
              </a:spcBef>
              <a:buFont typeface="Arial" panose="020B0604020202020204" pitchFamily="34" charset="0"/>
              <a:buChar char="•"/>
            </a:pPr>
            <a:r>
              <a:rPr lang="en-US" b="0" dirty="0"/>
              <a:t>They use </a:t>
            </a:r>
            <a:r>
              <a:rPr lang="en-US" b="1" dirty="0"/>
              <a:t>database</a:t>
            </a:r>
            <a:r>
              <a:rPr lang="en-US" b="0" dirty="0"/>
              <a:t> servers, backend </a:t>
            </a:r>
            <a:r>
              <a:rPr lang="en-US" b="1" dirty="0"/>
              <a:t>platforms</a:t>
            </a:r>
            <a:r>
              <a:rPr lang="en-US" b="0" dirty="0"/>
              <a:t>, </a:t>
            </a:r>
            <a:r>
              <a:rPr lang="en-US" b="1" dirty="0"/>
              <a:t>application servers</a:t>
            </a:r>
            <a:r>
              <a:rPr lang="en-US" b="0" dirty="0"/>
              <a:t>, </a:t>
            </a:r>
            <a:r>
              <a:rPr lang="en-US" b="1" dirty="0"/>
              <a:t>containers</a:t>
            </a:r>
            <a:r>
              <a:rPr lang="en-US" b="0" dirty="0"/>
              <a:t>, </a:t>
            </a:r>
            <a:r>
              <a:rPr lang="en-US" b="1" dirty="0"/>
              <a:t>cloud </a:t>
            </a:r>
            <a:r>
              <a:rPr lang="en-US" b="0" dirty="0"/>
              <a:t>environments and many other back-end technologies and tools.</a:t>
            </a:r>
            <a:endParaRPr lang="en-US" b="1" dirty="0"/>
          </a:p>
          <a:p>
            <a:pPr marL="171450" indent="-171450">
              <a:buFont typeface="Arial" panose="020B0604020202020204" pitchFamily="34" charset="0"/>
              <a:buChar char="•"/>
            </a:pPr>
            <a:r>
              <a:rPr lang="en-US" dirty="0"/>
              <a:t>The </a:t>
            </a:r>
            <a:r>
              <a:rPr lang="en-US" b="1" dirty="0"/>
              <a:t>back-end components </a:t>
            </a:r>
            <a:r>
              <a:rPr lang="en-US" dirty="0"/>
              <a:t>are often deployed as </a:t>
            </a:r>
            <a:r>
              <a:rPr lang="en-US" b="1" dirty="0"/>
              <a:t>containers </a:t>
            </a:r>
            <a:r>
              <a:rPr lang="en-US" dirty="0"/>
              <a:t>in a </a:t>
            </a:r>
            <a:r>
              <a:rPr lang="en-US" b="1" dirty="0"/>
              <a:t>cloud environment</a:t>
            </a:r>
          </a:p>
          <a:p>
            <a:pPr marL="628650" lvl="1" indent="-171450">
              <a:buFont typeface="Arial" panose="020B0604020202020204" pitchFamily="34" charset="0"/>
              <a:buChar char="•"/>
            </a:pPr>
            <a:r>
              <a:rPr lang="en-US" dirty="0"/>
              <a:t>or are built specifically for certain </a:t>
            </a:r>
            <a:r>
              <a:rPr lang="en-US" b="1" dirty="0"/>
              <a:t>cloud platform</a:t>
            </a:r>
            <a:r>
              <a:rPr lang="en-US" dirty="0"/>
              <a:t>,</a:t>
            </a:r>
          </a:p>
          <a:p>
            <a:pPr marL="628650" lvl="1" indent="-171450">
              <a:buFont typeface="Arial" panose="020B0604020202020204" pitchFamily="34" charset="0"/>
              <a:buChar char="•"/>
            </a:pPr>
            <a:r>
              <a:rPr lang="en-US" dirty="0"/>
              <a:t>so back-end developers often deal with </a:t>
            </a:r>
            <a:r>
              <a:rPr lang="en-US" b="1" dirty="0"/>
              <a:t>cloud</a:t>
            </a:r>
            <a:r>
              <a:rPr lang="en-US" dirty="0"/>
              <a:t> and </a:t>
            </a:r>
            <a:r>
              <a:rPr lang="en-US" b="1" dirty="0"/>
              <a:t>DevOps</a:t>
            </a:r>
            <a:r>
              <a:rPr lang="en-US" dirty="0"/>
              <a:t>.</a:t>
            </a:r>
          </a:p>
          <a:p>
            <a:endParaRPr lang="en-US" dirty="0"/>
          </a:p>
          <a:p>
            <a:r>
              <a:rPr lang="en-US" dirty="0"/>
              <a:t>Now, let's look at details about </a:t>
            </a:r>
            <a:r>
              <a:rPr lang="en-US" b="1" dirty="0"/>
              <a:t>databases</a:t>
            </a:r>
            <a:r>
              <a:rPr lang="en-US" dirty="0"/>
              <a:t>, </a:t>
            </a:r>
            <a:r>
              <a:rPr lang="en-US" b="1" dirty="0"/>
              <a:t>ORM systems</a:t>
            </a:r>
            <a:r>
              <a:rPr lang="en-US" dirty="0"/>
              <a:t>, </a:t>
            </a:r>
            <a:r>
              <a:rPr lang="en-US" b="1" dirty="0"/>
              <a:t>MVC frameworks</a:t>
            </a:r>
            <a:r>
              <a:rPr lang="en-US" dirty="0"/>
              <a:t>, </a:t>
            </a:r>
            <a:r>
              <a:rPr lang="en-US" b="1" dirty="0"/>
              <a:t>containers</a:t>
            </a:r>
            <a:r>
              <a:rPr lang="en-US" dirty="0"/>
              <a:t>, and </a:t>
            </a:r>
            <a:r>
              <a:rPr lang="en-US" b="1" dirty="0"/>
              <a:t>operating systems</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874126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Databases</a:t>
            </a:r>
            <a:r>
              <a:rPr lang="en-US" dirty="0"/>
              <a:t> hold and manage data in the back-end systems.</a:t>
            </a:r>
          </a:p>
          <a:p>
            <a:pPr marL="171450" indent="-171450">
              <a:buFont typeface="Arial" panose="020B0604020202020204" pitchFamily="34" charset="0"/>
              <a:buChar char="•"/>
            </a:pPr>
            <a:r>
              <a:rPr lang="en-US" dirty="0"/>
              <a:t>Almost all software systems use a </a:t>
            </a:r>
            <a:r>
              <a:rPr lang="en-US" b="1" dirty="0"/>
              <a:t>database</a:t>
            </a:r>
            <a:r>
              <a:rPr lang="en-US" dirty="0"/>
              <a:t> in some form.</a:t>
            </a:r>
          </a:p>
          <a:p>
            <a:pPr marL="171450" indent="-171450">
              <a:buFont typeface="Arial" panose="020B0604020202020204" pitchFamily="34" charset="0"/>
              <a:buChar char="•"/>
            </a:pPr>
            <a:r>
              <a:rPr lang="en-US" b="1" dirty="0"/>
              <a:t>The data </a:t>
            </a:r>
            <a:r>
              <a:rPr lang="en-US" dirty="0"/>
              <a:t>in database systems is organized in </a:t>
            </a:r>
            <a:r>
              <a:rPr lang="en-US" b="1" dirty="0"/>
              <a:t>tables</a:t>
            </a:r>
            <a:r>
              <a:rPr lang="en-US" dirty="0"/>
              <a:t> (holding rows), </a:t>
            </a:r>
            <a:r>
              <a:rPr lang="en-US" b="1" dirty="0"/>
              <a:t>collections</a:t>
            </a:r>
            <a:r>
              <a:rPr lang="en-US" dirty="0"/>
              <a:t> (holding objects), </a:t>
            </a:r>
            <a:r>
              <a:rPr lang="en-US" b="1" dirty="0"/>
              <a:t>key-value pairs </a:t>
            </a:r>
            <a:r>
              <a:rPr lang="en-US" dirty="0"/>
              <a:t>or other structures.</a:t>
            </a:r>
          </a:p>
          <a:p>
            <a:pPr marL="171450" indent="-171450">
              <a:buFont typeface="Arial" panose="020B0604020202020204" pitchFamily="34" charset="0"/>
              <a:buChar char="•"/>
            </a:pPr>
            <a:r>
              <a:rPr lang="en-US" dirty="0"/>
              <a:t>The software, which manages, retrieves and manipulates data in a database, is called </a:t>
            </a:r>
            <a:r>
              <a:rPr lang="en-US" b="1" dirty="0"/>
              <a:t>DBMS</a:t>
            </a:r>
            <a:r>
              <a:rPr lang="en-US" dirty="0"/>
              <a:t> (</a:t>
            </a:r>
            <a:r>
              <a:rPr lang="en-US" b="1" dirty="0"/>
              <a:t>database management system</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Examples of </a:t>
            </a:r>
            <a:r>
              <a:rPr lang="en-US" b="1" dirty="0"/>
              <a:t>DBMS systems </a:t>
            </a:r>
            <a:r>
              <a:rPr lang="en-US" dirty="0"/>
              <a:t>are MySQL, MongoDB, Redis, Azure Cosmos DB, </a:t>
            </a:r>
            <a:r>
              <a:rPr lang="en-US" b="0" dirty="0">
                <a:solidFill>
                  <a:srgbClr val="000000"/>
                </a:solidFill>
                <a:effectLst/>
                <a:latin typeface="Proxima Nova"/>
              </a:rPr>
              <a:t>PostgreSQL, MS SQL Server, SQLite, Elasticsearch and thousands more.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effectLst/>
                <a:latin typeface="Proxima Nova"/>
              </a:rPr>
              <a:t>DBMS systems </a:t>
            </a:r>
            <a:r>
              <a:rPr lang="en-US" b="0" dirty="0">
                <a:solidFill>
                  <a:srgbClr val="000000"/>
                </a:solidFill>
                <a:effectLst/>
                <a:latin typeface="Proxima Nova"/>
              </a:rPr>
              <a:t>are responsible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effectLst/>
                <a:latin typeface="Proxima Nova"/>
              </a:rPr>
              <a:t>Data definition</a:t>
            </a:r>
            <a:r>
              <a:rPr lang="en-US" b="0" dirty="0">
                <a:solidFill>
                  <a:srgbClr val="000000"/>
                </a:solidFill>
                <a:effectLst/>
                <a:latin typeface="Proxima Nova"/>
              </a:rPr>
              <a:t>: creating and deleting </a:t>
            </a:r>
            <a:r>
              <a:rPr lang="en-US" b="1" dirty="0">
                <a:solidFill>
                  <a:srgbClr val="000000"/>
                </a:solidFill>
                <a:effectLst/>
                <a:latin typeface="Proxima Nova"/>
              </a:rPr>
              <a:t>databases</a:t>
            </a:r>
            <a:r>
              <a:rPr lang="en-US" b="0" dirty="0">
                <a:solidFill>
                  <a:srgbClr val="000000"/>
                </a:solidFill>
                <a:effectLst/>
                <a:latin typeface="Proxima Nova"/>
              </a:rPr>
              <a:t>, creating and modifying </a:t>
            </a:r>
            <a:r>
              <a:rPr lang="en-US" b="1" dirty="0">
                <a:solidFill>
                  <a:srgbClr val="000000"/>
                </a:solidFill>
                <a:effectLst/>
                <a:latin typeface="Proxima Nova"/>
              </a:rPr>
              <a:t>collections</a:t>
            </a:r>
            <a:r>
              <a:rPr lang="en-US" b="0" dirty="0">
                <a:solidFill>
                  <a:srgbClr val="000000"/>
                </a:solidFill>
                <a:effectLst/>
                <a:latin typeface="Proxima Nova"/>
              </a:rPr>
              <a:t>, </a:t>
            </a:r>
            <a:r>
              <a:rPr lang="en-US" b="1" dirty="0">
                <a:solidFill>
                  <a:srgbClr val="000000"/>
                </a:solidFill>
                <a:effectLst/>
                <a:latin typeface="Proxima Nova"/>
              </a:rPr>
              <a:t>tables</a:t>
            </a:r>
            <a:r>
              <a:rPr lang="en-US" b="0" dirty="0">
                <a:solidFill>
                  <a:srgbClr val="000000"/>
                </a:solidFill>
                <a:effectLst/>
                <a:latin typeface="Proxima Nova"/>
              </a:rPr>
              <a:t> or other sets of data records or documents and defining their structure, fields and data format;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effectLst/>
                <a:latin typeface="Proxima Nova"/>
              </a:rPr>
              <a:t>Data retrieval</a:t>
            </a:r>
            <a:r>
              <a:rPr lang="en-US" b="0" dirty="0">
                <a:solidFill>
                  <a:srgbClr val="000000"/>
                </a:solidFill>
                <a:effectLst/>
                <a:latin typeface="Proxima Nova"/>
              </a:rPr>
              <a:t>: retrieving data, </a:t>
            </a:r>
            <a:r>
              <a:rPr lang="en-US" b="1" dirty="0">
                <a:solidFill>
                  <a:srgbClr val="000000"/>
                </a:solidFill>
                <a:effectLst/>
                <a:latin typeface="Proxima Nova"/>
              </a:rPr>
              <a:t>querying</a:t>
            </a:r>
            <a:r>
              <a:rPr lang="en-US" b="0" dirty="0">
                <a:solidFill>
                  <a:srgbClr val="000000"/>
                </a:solidFill>
                <a:effectLst/>
                <a:latin typeface="Proxima Nova"/>
              </a:rPr>
              <a:t> data, searching data, filtering data, extracting data, combining data, aggregating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effectLst/>
                <a:latin typeface="Proxima Nova"/>
              </a:rPr>
              <a:t>Data manipulation</a:t>
            </a:r>
            <a:r>
              <a:rPr lang="en-US" b="0" dirty="0">
                <a:solidFill>
                  <a:srgbClr val="000000"/>
                </a:solidFill>
                <a:effectLst/>
                <a:latin typeface="Proxima Nova"/>
              </a:rPr>
              <a:t>: </a:t>
            </a:r>
            <a:r>
              <a:rPr lang="en-US" b="1" dirty="0">
                <a:solidFill>
                  <a:srgbClr val="000000"/>
                </a:solidFill>
                <a:effectLst/>
                <a:latin typeface="Proxima Nova"/>
              </a:rPr>
              <a:t>inserting</a:t>
            </a:r>
            <a:r>
              <a:rPr lang="en-US" b="0" dirty="0">
                <a:solidFill>
                  <a:srgbClr val="000000"/>
                </a:solidFill>
                <a:effectLst/>
                <a:latin typeface="Proxima Nova"/>
              </a:rPr>
              <a:t> new data, </a:t>
            </a:r>
            <a:r>
              <a:rPr lang="en-US" b="1" dirty="0">
                <a:solidFill>
                  <a:srgbClr val="000000"/>
                </a:solidFill>
                <a:effectLst/>
                <a:latin typeface="Proxima Nova"/>
              </a:rPr>
              <a:t>modifying</a:t>
            </a:r>
            <a:r>
              <a:rPr lang="en-US" b="0" dirty="0">
                <a:solidFill>
                  <a:srgbClr val="000000"/>
                </a:solidFill>
                <a:effectLst/>
                <a:latin typeface="Proxima Nova"/>
              </a:rPr>
              <a:t> existing data, </a:t>
            </a:r>
            <a:r>
              <a:rPr lang="en-US" b="1" dirty="0">
                <a:solidFill>
                  <a:srgbClr val="000000"/>
                </a:solidFill>
                <a:effectLst/>
                <a:latin typeface="Proxima Nova"/>
              </a:rPr>
              <a:t>deleting</a:t>
            </a:r>
            <a:r>
              <a:rPr lang="en-US" b="0" dirty="0">
                <a:solidFill>
                  <a:srgbClr val="000000"/>
                </a:solidFill>
                <a:effectLst/>
                <a:latin typeface="Proxima Nova"/>
              </a:rPr>
              <a:t> existing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rgbClr val="000000"/>
                </a:solidFill>
                <a:effectLst/>
                <a:latin typeface="Proxima Nova"/>
              </a:rPr>
              <a:t>Data administration</a:t>
            </a:r>
            <a:r>
              <a:rPr lang="en-US" b="0" dirty="0">
                <a:solidFill>
                  <a:srgbClr val="000000"/>
                </a:solidFill>
                <a:effectLst/>
                <a:latin typeface="Proxima Nova"/>
              </a:rPr>
              <a:t>: users, roles and access control, concurrency control, monitoring, replication, backup and recovery and others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000000"/>
                </a:solidFill>
                <a:effectLst/>
                <a:latin typeface="Proxima Nova"/>
              </a:rPr>
              <a:t>Modern software systems </a:t>
            </a:r>
            <a:r>
              <a:rPr lang="en-US" b="1" dirty="0">
                <a:solidFill>
                  <a:srgbClr val="000000"/>
                </a:solidFill>
                <a:effectLst/>
                <a:latin typeface="Proxima Nova"/>
              </a:rPr>
              <a:t>use a DBMS system to manage data</a:t>
            </a:r>
            <a:r>
              <a:rPr lang="en-US" b="0" dirty="0">
                <a:solidFill>
                  <a:srgbClr val="000000"/>
                </a:solidFill>
                <a:effectLst/>
                <a:latin typeface="Proxima Nova"/>
              </a:rPr>
              <a:t>, instead of implementing the data management internally.</a:t>
            </a:r>
          </a:p>
          <a:p>
            <a:endParaRPr lang="en-US" b="1" dirty="0"/>
          </a:p>
          <a:p>
            <a:r>
              <a:rPr lang="en-US" b="1" dirty="0"/>
              <a:t>Relational databases</a:t>
            </a:r>
            <a:r>
              <a:rPr lang="en-US" dirty="0"/>
              <a:t> organize data in </a:t>
            </a:r>
            <a:r>
              <a:rPr lang="en-US" b="1" dirty="0"/>
              <a:t>tables and data rows</a:t>
            </a:r>
            <a:r>
              <a:rPr lang="en-US" dirty="0"/>
              <a:t>.</a:t>
            </a:r>
          </a:p>
          <a:p>
            <a:pPr marL="171450" indent="-171450">
              <a:buFont typeface="Arial" panose="020B0604020202020204" pitchFamily="34" charset="0"/>
              <a:buChar char="•"/>
            </a:pPr>
            <a:r>
              <a:rPr lang="en-US" b="0" dirty="0"/>
              <a:t>For </a:t>
            </a:r>
            <a:r>
              <a:rPr lang="en-US" b="1" dirty="0"/>
              <a:t>example</a:t>
            </a:r>
            <a:r>
              <a:rPr lang="en-US" b="0" dirty="0"/>
              <a:t>, an e-commerce software could have a </a:t>
            </a:r>
            <a:r>
              <a:rPr lang="en-US" b="1" dirty="0"/>
              <a:t>table </a:t>
            </a:r>
            <a:r>
              <a:rPr lang="en-US" b="0" dirty="0"/>
              <a:t>holding the </a:t>
            </a:r>
            <a:r>
              <a:rPr lang="en-US" b="1" dirty="0"/>
              <a:t>products</a:t>
            </a:r>
            <a:r>
              <a:rPr lang="en-US" b="0" dirty="0"/>
              <a:t>:</a:t>
            </a:r>
          </a:p>
          <a:p>
            <a:pPr marL="628650" lvl="1" indent="-171450">
              <a:buFont typeface="Arial" panose="020B0604020202020204" pitchFamily="34" charset="0"/>
              <a:buChar char="•"/>
            </a:pPr>
            <a:r>
              <a:rPr lang="en-US" b="0" dirty="0"/>
              <a:t>Each </a:t>
            </a:r>
            <a:r>
              <a:rPr lang="en-US" b="1" dirty="0"/>
              <a:t>table row</a:t>
            </a:r>
            <a:r>
              <a:rPr lang="en-US" b="0" dirty="0"/>
              <a:t> could hold product id, product name, description, vendor, and price.</a:t>
            </a:r>
          </a:p>
          <a:p>
            <a:pPr marL="171450" indent="-171450">
              <a:buFont typeface="Arial" panose="020B0604020202020204" pitchFamily="34" charset="0"/>
              <a:buChar char="•"/>
            </a:pPr>
            <a:r>
              <a:rPr lang="en-US" b="0" dirty="0"/>
              <a:t>Some tables in the RDBMS system maintain </a:t>
            </a:r>
            <a:r>
              <a:rPr lang="en-US" b="1" dirty="0"/>
              <a:t>relationships </a:t>
            </a:r>
            <a:r>
              <a:rPr lang="en-US" b="0" dirty="0"/>
              <a:t>between them.</a:t>
            </a:r>
          </a:p>
          <a:p>
            <a:pPr marL="628650" lvl="1" indent="-171450">
              <a:buFont typeface="Arial" panose="020B0604020202020204" pitchFamily="34" charset="0"/>
              <a:buChar char="•"/>
            </a:pPr>
            <a:r>
              <a:rPr lang="en-US" b="0" dirty="0"/>
              <a:t>For example, </a:t>
            </a:r>
            <a:r>
              <a:rPr lang="en-US" b="1" dirty="0"/>
              <a:t>one </a:t>
            </a:r>
            <a:r>
              <a:rPr lang="en-US" b="1" i="1" dirty="0"/>
              <a:t>vendor </a:t>
            </a:r>
            <a:r>
              <a:rPr lang="en-US" b="1" dirty="0"/>
              <a:t>has many related </a:t>
            </a:r>
            <a:r>
              <a:rPr lang="en-US" b="1" i="1" dirty="0"/>
              <a:t>products</a:t>
            </a:r>
            <a:r>
              <a:rPr lang="en-US" b="0" dirty="0"/>
              <a:t> and each </a:t>
            </a:r>
            <a:r>
              <a:rPr lang="en-US" b="1" i="1" dirty="0"/>
              <a:t>product </a:t>
            </a:r>
            <a:r>
              <a:rPr lang="en-US" b="1" dirty="0"/>
              <a:t>has a </a:t>
            </a:r>
            <a:r>
              <a:rPr lang="en-US" b="1" i="1" dirty="0"/>
              <a:t>vendor</a:t>
            </a:r>
            <a:r>
              <a:rPr lang="en-US" b="0" dirty="0"/>
              <a:t>.</a:t>
            </a:r>
          </a:p>
          <a:p>
            <a:pPr marL="628650" lvl="1" indent="-171450">
              <a:buFont typeface="Arial" panose="020B0604020202020204" pitchFamily="34" charset="0"/>
              <a:buChar char="•"/>
            </a:pPr>
            <a:r>
              <a:rPr lang="en-US" b="0" dirty="0"/>
              <a:t>This is called "</a:t>
            </a:r>
            <a:r>
              <a:rPr lang="en-US" b="1" i="1" dirty="0"/>
              <a:t>one-to-many relationship</a:t>
            </a:r>
            <a:r>
              <a:rPr lang="en-US" b="0" dirty="0"/>
              <a:t>".</a:t>
            </a:r>
          </a:p>
          <a:p>
            <a:pPr marL="171450" lvl="0" indent="-171450">
              <a:buFont typeface="Arial" panose="020B0604020202020204" pitchFamily="34" charset="0"/>
              <a:buChar char="•"/>
            </a:pPr>
            <a:r>
              <a:rPr lang="en-US" dirty="0"/>
              <a:t>In relational database the </a:t>
            </a:r>
            <a:r>
              <a:rPr lang="en-US" b="1" i="1" dirty="0"/>
              <a:t>SQL </a:t>
            </a:r>
            <a:r>
              <a:rPr lang="en-US" b="1" dirty="0"/>
              <a:t>language </a:t>
            </a:r>
            <a:r>
              <a:rPr lang="en-US" b="0" dirty="0"/>
              <a:t>is used to</a:t>
            </a:r>
            <a:r>
              <a:rPr lang="en-US" dirty="0"/>
              <a:t> query and modify data.</a:t>
            </a:r>
          </a:p>
          <a:p>
            <a:pPr marL="628650" lvl="1" indent="-171450">
              <a:buFont typeface="Arial" panose="020B0604020202020204" pitchFamily="34" charset="0"/>
              <a:buChar char="•"/>
            </a:pPr>
            <a:r>
              <a:rPr lang="en-US" b="1" dirty="0"/>
              <a:t>SQL </a:t>
            </a:r>
            <a:r>
              <a:rPr lang="en-US" dirty="0"/>
              <a:t>(structured query language) is standard database query and manipulation language.</a:t>
            </a:r>
          </a:p>
          <a:p>
            <a:pPr marL="628650" lvl="1" indent="-171450">
              <a:buFont typeface="Arial" panose="020B0604020202020204" pitchFamily="34" charset="0"/>
              <a:buChar char="•"/>
            </a:pPr>
            <a:r>
              <a:rPr lang="en-US" dirty="0"/>
              <a:t>It support simple and more complex </a:t>
            </a:r>
            <a:r>
              <a:rPr lang="en-US" b="1" dirty="0"/>
              <a:t>commands</a:t>
            </a:r>
            <a:r>
              <a:rPr lang="en-US" dirty="0"/>
              <a:t>, such as "</a:t>
            </a:r>
            <a:r>
              <a:rPr lang="en-US" b="1" dirty="0"/>
              <a:t>SELECT name, price FROM products</a:t>
            </a:r>
            <a:r>
              <a:rPr lang="en-US" dirty="0"/>
              <a:t>".</a:t>
            </a:r>
          </a:p>
          <a:p>
            <a:pPr marL="171450" lvl="0" indent="-171450">
              <a:buFont typeface="Arial" panose="020B0604020202020204" pitchFamily="34" charset="0"/>
              <a:buChar char="•"/>
            </a:pPr>
            <a:r>
              <a:rPr lang="en-US" dirty="0"/>
              <a:t>The software packages, which manage relational databases, are called "RDBMS – relational database management systems".</a:t>
            </a:r>
          </a:p>
          <a:p>
            <a:pPr marL="171450" lvl="0" indent="-171450">
              <a:buFont typeface="Arial" panose="020B0604020202020204" pitchFamily="34" charset="0"/>
              <a:buChar char="•"/>
            </a:pPr>
            <a:r>
              <a:rPr lang="en-US" b="1" dirty="0"/>
              <a:t>Examples </a:t>
            </a:r>
            <a:r>
              <a:rPr lang="en-US" dirty="0"/>
              <a:t>of RDBMS system are </a:t>
            </a:r>
            <a:r>
              <a:rPr lang="en-US" b="1" dirty="0"/>
              <a:t>MySQL</a:t>
            </a:r>
            <a:r>
              <a:rPr lang="en-US" dirty="0"/>
              <a:t>, </a:t>
            </a:r>
            <a:r>
              <a:rPr lang="en-US" b="1" dirty="0"/>
              <a:t>PostgreSQL</a:t>
            </a:r>
            <a:r>
              <a:rPr lang="en-US" dirty="0"/>
              <a:t>, </a:t>
            </a:r>
            <a:r>
              <a:rPr lang="en-US" b="1" dirty="0"/>
              <a:t>MS SQL Server</a:t>
            </a:r>
            <a:r>
              <a:rPr lang="en-US" dirty="0"/>
              <a:t>, </a:t>
            </a:r>
            <a:r>
              <a:rPr lang="en-US" b="1" dirty="0"/>
              <a:t>Oracle Database </a:t>
            </a:r>
            <a:r>
              <a:rPr lang="en-US" dirty="0"/>
              <a:t>and </a:t>
            </a:r>
            <a:r>
              <a:rPr lang="en-US" b="1" dirty="0"/>
              <a:t>Web SQL </a:t>
            </a:r>
            <a:r>
              <a:rPr lang="en-US" b="0" dirty="0"/>
              <a:t>(in the HTML5 platform).</a:t>
            </a:r>
          </a:p>
          <a:p>
            <a:pPr marL="171450" lvl="0" indent="-171450">
              <a:buFont typeface="Arial" panose="020B0604020202020204" pitchFamily="34" charset="0"/>
              <a:buChar char="•"/>
            </a:pPr>
            <a:r>
              <a:rPr lang="en-US" dirty="0"/>
              <a:t>We shall </a:t>
            </a:r>
            <a:r>
              <a:rPr lang="en-US" b="1" dirty="0"/>
              <a:t>learn more about databases and SQL </a:t>
            </a:r>
            <a:r>
              <a:rPr lang="en-US" dirty="0"/>
              <a:t>in the database modules and courses in the end-to-end software engineering training program </a:t>
            </a:r>
            <a:r>
              <a:rPr lang="en-US" b="1" dirty="0"/>
              <a:t>at SoftUni</a:t>
            </a:r>
            <a:r>
              <a:rPr lang="en-US" dirty="0"/>
              <a:t>.</a:t>
            </a:r>
          </a:p>
          <a:p>
            <a:pPr marL="0" lvl="0" indent="0">
              <a:buFont typeface="Arial" panose="020B0604020202020204" pitchFamily="34" charset="0"/>
              <a:buNone/>
            </a:pPr>
            <a:endParaRPr lang="en-US" b="1" dirty="0"/>
          </a:p>
          <a:p>
            <a:r>
              <a:rPr lang="en-US" b="1" dirty="0"/>
              <a:t>NoSQL databases </a:t>
            </a:r>
            <a:r>
              <a:rPr lang="en-US" dirty="0"/>
              <a:t>hold </a:t>
            </a:r>
            <a:r>
              <a:rPr lang="en-US" b="1" dirty="0"/>
              <a:t>collections of documents</a:t>
            </a:r>
            <a:r>
              <a:rPr lang="en-US" dirty="0"/>
              <a:t> or </a:t>
            </a:r>
            <a:r>
              <a:rPr lang="en-US" b="1" dirty="0"/>
              <a:t>key-value pairs</a:t>
            </a:r>
            <a:r>
              <a:rPr lang="bg-BG" b="0" dirty="0"/>
              <a:t>.</a:t>
            </a:r>
          </a:p>
          <a:p>
            <a:pPr marL="171450" indent="-171450">
              <a:buFont typeface="Arial" panose="020B0604020202020204" pitchFamily="34" charset="0"/>
              <a:buChar char="•"/>
            </a:pPr>
            <a:r>
              <a:rPr lang="en-US" b="1" dirty="0"/>
              <a:t>Document databases </a:t>
            </a:r>
            <a:r>
              <a:rPr lang="en-US" b="0" dirty="0"/>
              <a:t>(like MongoDB) manage collections of documents (</a:t>
            </a:r>
            <a:r>
              <a:rPr lang="en-US" b="0" i="0" dirty="0"/>
              <a:t>such as </a:t>
            </a:r>
            <a:r>
              <a:rPr lang="en-US" b="1" i="1" dirty="0"/>
              <a:t>products</a:t>
            </a:r>
            <a:r>
              <a:rPr lang="en-US" b="0" dirty="0"/>
              <a:t> or </a:t>
            </a:r>
            <a:r>
              <a:rPr lang="en-US" b="1" i="1" dirty="0"/>
              <a:t>vendors</a:t>
            </a:r>
            <a:r>
              <a:rPr lang="en-US" b="0" dirty="0"/>
              <a:t>),</a:t>
            </a:r>
          </a:p>
          <a:p>
            <a:pPr marL="628650" lvl="1" indent="-171450">
              <a:buFont typeface="Arial" panose="020B0604020202020204" pitchFamily="34" charset="0"/>
              <a:buChar char="•"/>
            </a:pPr>
            <a:r>
              <a:rPr lang="en-US" b="0" dirty="0"/>
              <a:t>where each document has a set of </a:t>
            </a:r>
            <a:r>
              <a:rPr lang="en-US" b="1" dirty="0"/>
              <a:t>properties</a:t>
            </a:r>
            <a:r>
              <a:rPr lang="en-US" b="0" dirty="0"/>
              <a:t> (like name, price and description</a:t>
            </a:r>
            <a:r>
              <a:rPr lang="bg-BG" b="0" dirty="0"/>
              <a:t>)</a:t>
            </a:r>
            <a:r>
              <a:rPr lang="en-US" b="0" dirty="0"/>
              <a:t>.</a:t>
            </a:r>
          </a:p>
          <a:p>
            <a:pPr marL="171450" lvl="0" indent="-171450">
              <a:buFont typeface="Arial" panose="020B0604020202020204" pitchFamily="34" charset="0"/>
              <a:buChar char="•"/>
            </a:pPr>
            <a:r>
              <a:rPr lang="en-US" b="1" dirty="0"/>
              <a:t>Document databases </a:t>
            </a:r>
            <a:r>
              <a:rPr lang="en-US" b="0" dirty="0"/>
              <a:t>support</a:t>
            </a:r>
          </a:p>
          <a:p>
            <a:pPr marL="628650" lvl="1" indent="-171450">
              <a:buFont typeface="Arial" panose="020B0604020202020204" pitchFamily="34" charset="0"/>
              <a:buChar char="•"/>
            </a:pPr>
            <a:r>
              <a:rPr lang="en-US" b="1" dirty="0"/>
              <a:t>retrieving </a:t>
            </a:r>
            <a:r>
              <a:rPr lang="en-US" b="0" dirty="0"/>
              <a:t>and </a:t>
            </a:r>
            <a:r>
              <a:rPr lang="en-US" b="1" dirty="0"/>
              <a:t>querying</a:t>
            </a:r>
            <a:r>
              <a:rPr lang="en-US" b="0" dirty="0"/>
              <a:t> document collections,</a:t>
            </a:r>
          </a:p>
          <a:p>
            <a:pPr marL="628650" lvl="1" indent="-171450">
              <a:buFont typeface="Arial" panose="020B0604020202020204" pitchFamily="34" charset="0"/>
              <a:buChar char="•"/>
            </a:pPr>
            <a:r>
              <a:rPr lang="en-US" b="0" dirty="0"/>
              <a:t>and </a:t>
            </a:r>
            <a:r>
              <a:rPr lang="en-US" b="1" dirty="0"/>
              <a:t>creating</a:t>
            </a:r>
            <a:r>
              <a:rPr lang="en-US" b="0" dirty="0"/>
              <a:t>, </a:t>
            </a:r>
            <a:r>
              <a:rPr lang="en-US" b="1" dirty="0"/>
              <a:t>modifying</a:t>
            </a:r>
            <a:r>
              <a:rPr lang="en-US" b="0" dirty="0"/>
              <a:t> and </a:t>
            </a:r>
            <a:r>
              <a:rPr lang="en-US" b="1" dirty="0"/>
              <a:t>deleting</a:t>
            </a:r>
            <a:r>
              <a:rPr lang="en-US" b="0" dirty="0"/>
              <a:t> documents.</a:t>
            </a:r>
            <a:endParaRPr lang="bg-BG" b="0" dirty="0"/>
          </a:p>
          <a:p>
            <a:pPr marL="171450" indent="-171450">
              <a:buFont typeface="Arial" panose="020B0604020202020204" pitchFamily="34" charset="0"/>
              <a:buChar char="•"/>
            </a:pPr>
            <a:r>
              <a:rPr lang="en-US" dirty="0"/>
              <a:t>Examples of </a:t>
            </a:r>
            <a:r>
              <a:rPr lang="en-US" b="1" dirty="0"/>
              <a:t>document-based NoSQL databases</a:t>
            </a:r>
            <a:r>
              <a:rPr lang="en-US" b="0" dirty="0"/>
              <a:t> are</a:t>
            </a:r>
            <a:r>
              <a:rPr lang="en-US" dirty="0"/>
              <a:t> </a:t>
            </a:r>
            <a:r>
              <a:rPr lang="en-US" b="1" dirty="0"/>
              <a:t>MongoDB</a:t>
            </a:r>
            <a:r>
              <a:rPr lang="bg-BG" dirty="0"/>
              <a:t> </a:t>
            </a:r>
            <a:r>
              <a:rPr lang="en-US" dirty="0"/>
              <a:t>and </a:t>
            </a:r>
            <a:r>
              <a:rPr lang="en-US" b="1" noProof="1"/>
              <a:t>IndexedDB</a:t>
            </a:r>
            <a:r>
              <a:rPr lang="en-US" noProof="1"/>
              <a:t> </a:t>
            </a:r>
            <a:r>
              <a:rPr lang="en-US" dirty="0"/>
              <a:t>in the HTML5 platform.</a:t>
            </a:r>
          </a:p>
          <a:p>
            <a:pPr marL="171450" indent="-171450">
              <a:buFont typeface="Arial" panose="020B0604020202020204" pitchFamily="34" charset="0"/>
              <a:buChar char="•"/>
            </a:pPr>
            <a:r>
              <a:rPr lang="en-US" b="1" dirty="0"/>
              <a:t>Key-value pair databases</a:t>
            </a:r>
            <a:r>
              <a:rPr lang="en-US" dirty="0"/>
              <a:t>, such as </a:t>
            </a:r>
            <a:r>
              <a:rPr lang="en-US" b="1" dirty="0"/>
              <a:t>Redis</a:t>
            </a:r>
            <a:r>
              <a:rPr lang="en-US" dirty="0"/>
              <a:t> and </a:t>
            </a:r>
            <a:r>
              <a:rPr lang="en-US" b="1" i="0" dirty="0">
                <a:effectLst/>
                <a:latin typeface="arial" panose="020B0604020202020204" pitchFamily="34" charset="0"/>
              </a:rPr>
              <a:t>Amazon DynamoDB</a:t>
            </a:r>
            <a:r>
              <a:rPr lang="en-US" b="0" i="0" dirty="0">
                <a:effectLst/>
                <a:latin typeface="arial" panose="020B0604020202020204" pitchFamily="34" charset="0"/>
              </a:rPr>
              <a:t>, store </a:t>
            </a:r>
            <a:r>
              <a:rPr lang="en-US" b="1" i="0" dirty="0">
                <a:effectLst/>
                <a:latin typeface="arial" panose="020B0604020202020204" pitchFamily="34" charset="0"/>
              </a:rPr>
              <a:t>keys mapped to values</a:t>
            </a:r>
            <a:r>
              <a:rPr lang="en-US" b="0" i="0" dirty="0">
                <a:effectLst/>
                <a:latin typeface="arial" panose="020B0604020202020204" pitchFamily="34" charset="0"/>
              </a:rPr>
              <a:t>.</a:t>
            </a:r>
          </a:p>
          <a:p>
            <a:pPr marL="628650" lvl="1" indent="-171450">
              <a:buFont typeface="Arial" panose="020B0604020202020204" pitchFamily="34" charset="0"/>
              <a:buChar char="•"/>
            </a:pPr>
            <a:r>
              <a:rPr lang="en-US" b="0" i="0" dirty="0">
                <a:effectLst/>
                <a:latin typeface="arial" panose="020B0604020202020204" pitchFamily="34" charset="0"/>
              </a:rPr>
              <a:t>These </a:t>
            </a:r>
            <a:r>
              <a:rPr lang="en-US" b="1" i="0" dirty="0">
                <a:effectLst/>
                <a:latin typeface="arial" panose="020B0604020202020204" pitchFamily="34" charset="0"/>
              </a:rPr>
              <a:t>key-value pair structures </a:t>
            </a:r>
            <a:r>
              <a:rPr lang="en-US" b="0" i="0" dirty="0">
                <a:effectLst/>
                <a:latin typeface="arial" panose="020B0604020202020204" pitchFamily="34" charset="0"/>
              </a:rPr>
              <a:t>are also known as </a:t>
            </a:r>
            <a:r>
              <a:rPr lang="bg-BG" b="0" i="0" dirty="0">
                <a:effectLst/>
                <a:latin typeface="arial" panose="020B0604020202020204" pitchFamily="34" charset="0"/>
              </a:rPr>
              <a:t>"</a:t>
            </a:r>
            <a:r>
              <a:rPr lang="en-US" b="1" i="1" dirty="0">
                <a:effectLst/>
                <a:latin typeface="arial" panose="020B0604020202020204" pitchFamily="34" charset="0"/>
              </a:rPr>
              <a:t>dictionaries</a:t>
            </a:r>
            <a:r>
              <a:rPr lang="bg-BG" b="0" i="0" dirty="0">
                <a:effectLst/>
                <a:latin typeface="arial" panose="020B0604020202020204" pitchFamily="34" charset="0"/>
              </a:rPr>
              <a:t>"</a:t>
            </a:r>
            <a:r>
              <a:rPr lang="en-US" b="0" i="0" dirty="0">
                <a:effectLst/>
                <a:latin typeface="arial" panose="020B0604020202020204" pitchFamily="34" charset="0"/>
              </a:rPr>
              <a:t>.</a:t>
            </a:r>
          </a:p>
          <a:p>
            <a:pPr marL="1085850" lvl="2" indent="-171450">
              <a:buFont typeface="Arial" panose="020B0604020202020204" pitchFamily="34" charset="0"/>
              <a:buChar char="•"/>
            </a:pPr>
            <a:r>
              <a:rPr lang="en-US" b="0" i="0" dirty="0">
                <a:effectLst/>
                <a:latin typeface="arial" panose="020B0604020202020204" pitchFamily="34" charset="0"/>
              </a:rPr>
              <a:t>They support </a:t>
            </a:r>
            <a:r>
              <a:rPr lang="en-US" b="1" i="0" dirty="0">
                <a:effectLst/>
                <a:latin typeface="arial" panose="020B0604020202020204" pitchFamily="34" charset="0"/>
              </a:rPr>
              <a:t>fast "search by key</a:t>
            </a:r>
            <a:r>
              <a:rPr lang="en-US" b="0" i="0" dirty="0">
                <a:effectLst/>
                <a:latin typeface="arial" panose="020B0604020202020204" pitchFamily="34" charset="0"/>
              </a:rPr>
              <a:t>" operation,</a:t>
            </a:r>
          </a:p>
          <a:p>
            <a:pPr marL="1085850" lvl="2" indent="-171450">
              <a:buFont typeface="Arial" panose="020B0604020202020204" pitchFamily="34" charset="0"/>
              <a:buChar char="•"/>
            </a:pPr>
            <a:r>
              <a:rPr lang="en-US" b="0" i="0" dirty="0">
                <a:effectLst/>
                <a:latin typeface="arial" panose="020B0604020202020204" pitchFamily="34" charset="0"/>
              </a:rPr>
              <a:t>but storing collections of data is less flexible.</a:t>
            </a:r>
          </a:p>
          <a:p>
            <a:pPr marL="628650" lvl="1" indent="-171450">
              <a:buFont typeface="Arial" panose="020B0604020202020204" pitchFamily="34" charset="0"/>
              <a:buChar char="•"/>
            </a:pPr>
            <a:r>
              <a:rPr lang="en-US" b="1" i="0" dirty="0">
                <a:effectLst/>
                <a:latin typeface="arial" panose="020B0604020202020204" pitchFamily="34" charset="0"/>
              </a:rPr>
              <a:t>Key-value data storage </a:t>
            </a:r>
            <a:r>
              <a:rPr lang="en-US" b="0" i="0" dirty="0">
                <a:effectLst/>
                <a:latin typeface="arial" panose="020B0604020202020204" pitchFamily="34" charset="0"/>
              </a:rPr>
              <a:t>systems are good for organizing simple data</a:t>
            </a:r>
            <a:r>
              <a:rPr lang="bg-BG" b="0" i="0" dirty="0">
                <a:effectLst/>
                <a:latin typeface="arial" panose="020B0604020202020204" pitchFamily="34" charset="0"/>
              </a:rPr>
              <a:t>.</a:t>
            </a:r>
          </a:p>
          <a:p>
            <a:pPr marL="628650" lvl="1" indent="-171450">
              <a:buFont typeface="Arial" panose="020B0604020202020204" pitchFamily="34" charset="0"/>
              <a:buChar char="•"/>
            </a:pPr>
            <a:r>
              <a:rPr lang="en-US" b="0" i="0" dirty="0">
                <a:effectLst/>
                <a:latin typeface="arial" panose="020B0604020202020204" pitchFamily="34" charset="0"/>
              </a:rPr>
              <a:t>For example, a </a:t>
            </a:r>
            <a:r>
              <a:rPr lang="en-US" b="1" i="1" dirty="0">
                <a:effectLst/>
                <a:latin typeface="arial" panose="020B0604020202020204" pitchFamily="34" charset="0"/>
              </a:rPr>
              <a:t>phonebook </a:t>
            </a:r>
            <a:r>
              <a:rPr lang="en-US" b="0" i="0" dirty="0">
                <a:effectLst/>
                <a:latin typeface="arial" panose="020B0604020202020204" pitchFamily="34" charset="0"/>
              </a:rPr>
              <a:t>can be stored in a </a:t>
            </a:r>
            <a:r>
              <a:rPr lang="en-US" b="1" i="0" dirty="0">
                <a:effectLst/>
                <a:latin typeface="arial" panose="020B0604020202020204" pitchFamily="34" charset="0"/>
              </a:rPr>
              <a:t>key-value store</a:t>
            </a:r>
            <a:r>
              <a:rPr lang="en-US" b="0" i="0" dirty="0">
                <a:effectLst/>
                <a:latin typeface="arial" panose="020B0604020202020204" pitchFamily="34" charset="0"/>
              </a:rPr>
              <a:t>.</a:t>
            </a:r>
            <a:endParaRPr lang="en-US" dirty="0"/>
          </a:p>
          <a:p>
            <a:pPr marL="0" algn="l" rtl="0" eaLnBrk="1" latinLnBrk="0" hangingPunct="1">
              <a:spcBef>
                <a:spcPts val="0"/>
              </a:spcBef>
              <a:spcAft>
                <a:spcPts val="0"/>
              </a:spcAft>
            </a:pPr>
            <a:r>
              <a:rPr lang="en-US" b="1" dirty="0">
                <a:effectLst/>
              </a:rPr>
              <a:t>Database systems </a:t>
            </a:r>
            <a:r>
              <a:rPr lang="en-US" dirty="0">
                <a:effectLst/>
              </a:rPr>
              <a:t>are an important component of most modern software systems,</a:t>
            </a:r>
          </a:p>
          <a:p>
            <a:pPr marL="171450" indent="-171450" algn="l" rtl="0" eaLnBrk="1" latinLnBrk="0" hangingPunct="1">
              <a:spcBef>
                <a:spcPts val="0"/>
              </a:spcBef>
              <a:spcAft>
                <a:spcPts val="0"/>
              </a:spcAft>
              <a:buFont typeface="Arial" panose="020B0604020202020204" pitchFamily="34" charset="0"/>
              <a:buChar char="•"/>
            </a:pPr>
            <a:r>
              <a:rPr lang="en-US" dirty="0">
                <a:effectLst/>
              </a:rPr>
              <a:t>and therefore software engineers must have at least </a:t>
            </a:r>
            <a:r>
              <a:rPr lang="en-US" b="1" dirty="0">
                <a:effectLst/>
              </a:rPr>
              <a:t>basic database skills</a:t>
            </a:r>
            <a:r>
              <a:rPr lang="en-US" dirty="0">
                <a:effectLst/>
              </a:rPr>
              <a:t>.</a:t>
            </a:r>
          </a:p>
          <a:p>
            <a:pPr marL="0" indent="0" algn="l" rtl="0" eaLnBrk="1" latinLnBrk="0" hangingPunct="1">
              <a:spcBef>
                <a:spcPts val="0"/>
              </a:spcBef>
              <a:spcAft>
                <a:spcPts val="0"/>
              </a:spcAft>
              <a:buFont typeface="Arial" panose="020B0604020202020204" pitchFamily="34" charset="0"/>
              <a:buNone/>
            </a:pPr>
            <a:endParaRPr lang="en-US" dirty="0">
              <a:effectLst/>
            </a:endParaRPr>
          </a:p>
          <a:p>
            <a:pPr marL="0" indent="0" algn="l" rtl="0" eaLnBrk="1" latinLnBrk="0" hangingPunct="1">
              <a:spcBef>
                <a:spcPts val="0"/>
              </a:spcBef>
              <a:spcAft>
                <a:spcPts val="0"/>
              </a:spcAft>
              <a:buFont typeface="Arial" panose="020B0604020202020204" pitchFamily="34" charset="0"/>
              <a:buNone/>
            </a:pPr>
            <a:endParaRPr lang="en-US" dirty="0">
              <a:effectLst/>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100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681630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the concept of </a:t>
            </a:r>
            <a:r>
              <a:rPr lang="en-US" b="1" dirty="0"/>
              <a:t>database systems</a:t>
            </a:r>
            <a:r>
              <a:rPr lang="en-US" dirty="0"/>
              <a:t>, we shall take an </a:t>
            </a:r>
            <a:r>
              <a:rPr lang="en-US" b="1" dirty="0"/>
              <a:t>example</a:t>
            </a:r>
            <a:r>
              <a:rPr lang="en-US" dirty="0"/>
              <a:t>.</a:t>
            </a:r>
          </a:p>
          <a:p>
            <a:pPr marL="171450" indent="-171450">
              <a:buFont typeface="Arial" panose="020B0604020202020204" pitchFamily="34" charset="0"/>
              <a:buChar char="•"/>
            </a:pPr>
            <a:r>
              <a:rPr lang="en-US" b="1" dirty="0"/>
              <a:t>Web SQL </a:t>
            </a:r>
            <a:r>
              <a:rPr lang="en-US" dirty="0"/>
              <a:t>is a relational database system (</a:t>
            </a:r>
            <a:r>
              <a:rPr lang="en-US" b="1" dirty="0"/>
              <a:t>RDBMS</a:t>
            </a:r>
            <a:r>
              <a:rPr lang="en-US" dirty="0"/>
              <a:t>), embedded in the modern Web browsers.</a:t>
            </a:r>
          </a:p>
          <a:p>
            <a:pPr marL="171450" indent="-171450">
              <a:buFont typeface="Arial" panose="020B0604020202020204" pitchFamily="34" charset="0"/>
              <a:buChar char="•"/>
            </a:pPr>
            <a:r>
              <a:rPr lang="en-US" b="1" dirty="0"/>
              <a:t>Web SQL </a:t>
            </a:r>
            <a:r>
              <a:rPr lang="en-US" dirty="0"/>
              <a:t>is part of the </a:t>
            </a:r>
            <a:r>
              <a:rPr lang="en-US" b="1" dirty="0"/>
              <a:t>HTML5 platform</a:t>
            </a:r>
            <a:r>
              <a:rPr lang="bg-BG" dirty="0"/>
              <a:t>, </a:t>
            </a:r>
            <a:r>
              <a:rPr lang="en-US" dirty="0"/>
              <a:t>which is used to build front-end apps using HTML + CSS + JavaScript.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fully functional </a:t>
            </a:r>
            <a:r>
              <a:rPr lang="en-US" b="1" dirty="0"/>
              <a:t>RDBMS system</a:t>
            </a:r>
            <a:r>
              <a:rPr lang="en-US" dirty="0"/>
              <a:t>, which runs at the </a:t>
            </a:r>
            <a:r>
              <a:rPr lang="en-US" b="1" dirty="0"/>
              <a:t>client-side</a:t>
            </a:r>
            <a:r>
              <a:rPr lang="en-US" b="0" dirty="0"/>
              <a:t> (in the Web browsers of Internet users).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Web front-end developers can use </a:t>
            </a:r>
            <a:r>
              <a:rPr lang="en-US" b="1" dirty="0"/>
              <a:t>Web SQL</a:t>
            </a:r>
            <a:r>
              <a:rPr lang="en-US" b="0" dirty="0"/>
              <a:t> to store local data in a structured format (as </a:t>
            </a:r>
            <a:r>
              <a:rPr lang="en-US" b="1" dirty="0"/>
              <a:t>database tables with relationships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database is </a:t>
            </a:r>
            <a:r>
              <a:rPr lang="en-US" b="1" dirty="0"/>
              <a:t>stored in the Web browser</a:t>
            </a:r>
            <a:r>
              <a:rPr lang="en-US" b="0" dirty="0"/>
              <a:t>, just like </a:t>
            </a:r>
            <a:r>
              <a:rPr lang="en-US" b="1" dirty="0"/>
              <a:t>cookies</a:t>
            </a:r>
            <a:r>
              <a:rPr lang="en-US" b="0" dirty="0"/>
              <a:t> and </a:t>
            </a:r>
            <a:r>
              <a:rPr lang="en-US" b="1" dirty="0"/>
              <a:t>cached images</a:t>
            </a:r>
            <a:r>
              <a:rPr lang="en-US" b="0" dirty="0"/>
              <a:t> are stored in the laptops and smartphones of Internet users.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Each Web app could create and manipulate a </a:t>
            </a:r>
            <a:r>
              <a:rPr lang="en-US" b="1" dirty="0"/>
              <a:t>local Web SQL database</a:t>
            </a:r>
            <a:r>
              <a:rPr lang="en-US" b="0" dirty="0"/>
              <a:t>.</a:t>
            </a:r>
            <a:endParaRPr lang="en-US" b="1"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657289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this </a:t>
            </a:r>
            <a:r>
              <a:rPr lang="en-US" b="1" dirty="0"/>
              <a:t>live example of Web SQL</a:t>
            </a:r>
            <a:r>
              <a:rPr lang="en-US" b="0" dirty="0"/>
              <a:t>.</a:t>
            </a:r>
          </a:p>
          <a:p>
            <a:pPr marL="171450" indent="-171450">
              <a:buFont typeface="Arial" panose="020B0604020202020204" pitchFamily="34" charset="0"/>
              <a:buChar char="•"/>
            </a:pPr>
            <a:r>
              <a:rPr lang="en-US" b="0" dirty="0"/>
              <a:t>We </a:t>
            </a:r>
            <a:r>
              <a:rPr lang="en-US" b="1" dirty="0"/>
              <a:t>open the live demo link</a:t>
            </a:r>
            <a:r>
              <a:rPr lang="en-US" b="0" dirty="0"/>
              <a:t>: </a:t>
            </a:r>
            <a:r>
              <a:rPr lang="en-US" b="0" dirty="0">
                <a:hlinkClick r:id="rId3"/>
              </a:rPr>
              <a:t>https://w3schools.com/sql</a:t>
            </a:r>
            <a:r>
              <a:rPr lang="en-US" b="0" dirty="0"/>
              <a:t>.</a:t>
            </a:r>
          </a:p>
          <a:p>
            <a:pPr marL="171450" indent="-171450">
              <a:buFont typeface="Arial" panose="020B0604020202020204" pitchFamily="34" charset="0"/>
              <a:buChar char="•"/>
            </a:pPr>
            <a:r>
              <a:rPr lang="en-US" b="0" dirty="0"/>
              <a:t>This is a </a:t>
            </a:r>
            <a:r>
              <a:rPr lang="en-US" b="1" dirty="0"/>
              <a:t>free tutorial for SQL and databases</a:t>
            </a:r>
            <a:r>
              <a:rPr lang="en-US" b="0" dirty="0"/>
              <a:t>, available in Internet.</a:t>
            </a:r>
          </a:p>
          <a:p>
            <a:pPr marL="171450" indent="-171450">
              <a:buFont typeface="Arial" panose="020B0604020202020204" pitchFamily="34" charset="0"/>
              <a:buChar char="•"/>
            </a:pPr>
            <a:r>
              <a:rPr lang="en-US" dirty="0"/>
              <a:t>We click on the </a:t>
            </a:r>
            <a:r>
              <a:rPr lang="en-US" b="1" dirty="0"/>
              <a:t>[Try it Yourself] button</a:t>
            </a:r>
            <a:r>
              <a:rPr lang="en-US" dirty="0"/>
              <a:t>.</a:t>
            </a:r>
          </a:p>
          <a:p>
            <a:pPr marL="171450" indent="-171450">
              <a:buFont typeface="Arial" panose="020B0604020202020204" pitchFamily="34" charset="0"/>
              <a:buChar char="•"/>
            </a:pPr>
            <a:r>
              <a:rPr lang="en-US" dirty="0"/>
              <a:t>It opens a </a:t>
            </a:r>
            <a:r>
              <a:rPr lang="en-US" b="1" dirty="0"/>
              <a:t>command window</a:t>
            </a:r>
            <a:r>
              <a:rPr lang="en-US" dirty="0"/>
              <a:t>, where we can type </a:t>
            </a:r>
            <a:r>
              <a:rPr lang="en-US" b="1" dirty="0"/>
              <a:t>SQL commands </a:t>
            </a:r>
            <a:r>
              <a:rPr lang="en-US" dirty="0"/>
              <a:t>and execute them.</a:t>
            </a:r>
          </a:p>
          <a:p>
            <a:pPr marL="171450" indent="-171450">
              <a:buFont typeface="Arial" panose="020B0604020202020204" pitchFamily="34" charset="0"/>
              <a:buChar char="•"/>
            </a:pPr>
            <a:r>
              <a:rPr lang="en-US" dirty="0"/>
              <a:t>The default SQL command is "</a:t>
            </a:r>
            <a:r>
              <a:rPr lang="en-US" b="1" dirty="0"/>
              <a:t>SELECT * FROM Customers</a:t>
            </a:r>
            <a:r>
              <a:rPr lang="en-US" dirty="0"/>
              <a:t>".</a:t>
            </a:r>
          </a:p>
          <a:p>
            <a:pPr marL="171450" indent="-171450">
              <a:buFont typeface="Arial" panose="020B0604020202020204" pitchFamily="34" charset="0"/>
              <a:buChar char="•"/>
            </a:pPr>
            <a:r>
              <a:rPr lang="en-US" dirty="0"/>
              <a:t>Let's execute is. We press the </a:t>
            </a:r>
            <a:r>
              <a:rPr lang="en-US" b="1" dirty="0"/>
              <a:t>[Run SQL] button</a:t>
            </a:r>
            <a:r>
              <a:rPr lang="en-US" dirty="0"/>
              <a:t>.</a:t>
            </a:r>
          </a:p>
          <a:p>
            <a:pPr marL="171450" indent="-171450">
              <a:buFont typeface="Arial" panose="020B0604020202020204" pitchFamily="34" charset="0"/>
              <a:buChar char="•"/>
            </a:pPr>
            <a:r>
              <a:rPr lang="en-US" dirty="0"/>
              <a:t>The result is a </a:t>
            </a:r>
            <a:r>
              <a:rPr lang="en-US" b="1" dirty="0"/>
              <a:t>table</a:t>
            </a:r>
            <a:r>
              <a:rPr lang="en-US" b="0" dirty="0"/>
              <a:t>, holding </a:t>
            </a:r>
            <a:r>
              <a:rPr lang="en-US" b="1" dirty="0"/>
              <a:t>records</a:t>
            </a:r>
            <a:r>
              <a:rPr lang="en-US" dirty="0"/>
              <a:t>.</a:t>
            </a:r>
          </a:p>
          <a:p>
            <a:pPr marL="171450" indent="-171450">
              <a:buFont typeface="Arial" panose="020B0604020202020204" pitchFamily="34" charset="0"/>
              <a:buChar char="•"/>
            </a:pPr>
            <a:r>
              <a:rPr lang="en-US" dirty="0"/>
              <a:t>We can modify the SQL query like this:</a:t>
            </a:r>
          </a:p>
          <a:p>
            <a:pPr marL="628650" lvl="1" indent="-171450">
              <a:buFont typeface="Arial" panose="020B0604020202020204" pitchFamily="34" charset="0"/>
              <a:buChar char="•"/>
            </a:pPr>
            <a:r>
              <a:rPr lang="en-US" dirty="0"/>
              <a:t>"</a:t>
            </a:r>
            <a:r>
              <a:rPr lang="en-US" b="1" dirty="0"/>
              <a:t>SELECT Country, City FROM Customers</a:t>
            </a:r>
            <a:r>
              <a:rPr lang="en-US" dirty="0"/>
              <a:t>"</a:t>
            </a:r>
          </a:p>
          <a:p>
            <a:pPr marL="628650" lvl="1" indent="-171450">
              <a:buFont typeface="Arial" panose="020B0604020202020204" pitchFamily="34" charset="0"/>
              <a:buChar char="•"/>
            </a:pPr>
            <a:r>
              <a:rPr lang="en-US" dirty="0"/>
              <a:t>and we </a:t>
            </a:r>
            <a:r>
              <a:rPr lang="en-US" b="1" dirty="0"/>
              <a:t>run it</a:t>
            </a:r>
            <a:r>
              <a:rPr lang="en-US" dirty="0"/>
              <a:t>.</a:t>
            </a:r>
          </a:p>
          <a:p>
            <a:pPr marL="628650" lvl="1" indent="-171450">
              <a:buFont typeface="Arial" panose="020B0604020202020204" pitchFamily="34" charset="0"/>
              <a:buChar char="•"/>
            </a:pPr>
            <a:r>
              <a:rPr lang="en-US" dirty="0"/>
              <a:t>The result consists of the columns "</a:t>
            </a:r>
            <a:r>
              <a:rPr lang="en-US" b="1" dirty="0"/>
              <a:t>Country</a:t>
            </a:r>
            <a:r>
              <a:rPr lang="en-US" dirty="0"/>
              <a:t>" and "</a:t>
            </a:r>
            <a:r>
              <a:rPr lang="en-US" b="1" dirty="0"/>
              <a:t>City</a:t>
            </a:r>
            <a:r>
              <a:rPr lang="en-US" dirty="0"/>
              <a:t>" from the table "</a:t>
            </a:r>
            <a:r>
              <a:rPr lang="en-US" b="1" dirty="0"/>
              <a:t>Customers</a:t>
            </a:r>
            <a:r>
              <a:rPr lang="en-US" dirty="0"/>
              <a:t>".</a:t>
            </a:r>
          </a:p>
          <a:p>
            <a:pPr marL="171450" lvl="0" indent="-171450">
              <a:buFont typeface="Arial" panose="020B0604020202020204" pitchFamily="34" charset="0"/>
              <a:buChar char="•"/>
            </a:pPr>
            <a:r>
              <a:rPr lang="en-US" dirty="0"/>
              <a:t>We can also display the Products table by a similar SQL query:</a:t>
            </a:r>
          </a:p>
          <a:p>
            <a:pPr marL="628650" lvl="1" indent="-171450">
              <a:buFont typeface="Arial" panose="020B0604020202020204" pitchFamily="34" charset="0"/>
              <a:buChar char="•"/>
            </a:pPr>
            <a:r>
              <a:rPr lang="en-US" dirty="0"/>
              <a:t>"</a:t>
            </a:r>
            <a:r>
              <a:rPr lang="en-US" b="1" dirty="0"/>
              <a:t>SELECT * FROM Products</a:t>
            </a:r>
            <a:r>
              <a:rPr lang="en-US" dirty="0"/>
              <a:t>"</a:t>
            </a:r>
          </a:p>
          <a:p>
            <a:pPr marL="171450" lvl="0" indent="-171450">
              <a:buFont typeface="Arial" panose="020B0604020202020204" pitchFamily="34" charset="0"/>
              <a:buChar char="•"/>
            </a:pPr>
            <a:r>
              <a:rPr lang="en-US" dirty="0"/>
              <a:t>Recall that in relational databases, </a:t>
            </a:r>
            <a:r>
              <a:rPr lang="en-US" b="1" dirty="0"/>
              <a:t>data is structured as tables</a:t>
            </a:r>
            <a:r>
              <a:rPr lang="en-US" dirty="0"/>
              <a:t>.</a:t>
            </a:r>
          </a:p>
          <a:p>
            <a:pPr marL="171450" lvl="0" indent="-171450">
              <a:buFont typeface="Arial" panose="020B0604020202020204" pitchFamily="34" charset="0"/>
              <a:buChar char="•"/>
            </a:pPr>
            <a:r>
              <a:rPr lang="en-US" b="1" dirty="0"/>
              <a:t>Let's see the tables </a:t>
            </a:r>
            <a:r>
              <a:rPr lang="en-US" dirty="0"/>
              <a:t>in our local Web SQL database.</a:t>
            </a:r>
          </a:p>
          <a:p>
            <a:pPr marL="171450" indent="-171450">
              <a:buFont typeface="Arial" panose="020B0604020202020204" pitchFamily="34" charset="0"/>
              <a:buChar char="•"/>
            </a:pPr>
            <a:r>
              <a:rPr lang="en-US" dirty="0"/>
              <a:t>We press </a:t>
            </a:r>
            <a:r>
              <a:rPr lang="en-US" b="1" dirty="0"/>
              <a:t>[F12]</a:t>
            </a:r>
            <a:r>
              <a:rPr lang="en-US" dirty="0"/>
              <a:t> to open the </a:t>
            </a:r>
            <a:r>
              <a:rPr lang="en-US" b="1" dirty="0"/>
              <a:t>Chrome </a:t>
            </a:r>
            <a:r>
              <a:rPr lang="en-US" b="1" noProof="1"/>
              <a:t>DevTools</a:t>
            </a:r>
            <a:r>
              <a:rPr lang="en-US" dirty="0"/>
              <a:t>.</a:t>
            </a:r>
          </a:p>
          <a:p>
            <a:pPr marL="171450" indent="-171450">
              <a:buFont typeface="Arial" panose="020B0604020202020204" pitchFamily="34" charset="0"/>
              <a:buChar char="•"/>
            </a:pPr>
            <a:r>
              <a:rPr lang="en-US" dirty="0"/>
              <a:t>We go to the </a:t>
            </a:r>
            <a:r>
              <a:rPr lang="en-US" b="1" dirty="0"/>
              <a:t>[Application] </a:t>
            </a:r>
            <a:r>
              <a:rPr lang="en-US" dirty="0"/>
              <a:t>tab and choose </a:t>
            </a:r>
            <a:r>
              <a:rPr lang="en-US" b="1" dirty="0"/>
              <a:t>[Web SQL</a:t>
            </a:r>
            <a:r>
              <a:rPr lang="en-US" b="0" dirty="0"/>
              <a:t>] and open it.</a:t>
            </a:r>
          </a:p>
          <a:p>
            <a:pPr marL="171450" indent="-171450">
              <a:buFont typeface="Arial" panose="020B0604020202020204" pitchFamily="34" charset="0"/>
              <a:buChar char="•"/>
            </a:pPr>
            <a:r>
              <a:rPr lang="en-US" b="0" dirty="0"/>
              <a:t>We can browse the </a:t>
            </a:r>
            <a:r>
              <a:rPr lang="en-US" b="1" dirty="0"/>
              <a:t>tables and their data rows</a:t>
            </a:r>
            <a:r>
              <a:rPr lang="en-US" b="0" dirty="0"/>
              <a:t>.</a:t>
            </a:r>
          </a:p>
          <a:p>
            <a:pPr marL="171450" indent="-171450">
              <a:buFont typeface="Arial" panose="020B0604020202020204" pitchFamily="34" charset="0"/>
              <a:buChar char="•"/>
            </a:pPr>
            <a:r>
              <a:rPr lang="en-US" b="0" dirty="0"/>
              <a:t>This is an example of </a:t>
            </a:r>
            <a:r>
              <a:rPr lang="en-US" b="1" dirty="0"/>
              <a:t>relational database</a:t>
            </a:r>
            <a:r>
              <a:rPr lang="en-US" b="0" dirty="0"/>
              <a:t>: tables and relationships between the tables.</a:t>
            </a:r>
          </a:p>
          <a:p>
            <a:pPr marL="171450" indent="-171450">
              <a:buFont typeface="Arial" panose="020B0604020202020204" pitchFamily="34" charset="0"/>
              <a:buChar char="•"/>
            </a:pPr>
            <a:r>
              <a:rPr lang="en-US" b="0" dirty="0"/>
              <a:t>Click on the </a:t>
            </a:r>
            <a:r>
              <a:rPr lang="en-US" b="1" dirty="0"/>
              <a:t>[Products] tables</a:t>
            </a:r>
            <a:r>
              <a:rPr lang="en-US" b="0" dirty="0"/>
              <a:t>. It holds product names, prices and other data about the products.</a:t>
            </a:r>
          </a:p>
          <a:p>
            <a:pPr marL="171450" indent="-171450">
              <a:buFont typeface="Arial" panose="020B0604020202020204" pitchFamily="34" charset="0"/>
              <a:buChar char="•"/>
            </a:pPr>
            <a:r>
              <a:rPr lang="en-US" b="0" dirty="0"/>
              <a:t>The interesting point here is the </a:t>
            </a:r>
            <a:r>
              <a:rPr lang="en-US" b="1" noProof="1"/>
              <a:t>SupplierID</a:t>
            </a:r>
            <a:r>
              <a:rPr lang="en-US" b="1" dirty="0"/>
              <a:t> column</a:t>
            </a:r>
            <a:r>
              <a:rPr lang="en-US" b="0" dirty="0"/>
              <a:t>. It holds a </a:t>
            </a:r>
            <a:r>
              <a:rPr lang="en-US" b="1" dirty="0"/>
              <a:t>relationship</a:t>
            </a:r>
            <a:r>
              <a:rPr lang="en-US" b="0" dirty="0"/>
              <a:t> to the </a:t>
            </a:r>
            <a:r>
              <a:rPr lang="en-US" b="1" dirty="0"/>
              <a:t>[Supplier]</a:t>
            </a:r>
            <a:r>
              <a:rPr lang="en-US" b="0" dirty="0"/>
              <a:t> table.</a:t>
            </a:r>
          </a:p>
          <a:p>
            <a:pPr marL="171450" indent="-171450">
              <a:buFont typeface="Arial" panose="020B0604020202020204" pitchFamily="34" charset="0"/>
              <a:buChar char="•"/>
            </a:pPr>
            <a:r>
              <a:rPr lang="en-US" dirty="0"/>
              <a:t>Let's take </a:t>
            </a:r>
            <a:r>
              <a:rPr lang="en-US" b="1" dirty="0"/>
              <a:t>the product "Tofu"</a:t>
            </a:r>
            <a:r>
              <a:rPr lang="en-US" dirty="0"/>
              <a:t> (line 14).</a:t>
            </a:r>
          </a:p>
          <a:p>
            <a:pPr marL="628650" lvl="1" indent="-171450">
              <a:buFont typeface="Arial" panose="020B0604020202020204" pitchFamily="34" charset="0"/>
              <a:buChar char="•"/>
            </a:pPr>
            <a:r>
              <a:rPr lang="en-US" dirty="0"/>
              <a:t>It has </a:t>
            </a:r>
            <a:r>
              <a:rPr lang="en-US" b="1" noProof="1"/>
              <a:t>SupplierID = 6</a:t>
            </a:r>
            <a:r>
              <a:rPr lang="en-US" dirty="0"/>
              <a:t>.</a:t>
            </a:r>
          </a:p>
          <a:p>
            <a:pPr marL="628650" lvl="1" indent="-171450">
              <a:buFont typeface="Arial" panose="020B0604020202020204" pitchFamily="34" charset="0"/>
              <a:buChar char="•"/>
            </a:pPr>
            <a:r>
              <a:rPr lang="en-US" dirty="0"/>
              <a:t>Which is this supplier?</a:t>
            </a:r>
          </a:p>
          <a:p>
            <a:pPr marL="171450" indent="-171450">
              <a:buFont typeface="Arial" panose="020B0604020202020204" pitchFamily="34" charset="0"/>
              <a:buChar char="•"/>
            </a:pPr>
            <a:r>
              <a:rPr lang="en-US" dirty="0"/>
              <a:t>We can check in the </a:t>
            </a:r>
            <a:r>
              <a:rPr lang="en-US" b="1" dirty="0"/>
              <a:t>table [Suppliers]</a:t>
            </a:r>
            <a:r>
              <a:rPr lang="en-US" dirty="0"/>
              <a:t>.</a:t>
            </a:r>
          </a:p>
          <a:p>
            <a:pPr marL="628650" lvl="1" indent="-171450">
              <a:buFont typeface="Arial" panose="020B0604020202020204" pitchFamily="34" charset="0"/>
              <a:buChar char="•"/>
            </a:pPr>
            <a:r>
              <a:rPr lang="en-US" dirty="0"/>
              <a:t>It is "</a:t>
            </a:r>
            <a:r>
              <a:rPr lang="en-US" b="0" i="0" dirty="0">
                <a:solidFill>
                  <a:srgbClr val="222222"/>
                </a:solidFill>
                <a:effectLst/>
                <a:latin typeface="Segoe UI" panose="020B0502040204020203" pitchFamily="34" charset="0"/>
              </a:rPr>
              <a:t>Mayumi's</a:t>
            </a:r>
            <a:r>
              <a:rPr lang="en-US" dirty="0"/>
              <a:t>" from Osaka, Japan.</a:t>
            </a:r>
          </a:p>
          <a:p>
            <a:pPr marL="0" indent="0">
              <a:buFont typeface="Arial" panose="020B0604020202020204" pitchFamily="34" charset="0"/>
              <a:buNone/>
            </a:pPr>
            <a:r>
              <a:rPr lang="en-US" dirty="0"/>
              <a:t>I hope you now have an idea</a:t>
            </a:r>
            <a:r>
              <a:rPr lang="en-US" b="1" dirty="0"/>
              <a:t> what is a database</a:t>
            </a:r>
            <a:r>
              <a:rPr lang="en-US" dirty="0"/>
              <a:t>, what is a </a:t>
            </a:r>
            <a:r>
              <a:rPr lang="en-US" b="1" dirty="0"/>
              <a:t>table</a:t>
            </a:r>
            <a:r>
              <a:rPr lang="en-US" dirty="0"/>
              <a:t> and </a:t>
            </a:r>
            <a:r>
              <a:rPr lang="en-US" b="1" dirty="0"/>
              <a:t>relationship</a:t>
            </a:r>
            <a:r>
              <a:rPr lang="en-US" dirty="0"/>
              <a:t> with another table and how data is organized in databases.</a:t>
            </a:r>
          </a:p>
          <a:p>
            <a:pPr marL="171450" indent="-171450">
              <a:buFont typeface="Arial" panose="020B0604020202020204" pitchFamily="34" charset="0"/>
              <a:buChar char="•"/>
            </a:pPr>
            <a:r>
              <a:rPr lang="en-US" dirty="0"/>
              <a:t>We shall </a:t>
            </a:r>
            <a:r>
              <a:rPr lang="en-US" b="1" dirty="0"/>
              <a:t>learn more about databases </a:t>
            </a:r>
            <a:r>
              <a:rPr lang="en-US" dirty="0"/>
              <a:t>in the database modules and training courses at </a:t>
            </a:r>
            <a:r>
              <a:rPr lang="en-US" b="1" dirty="0"/>
              <a:t>SoftUni</a:t>
            </a:r>
            <a:r>
              <a:rPr lang="en-US" dirty="0"/>
              <a:t>.</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102</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4"/>
              </a:rPr>
              <a:t>https://softuni.org</a:t>
            </a:r>
            <a:r>
              <a:rPr lang="en-US" dirty="0"/>
              <a:t>. Copyrighted document. Unauthorized copy or reproduction is not permitted.</a:t>
            </a:r>
          </a:p>
        </p:txBody>
      </p:sp>
    </p:spTree>
    <p:extLst>
      <p:ext uri="{BB962C8B-B14F-4D97-AF65-F5344CB8AC3E}">
        <p14:creationId xmlns:p14="http://schemas.microsoft.com/office/powerpoint/2010/main" val="759699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When we talk about databases, it is important to mention some </a:t>
            </a:r>
            <a:r>
              <a:rPr lang="en-US" b="1" dirty="0"/>
              <a:t>data access technologies</a:t>
            </a:r>
            <a:r>
              <a:rPr lang="en-US" b="0" dirty="0"/>
              <a:t>.</a:t>
            </a:r>
          </a:p>
          <a:p>
            <a:pPr marL="171450" indent="-171450">
              <a:buFont typeface="Arial" panose="020B0604020202020204" pitchFamily="34" charset="0"/>
              <a:buChar char="•"/>
            </a:pPr>
            <a:r>
              <a:rPr lang="en-US" b="1" dirty="0"/>
              <a:t>Data access technologies </a:t>
            </a:r>
            <a:r>
              <a:rPr lang="en-US" b="0" dirty="0"/>
              <a:t>connect programming </a:t>
            </a:r>
            <a:r>
              <a:rPr lang="en-US" b="1" dirty="0"/>
              <a:t>languages</a:t>
            </a:r>
            <a:r>
              <a:rPr lang="en-US" b="0" dirty="0"/>
              <a:t> with </a:t>
            </a:r>
            <a:r>
              <a:rPr lang="en-US" b="1" dirty="0"/>
              <a:t>database</a:t>
            </a:r>
            <a:r>
              <a:rPr lang="en-US" b="0" dirty="0"/>
              <a:t> systems.</a:t>
            </a:r>
          </a:p>
          <a:p>
            <a:pPr marL="628650" lvl="1" indent="-171450">
              <a:buFont typeface="Arial" panose="020B0604020202020204" pitchFamily="34" charset="0"/>
              <a:buChar char="•"/>
            </a:pPr>
            <a:r>
              <a:rPr lang="en-US" b="0" dirty="0"/>
              <a:t>These technologies allow creating databases, defining the data format, storing and manipulating data and retrieving data, using simple or more complex data queries or by executing SQL commands.</a:t>
            </a:r>
          </a:p>
          <a:p>
            <a:pPr marL="171450" indent="-171450">
              <a:buFont typeface="Arial" panose="020B0604020202020204" pitchFamily="34" charset="0"/>
              <a:buChar char="•"/>
            </a:pPr>
            <a:r>
              <a:rPr lang="en-US" b="0" dirty="0"/>
              <a:t>For example, the </a:t>
            </a:r>
            <a:r>
              <a:rPr lang="en-US" b="1" dirty="0"/>
              <a:t>JDBC </a:t>
            </a:r>
            <a:r>
              <a:rPr lang="en-US" b="0" dirty="0"/>
              <a:t>technology </a:t>
            </a:r>
            <a:r>
              <a:rPr lang="en-US" b="1" dirty="0"/>
              <a:t>connects Java programs to relational databases</a:t>
            </a:r>
            <a:r>
              <a:rPr lang="en-US" b="0" dirty="0"/>
              <a:t>, such as MySQL and PostgreSQL.</a:t>
            </a:r>
          </a:p>
          <a:p>
            <a:endParaRPr lang="en-US" b="1" dirty="0"/>
          </a:p>
          <a:p>
            <a:r>
              <a:rPr lang="en-US" b="1" dirty="0"/>
              <a:t>ORM frameworks</a:t>
            </a:r>
            <a:r>
              <a:rPr lang="en-US" dirty="0"/>
              <a:t> (object-relational mapping) allow </a:t>
            </a:r>
            <a:r>
              <a:rPr lang="en-US" b="1" dirty="0"/>
              <a:t>persisting objects in relational database.</a:t>
            </a:r>
          </a:p>
          <a:p>
            <a:pPr marL="171450" indent="-171450">
              <a:buFont typeface="Arial" panose="020B0604020202020204" pitchFamily="34" charset="0"/>
              <a:buChar char="•"/>
            </a:pPr>
            <a:r>
              <a:rPr lang="en-US" b="0" dirty="0"/>
              <a:t>ORM frameworks work by </a:t>
            </a:r>
            <a:r>
              <a:rPr lang="en-US" b="1" dirty="0"/>
              <a:t>mapping classes to database tables</a:t>
            </a:r>
            <a:r>
              <a:rPr lang="en-US" dirty="0"/>
              <a:t>.</a:t>
            </a:r>
            <a:endParaRPr lang="bg-BG" dirty="0"/>
          </a:p>
          <a:p>
            <a:pPr marL="171450" indent="-171450">
              <a:buFont typeface="Arial" panose="020B0604020202020204" pitchFamily="34" charset="0"/>
              <a:buChar char="•"/>
            </a:pPr>
            <a:r>
              <a:rPr lang="en-US" dirty="0"/>
              <a:t>Instead of executing </a:t>
            </a:r>
            <a:r>
              <a:rPr lang="en-US" b="1" dirty="0"/>
              <a:t>SQL commands</a:t>
            </a:r>
            <a:r>
              <a:rPr lang="en-US" dirty="0"/>
              <a:t>, when developers use ORM, they work with simple </a:t>
            </a:r>
            <a:r>
              <a:rPr lang="en-US" b="1" dirty="0"/>
              <a:t>data classes</a:t>
            </a:r>
            <a:r>
              <a:rPr lang="en-US" dirty="0"/>
              <a:t> and </a:t>
            </a:r>
            <a:r>
              <a:rPr lang="en-US" b="1" dirty="0"/>
              <a:t>APIs from the ORM framework</a:t>
            </a:r>
            <a:r>
              <a:rPr lang="en-US" dirty="0"/>
              <a:t> to handle the </a:t>
            </a:r>
            <a:r>
              <a:rPr lang="en-US" b="1" dirty="0"/>
              <a:t>CRUD operations </a:t>
            </a:r>
            <a:r>
              <a:rPr lang="en-US" dirty="0"/>
              <a:t>(create, read, update and delete), </a:t>
            </a:r>
            <a:r>
              <a:rPr lang="en-US" b="1" dirty="0"/>
              <a:t>query the database </a:t>
            </a:r>
            <a:r>
              <a:rPr lang="en-US" dirty="0"/>
              <a:t>and execute database-related operations.</a:t>
            </a:r>
          </a:p>
          <a:p>
            <a:pPr marL="171450" indent="-171450">
              <a:buFont typeface="Arial" panose="020B0604020202020204" pitchFamily="34" charset="0"/>
              <a:buChar char="•"/>
            </a:pPr>
            <a:r>
              <a:rPr lang="en-US" dirty="0"/>
              <a:t>This </a:t>
            </a:r>
            <a:r>
              <a:rPr lang="en-US" b="1" dirty="0"/>
              <a:t>dramatically simplifies </a:t>
            </a:r>
            <a:r>
              <a:rPr lang="en-US" dirty="0"/>
              <a:t>the implementation of data access logic in software development.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Examples of </a:t>
            </a:r>
            <a:r>
              <a:rPr lang="en-US" b="1" dirty="0"/>
              <a:t>using ORM systems </a:t>
            </a:r>
            <a:r>
              <a:rPr lang="en-US" dirty="0"/>
              <a:t>are when we need to:</a:t>
            </a:r>
          </a:p>
          <a:p>
            <a:pPr marL="171450" lvl="0" indent="-171450">
              <a:buFont typeface="Arial" panose="020B0604020202020204" pitchFamily="34" charset="0"/>
              <a:buChar char="•"/>
            </a:pPr>
            <a:r>
              <a:rPr lang="en-US" dirty="0"/>
              <a:t>persist JavaScript objects in MySQL database,</a:t>
            </a:r>
          </a:p>
          <a:p>
            <a:pPr marL="171450" lvl="0" indent="-171450">
              <a:buFont typeface="Arial" panose="020B0604020202020204" pitchFamily="34" charset="0"/>
              <a:buChar char="•"/>
            </a:pPr>
            <a:r>
              <a:rPr lang="en-US" dirty="0"/>
              <a:t>or persist Java objects in PostgreSQL database,</a:t>
            </a:r>
          </a:p>
          <a:p>
            <a:pPr marL="171450" lvl="0" indent="-171450">
              <a:buFont typeface="Arial" panose="020B0604020202020204" pitchFamily="34" charset="0"/>
              <a:buChar char="•"/>
            </a:pPr>
            <a:r>
              <a:rPr lang="en-US" dirty="0"/>
              <a:t>or persist C# objects in MS SQL Server database.</a:t>
            </a:r>
          </a:p>
          <a:p>
            <a:endParaRPr lang="en-US" dirty="0"/>
          </a:p>
          <a:p>
            <a:r>
              <a:rPr lang="en-US" dirty="0"/>
              <a:t>These are a few examples of popular </a:t>
            </a:r>
            <a:r>
              <a:rPr lang="en-US" b="1" dirty="0"/>
              <a:t>ORM frameworks</a:t>
            </a:r>
            <a:r>
              <a:rPr lang="en-US" dirty="0"/>
              <a:t>:</a:t>
            </a:r>
          </a:p>
          <a:p>
            <a:endParaRPr lang="en-US" dirty="0"/>
          </a:p>
          <a:p>
            <a:pPr marL="171450" lvl="0" indent="-171450">
              <a:buFont typeface="Arial" panose="020B0604020202020204" pitchFamily="34" charset="0"/>
              <a:buChar char="•"/>
            </a:pPr>
            <a:r>
              <a:rPr lang="en-US" b="1" dirty="0"/>
              <a:t>Entity Framework</a:t>
            </a:r>
            <a:r>
              <a:rPr lang="en-US" dirty="0"/>
              <a:t>, which is the most popular ORM for the </a:t>
            </a:r>
            <a:r>
              <a:rPr lang="en-US" b="1" dirty="0"/>
              <a:t>C#</a:t>
            </a:r>
            <a:r>
              <a:rPr lang="en-US" dirty="0"/>
              <a:t> language and the .NET platform.</a:t>
            </a:r>
          </a:p>
          <a:p>
            <a:pPr marL="0" lvl="0" indent="0">
              <a:buFont typeface="Arial" panose="020B0604020202020204" pitchFamily="34" charset="0"/>
              <a:buNone/>
            </a:pPr>
            <a:endParaRPr lang="en-US" dirty="0"/>
          </a:p>
          <a:p>
            <a:pPr marL="171450" lvl="0" indent="-171450">
              <a:buFont typeface="Arial" panose="020B0604020202020204" pitchFamily="34" charset="0"/>
              <a:buChar char="•"/>
            </a:pPr>
            <a:r>
              <a:rPr lang="en-US" b="1" dirty="0"/>
              <a:t>Hibernate </a:t>
            </a:r>
            <a:r>
              <a:rPr lang="en-US" dirty="0"/>
              <a:t>and </a:t>
            </a:r>
            <a:r>
              <a:rPr lang="en-US" b="1" dirty="0"/>
              <a:t>Java </a:t>
            </a:r>
            <a:r>
              <a:rPr lang="en-US" b="1" dirty="0" err="1"/>
              <a:t>Persistance</a:t>
            </a:r>
            <a:r>
              <a:rPr lang="en-US" b="1" dirty="0"/>
              <a:t> API (JPA)</a:t>
            </a:r>
            <a:r>
              <a:rPr lang="en-US" dirty="0"/>
              <a:t>, which are used as ORM frameworks in </a:t>
            </a:r>
            <a:r>
              <a:rPr lang="en-US" b="1" dirty="0"/>
              <a:t>Java </a:t>
            </a:r>
            <a:r>
              <a:rPr lang="en-US" dirty="0"/>
              <a:t>projects.</a:t>
            </a:r>
          </a:p>
          <a:p>
            <a:pPr marL="171450" lvl="0"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1" dirty="0" err="1"/>
              <a:t>Sequelize</a:t>
            </a:r>
            <a:r>
              <a:rPr lang="en-US" dirty="0"/>
              <a:t>, which is a popular server-side </a:t>
            </a:r>
            <a:r>
              <a:rPr lang="en-US" b="1" dirty="0"/>
              <a:t>JavaScript </a:t>
            </a:r>
            <a:r>
              <a:rPr lang="en-US" b="0" dirty="0"/>
              <a:t>ORM framework </a:t>
            </a:r>
            <a:r>
              <a:rPr lang="en-US" dirty="0"/>
              <a:t>for persisting JavaScript objects in relational databases.</a:t>
            </a:r>
          </a:p>
          <a:p>
            <a:pPr marL="171450" lvl="0"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1" dirty="0" err="1"/>
              <a:t>SQLAlchemy</a:t>
            </a:r>
            <a:r>
              <a:rPr lang="en-US" dirty="0"/>
              <a:t>, which is a popular ORM framework for </a:t>
            </a:r>
            <a:r>
              <a:rPr lang="en-US" b="1" dirty="0"/>
              <a:t>Python</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630761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get a better idea of how </a:t>
            </a:r>
            <a:r>
              <a:rPr lang="en-US" b="1" dirty="0"/>
              <a:t>ORM frameworks </a:t>
            </a:r>
            <a:r>
              <a:rPr lang="en-US" dirty="0"/>
              <a:t>work, I have prepared for you a </a:t>
            </a:r>
            <a:r>
              <a:rPr lang="en-US" b="1" dirty="0"/>
              <a:t>live code example</a:t>
            </a:r>
            <a:r>
              <a:rPr lang="en-US" dirty="0"/>
              <a:t>.</a:t>
            </a:r>
          </a:p>
          <a:p>
            <a:pPr marL="171450" indent="-171450">
              <a:buFont typeface="Arial" panose="020B0604020202020204" pitchFamily="34" charset="0"/>
              <a:buChar char="•"/>
            </a:pPr>
            <a:r>
              <a:rPr lang="en-US" dirty="0"/>
              <a:t>In this example we use a local </a:t>
            </a:r>
            <a:r>
              <a:rPr lang="en-US" b="1" dirty="0"/>
              <a:t>Web SQL database</a:t>
            </a:r>
            <a:r>
              <a:rPr lang="en-US" dirty="0"/>
              <a:t> to hold </a:t>
            </a:r>
            <a:r>
              <a:rPr lang="en-US" b="1" dirty="0"/>
              <a:t>tasks</a:t>
            </a:r>
            <a:r>
              <a:rPr lang="en-US" dirty="0"/>
              <a:t> for a </a:t>
            </a:r>
            <a:r>
              <a:rPr lang="en-US" b="1" dirty="0"/>
              <a:t>TODO list </a:t>
            </a:r>
            <a:r>
              <a:rPr lang="en-US" dirty="0"/>
              <a:t>app.</a:t>
            </a:r>
          </a:p>
          <a:p>
            <a:pPr marL="171450" indent="-171450">
              <a:buFont typeface="Arial" panose="020B0604020202020204" pitchFamily="34" charset="0"/>
              <a:buChar char="•"/>
            </a:pPr>
            <a:r>
              <a:rPr lang="en-US" dirty="0"/>
              <a:t>We use a simple </a:t>
            </a:r>
            <a:r>
              <a:rPr lang="en-US" b="1" dirty="0"/>
              <a:t>ORM framework </a:t>
            </a:r>
            <a:r>
              <a:rPr lang="en-US" dirty="0"/>
              <a:t>for JavaScript, called "</a:t>
            </a:r>
            <a:r>
              <a:rPr lang="en-US" b="1" noProof="1"/>
              <a:t>JayData</a:t>
            </a:r>
            <a:r>
              <a:rPr lang="en-US" b="1" dirty="0"/>
              <a:t> ORM</a:t>
            </a:r>
            <a:r>
              <a:rPr lang="en-US" dirty="0"/>
              <a:t>", and we map the database to JS objects.</a:t>
            </a:r>
          </a:p>
          <a:p>
            <a:pPr marL="0" indent="0">
              <a:buFont typeface="Arial" panose="020B0604020202020204" pitchFamily="34" charset="0"/>
              <a:buNone/>
            </a:pPr>
            <a:r>
              <a:rPr lang="en-US" dirty="0"/>
              <a:t>Let's see the </a:t>
            </a:r>
            <a:r>
              <a:rPr lang="en-US" b="1" dirty="0"/>
              <a:t>demo code</a:t>
            </a:r>
            <a:r>
              <a:rPr lang="en-US" dirty="0"/>
              <a:t>:</a:t>
            </a:r>
          </a:p>
          <a:p>
            <a:pPr marL="171450" indent="-171450">
              <a:buFont typeface="Arial" panose="020B0604020202020204" pitchFamily="34" charset="0"/>
              <a:buChar char="•"/>
            </a:pPr>
            <a:r>
              <a:rPr lang="en-US" dirty="0"/>
              <a:t>We open the link to </a:t>
            </a:r>
            <a:r>
              <a:rPr lang="en-US" b="1" dirty="0"/>
              <a:t>repl.it</a:t>
            </a:r>
            <a:r>
              <a:rPr lang="en-US" dirty="0"/>
              <a:t>.</a:t>
            </a:r>
          </a:p>
          <a:p>
            <a:pPr marL="171450" indent="-171450">
              <a:buFont typeface="Arial" panose="020B0604020202020204" pitchFamily="34" charset="0"/>
              <a:buChar char="•"/>
            </a:pPr>
            <a:r>
              <a:rPr lang="en-US" dirty="0"/>
              <a:t>We </a:t>
            </a:r>
            <a:r>
              <a:rPr lang="en-US" b="1" dirty="0"/>
              <a:t>wait for the example to load</a:t>
            </a:r>
            <a:r>
              <a:rPr lang="en-US" dirty="0"/>
              <a:t>. It takes some time.</a:t>
            </a:r>
          </a:p>
          <a:p>
            <a:pPr marL="171450" indent="-171450">
              <a:buFont typeface="Arial" panose="020B0604020202020204" pitchFamily="34" charset="0"/>
              <a:buChar char="•"/>
            </a:pPr>
            <a:r>
              <a:rPr lang="en-US" dirty="0"/>
              <a:t>We </a:t>
            </a:r>
            <a:r>
              <a:rPr lang="en-US" b="1" dirty="0"/>
              <a:t>run the code </a:t>
            </a:r>
            <a:r>
              <a:rPr lang="en-US" dirty="0"/>
              <a:t>and we see a </a:t>
            </a:r>
            <a:r>
              <a:rPr lang="en-US" b="1" dirty="0"/>
              <a:t>list of data rows</a:t>
            </a:r>
            <a:r>
              <a:rPr lang="en-US" dirty="0"/>
              <a:t> (tasks from our TODO list).</a:t>
            </a:r>
          </a:p>
          <a:p>
            <a:pPr marL="171450" indent="-171450">
              <a:buFont typeface="Arial" panose="020B0604020202020204" pitchFamily="34" charset="0"/>
              <a:buChar char="•"/>
            </a:pPr>
            <a:r>
              <a:rPr lang="en-US" dirty="0"/>
              <a:t>Then, we can </a:t>
            </a:r>
            <a:r>
              <a:rPr lang="en-US" b="1" dirty="0"/>
              <a:t>look at the database </a:t>
            </a:r>
            <a:r>
              <a:rPr lang="en-US" b="0" dirty="0"/>
              <a:t>in the Web browser.</a:t>
            </a:r>
          </a:p>
          <a:p>
            <a:pPr marL="628650" lvl="1" indent="-171450">
              <a:buFont typeface="Arial" panose="020B0604020202020204" pitchFamily="34" charset="0"/>
              <a:buChar char="•"/>
            </a:pPr>
            <a:r>
              <a:rPr lang="en-US" dirty="0"/>
              <a:t>We open the result in a </a:t>
            </a:r>
            <a:r>
              <a:rPr lang="en-US" b="1" dirty="0"/>
              <a:t>new window</a:t>
            </a:r>
            <a:r>
              <a:rPr lang="en-US" dirty="0"/>
              <a:t>.</a:t>
            </a:r>
          </a:p>
          <a:p>
            <a:pPr marL="628650" lvl="1" indent="-171450">
              <a:buFont typeface="Arial" panose="020B0604020202020204" pitchFamily="34" charset="0"/>
              <a:buChar char="•"/>
            </a:pPr>
            <a:r>
              <a:rPr lang="en-US" dirty="0"/>
              <a:t>We click </a:t>
            </a:r>
            <a:r>
              <a:rPr lang="en-US" b="1" dirty="0"/>
              <a:t>[F12]</a:t>
            </a:r>
            <a:r>
              <a:rPr lang="en-US" dirty="0"/>
              <a:t> to show the </a:t>
            </a:r>
            <a:r>
              <a:rPr lang="en-US" b="1" dirty="0"/>
              <a:t>Chrome </a:t>
            </a:r>
            <a:r>
              <a:rPr lang="en-US" b="1" noProof="1"/>
              <a:t>DevTools</a:t>
            </a:r>
            <a:r>
              <a:rPr lang="en-US" dirty="0"/>
              <a:t>.</a:t>
            </a:r>
          </a:p>
          <a:p>
            <a:pPr marL="628650" lvl="1" indent="-171450">
              <a:buFont typeface="Arial" panose="020B0604020202020204" pitchFamily="34" charset="0"/>
              <a:buChar char="•"/>
            </a:pPr>
            <a:r>
              <a:rPr lang="en-US" dirty="0"/>
              <a:t>Then we open </a:t>
            </a:r>
            <a:r>
              <a:rPr lang="en-US" b="1" dirty="0"/>
              <a:t>[Application]</a:t>
            </a:r>
            <a:r>
              <a:rPr lang="en-US" dirty="0"/>
              <a:t>, then </a:t>
            </a:r>
            <a:r>
              <a:rPr lang="en-US" b="1" dirty="0"/>
              <a:t>[Web SQL]</a:t>
            </a:r>
            <a:r>
              <a:rPr lang="en-US" dirty="0"/>
              <a:t>, then the </a:t>
            </a:r>
            <a:r>
              <a:rPr lang="en-US" b="1" dirty="0"/>
              <a:t>[</a:t>
            </a:r>
            <a:r>
              <a:rPr lang="en-US" b="1" noProof="1"/>
              <a:t>TodoDB</a:t>
            </a:r>
            <a:r>
              <a:rPr lang="en-US" b="1" dirty="0"/>
              <a:t>] database</a:t>
            </a:r>
            <a:r>
              <a:rPr lang="en-US" dirty="0"/>
              <a:t> and the </a:t>
            </a:r>
            <a:r>
              <a:rPr lang="en-US" b="1" dirty="0"/>
              <a:t>table [Tasks]</a:t>
            </a:r>
            <a:r>
              <a:rPr lang="en-US" dirty="0"/>
              <a:t>.</a:t>
            </a:r>
          </a:p>
          <a:p>
            <a:pPr marL="628650" lvl="1" indent="-171450">
              <a:buFont typeface="Arial" panose="020B0604020202020204" pitchFamily="34" charset="0"/>
              <a:buChar char="•"/>
            </a:pPr>
            <a:r>
              <a:rPr lang="en-US" dirty="0"/>
              <a:t>We see the content of the </a:t>
            </a:r>
            <a:r>
              <a:rPr lang="en-US" b="1" dirty="0"/>
              <a:t>table "Tasks"</a:t>
            </a:r>
            <a:r>
              <a:rPr lang="en-US" dirty="0"/>
              <a:t>, its </a:t>
            </a:r>
            <a:r>
              <a:rPr lang="en-US" b="1" dirty="0"/>
              <a:t>columns</a:t>
            </a:r>
            <a:r>
              <a:rPr lang="en-US" dirty="0"/>
              <a:t> and </a:t>
            </a:r>
            <a:r>
              <a:rPr lang="en-US" b="1" dirty="0"/>
              <a:t>data rows</a:t>
            </a:r>
            <a:r>
              <a:rPr lang="en-US" dirty="0"/>
              <a:t>.</a:t>
            </a:r>
          </a:p>
          <a:p>
            <a:pPr marL="171450" indent="-171450">
              <a:buFont typeface="Arial" panose="020B0604020202020204" pitchFamily="34" charset="0"/>
              <a:buChar char="•"/>
            </a:pPr>
            <a:r>
              <a:rPr lang="en-US" dirty="0"/>
              <a:t>Let's look at the </a:t>
            </a:r>
            <a:r>
              <a:rPr lang="en-US" b="1" dirty="0"/>
              <a:t>source code</a:t>
            </a:r>
            <a:r>
              <a:rPr lang="en-US" dirty="0"/>
              <a:t>.</a:t>
            </a:r>
          </a:p>
          <a:p>
            <a:pPr marL="628650" lvl="1" indent="-171450">
              <a:buFont typeface="Arial" panose="020B0604020202020204" pitchFamily="34" charset="0"/>
              <a:buChar char="•"/>
            </a:pPr>
            <a:r>
              <a:rPr lang="en-US" dirty="0"/>
              <a:t>It defines an </a:t>
            </a:r>
            <a:r>
              <a:rPr lang="en-US" b="1" dirty="0"/>
              <a:t>entity class "Task"</a:t>
            </a:r>
            <a:r>
              <a:rPr lang="en-US" dirty="0"/>
              <a:t>, which describes</a:t>
            </a:r>
            <a:r>
              <a:rPr lang="bg-BG" dirty="0"/>
              <a:t> </a:t>
            </a:r>
            <a:r>
              <a:rPr lang="en-US" dirty="0"/>
              <a:t>a task and its fields.</a:t>
            </a:r>
          </a:p>
          <a:p>
            <a:pPr marL="628650" lvl="1" indent="-171450">
              <a:buFont typeface="Arial" panose="020B0604020202020204" pitchFamily="34" charset="0"/>
              <a:buChar char="•"/>
            </a:pPr>
            <a:r>
              <a:rPr lang="en-US" dirty="0"/>
              <a:t>This entity corresponds to the </a:t>
            </a:r>
            <a:r>
              <a:rPr lang="en-US" b="1" dirty="0"/>
              <a:t>rows</a:t>
            </a:r>
            <a:r>
              <a:rPr lang="en-US" dirty="0"/>
              <a:t> from the </a:t>
            </a:r>
            <a:r>
              <a:rPr lang="en-US" b="1" dirty="0"/>
              <a:t>table "Tasks"</a:t>
            </a:r>
            <a:r>
              <a:rPr lang="en-US" dirty="0"/>
              <a:t> in the database.</a:t>
            </a:r>
          </a:p>
          <a:p>
            <a:pPr marL="628650" lvl="1" indent="-171450">
              <a:buFont typeface="Arial" panose="020B0604020202020204" pitchFamily="34" charset="0"/>
              <a:buChar char="•"/>
            </a:pPr>
            <a:r>
              <a:rPr lang="en-US" dirty="0"/>
              <a:t>The next declaration defines </a:t>
            </a:r>
            <a:r>
              <a:rPr lang="en-US" b="1" dirty="0"/>
              <a:t>the database </a:t>
            </a:r>
            <a:r>
              <a:rPr lang="en-US" dirty="0"/>
              <a:t>with the </a:t>
            </a:r>
            <a:r>
              <a:rPr lang="en-US" b="1" dirty="0"/>
              <a:t>"Tasks" entity set</a:t>
            </a:r>
            <a:r>
              <a:rPr lang="en-US" dirty="0"/>
              <a:t> (the "Tasks" table in the database).</a:t>
            </a:r>
          </a:p>
          <a:p>
            <a:pPr marL="628650" lvl="1" indent="-171450">
              <a:buFont typeface="Arial" panose="020B0604020202020204" pitchFamily="34" charset="0"/>
              <a:buChar char="•"/>
            </a:pPr>
            <a:r>
              <a:rPr lang="en-US" dirty="0"/>
              <a:t>Then the database is connected to the local </a:t>
            </a:r>
            <a:r>
              <a:rPr lang="en-US" b="1" dirty="0"/>
              <a:t>Web SQL data provider </a:t>
            </a:r>
            <a:r>
              <a:rPr lang="en-US" dirty="0"/>
              <a:t>in the Web browser.</a:t>
            </a:r>
          </a:p>
          <a:p>
            <a:pPr marL="628650" lvl="1" indent="-171450">
              <a:buFont typeface="Arial" panose="020B0604020202020204" pitchFamily="34" charset="0"/>
              <a:buChar char="•"/>
            </a:pPr>
            <a:r>
              <a:rPr lang="en-US" dirty="0"/>
              <a:t>Then, after connecting to the database, a </a:t>
            </a:r>
            <a:r>
              <a:rPr lang="en-US" b="1" dirty="0"/>
              <a:t>new data row</a:t>
            </a:r>
            <a:r>
              <a:rPr lang="en-US" dirty="0"/>
              <a:t> is created and saved to the database.</a:t>
            </a:r>
          </a:p>
          <a:p>
            <a:pPr marL="628650" lvl="1" indent="-171450">
              <a:buFont typeface="Arial" panose="020B0604020202020204" pitchFamily="34" charset="0"/>
              <a:buChar char="•"/>
            </a:pPr>
            <a:r>
              <a:rPr lang="en-US" dirty="0"/>
              <a:t>Finally, </a:t>
            </a:r>
            <a:r>
              <a:rPr lang="en-US" b="1" dirty="0"/>
              <a:t>all tasks are retrieved from the database </a:t>
            </a:r>
            <a:r>
              <a:rPr lang="en-US" dirty="0"/>
              <a:t>and are </a:t>
            </a:r>
            <a:r>
              <a:rPr lang="en-US" b="1" dirty="0"/>
              <a:t>printed</a:t>
            </a:r>
            <a:r>
              <a:rPr lang="en-US" dirty="0"/>
              <a:t> in the Web page.</a:t>
            </a:r>
          </a:p>
          <a:p>
            <a:pPr marL="0" indent="0">
              <a:buFont typeface="Arial" panose="020B0604020202020204" pitchFamily="34" charset="0"/>
              <a:buNone/>
            </a:pPr>
            <a:r>
              <a:rPr lang="en-US" dirty="0"/>
              <a:t>Please don't try to understand all the technical details in the code.</a:t>
            </a:r>
          </a:p>
          <a:p>
            <a:pPr marL="171450" indent="-171450">
              <a:buFont typeface="Arial" panose="020B0604020202020204" pitchFamily="34" charset="0"/>
              <a:buChar char="•"/>
            </a:pPr>
            <a:r>
              <a:rPr lang="en-US" dirty="0"/>
              <a:t>Instead, try to understand </a:t>
            </a:r>
            <a:r>
              <a:rPr lang="en-US" b="1" dirty="0"/>
              <a:t>the main concept of ORM</a:t>
            </a:r>
            <a:r>
              <a:rPr lang="en-US" dirty="0"/>
              <a:t>.</a:t>
            </a:r>
          </a:p>
          <a:p>
            <a:pPr marL="171450" indent="-171450">
              <a:buFont typeface="Arial" panose="020B0604020202020204" pitchFamily="34" charset="0"/>
              <a:buChar char="•"/>
            </a:pPr>
            <a:r>
              <a:rPr lang="en-US" dirty="0"/>
              <a:t>It </a:t>
            </a:r>
            <a:r>
              <a:rPr lang="en-US" b="1" dirty="0"/>
              <a:t>maps database rows to objects from an entity class</a:t>
            </a:r>
          </a:p>
          <a:p>
            <a:pPr marL="171450" indent="-171450">
              <a:buFont typeface="Arial" panose="020B0604020202020204" pitchFamily="34" charset="0"/>
              <a:buChar char="•"/>
            </a:pPr>
            <a:r>
              <a:rPr lang="en-US" dirty="0"/>
              <a:t>and provides and </a:t>
            </a:r>
            <a:r>
              <a:rPr lang="en-US" b="1" dirty="0"/>
              <a:t>API for the CRUD operations </a:t>
            </a:r>
            <a:r>
              <a:rPr lang="en-US" dirty="0"/>
              <a:t>(create, read, update, delete).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106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989721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important concept </a:t>
            </a:r>
            <a:r>
              <a:rPr lang="en-US" dirty="0"/>
              <a:t>from software development is the </a:t>
            </a:r>
            <a:r>
              <a:rPr lang="en-US" b="1" dirty="0"/>
              <a:t>Model-View-Controller</a:t>
            </a:r>
            <a:r>
              <a:rPr lang="en-US" dirty="0"/>
              <a:t> (</a:t>
            </a:r>
            <a:r>
              <a:rPr lang="en-US" b="1" dirty="0"/>
              <a:t>MVC</a:t>
            </a:r>
            <a:r>
              <a:rPr lang="en-US" dirty="0"/>
              <a:t>) pattern.</a:t>
            </a:r>
          </a:p>
          <a:p>
            <a:pPr marL="171450" indent="-171450">
              <a:buFont typeface="Arial" panose="020B0604020202020204" pitchFamily="34" charset="0"/>
              <a:buChar char="•"/>
            </a:pPr>
            <a:r>
              <a:rPr lang="en-US" b="1" dirty="0"/>
              <a:t>MVC </a:t>
            </a:r>
            <a:r>
              <a:rPr lang="en-US" dirty="0"/>
              <a:t>is an architectural pattern for </a:t>
            </a:r>
            <a:r>
              <a:rPr lang="en-US" b="1" dirty="0"/>
              <a:t>structuring Web back-end apps</a:t>
            </a:r>
            <a:r>
              <a:rPr lang="en-US" dirty="0"/>
              <a:t>,</a:t>
            </a:r>
          </a:p>
          <a:p>
            <a:pPr marL="628650" lvl="1" indent="-171450">
              <a:buFont typeface="Arial" panose="020B0604020202020204" pitchFamily="34" charset="0"/>
              <a:buChar char="•"/>
            </a:pPr>
            <a:r>
              <a:rPr lang="en-US" dirty="0"/>
              <a:t>by dividing their logic into 3 separate components: </a:t>
            </a:r>
            <a:r>
              <a:rPr lang="en-US" b="1" dirty="0"/>
              <a:t>models</a:t>
            </a:r>
            <a:r>
              <a:rPr lang="en-US" dirty="0"/>
              <a:t>, </a:t>
            </a:r>
            <a:r>
              <a:rPr lang="en-US" b="1" dirty="0"/>
              <a:t>views </a:t>
            </a:r>
            <a:r>
              <a:rPr lang="en-US" dirty="0"/>
              <a:t>and </a:t>
            </a:r>
            <a:r>
              <a:rPr lang="en-US" b="1" dirty="0"/>
              <a:t>controllers</a:t>
            </a:r>
            <a:r>
              <a:rPr lang="en-US" dirty="0"/>
              <a:t>.</a:t>
            </a:r>
          </a:p>
          <a:p>
            <a:pPr marL="171450" lvl="0" indent="-171450">
              <a:buFont typeface="Arial" panose="020B0604020202020204" pitchFamily="34" charset="0"/>
              <a:buChar char="•"/>
            </a:pPr>
            <a:r>
              <a:rPr lang="en-US" dirty="0"/>
              <a:t>The </a:t>
            </a:r>
            <a:r>
              <a:rPr lang="en-US" b="1" dirty="0"/>
              <a:t>MVC pattern </a:t>
            </a:r>
            <a:r>
              <a:rPr lang="en-US" dirty="0"/>
              <a:t>is illustrated at the </a:t>
            </a:r>
            <a:r>
              <a:rPr lang="en-US" b="1" dirty="0"/>
              <a:t>diagram</a:t>
            </a:r>
            <a:r>
              <a:rPr lang="en-US" b="0" dirty="0"/>
              <a:t>, which shows the interactions between the MVC components.</a:t>
            </a:r>
          </a:p>
          <a:p>
            <a:pPr marL="628650" lvl="1" indent="-171450">
              <a:buFont typeface="Arial" panose="020B0604020202020204" pitchFamily="34" charset="0"/>
              <a:buChar char="•"/>
            </a:pPr>
            <a:r>
              <a:rPr lang="en-US" b="1" dirty="0"/>
              <a:t>MVC is complex </a:t>
            </a:r>
            <a:r>
              <a:rPr lang="en-US" dirty="0"/>
              <a:t>and some </a:t>
            </a:r>
            <a:r>
              <a:rPr lang="en-US" b="1" dirty="0"/>
              <a:t>developers need time </a:t>
            </a:r>
            <a:r>
              <a:rPr lang="en-US" dirty="0"/>
              <a:t>to understand it.</a:t>
            </a:r>
          </a:p>
          <a:p>
            <a:pPr marL="628650" lvl="1" indent="-171450">
              <a:buFont typeface="Arial" panose="020B0604020202020204" pitchFamily="34" charset="0"/>
              <a:buChar char="•"/>
            </a:pPr>
            <a:r>
              <a:rPr lang="en-US" dirty="0"/>
              <a:t>We shall spend significant time, effort and practical work to learn it, </a:t>
            </a:r>
            <a:r>
              <a:rPr lang="en-US" b="1" dirty="0"/>
              <a:t>later at SoftUni</a:t>
            </a:r>
            <a:r>
              <a:rPr lang="en-US" dirty="0"/>
              <a:t>.</a:t>
            </a:r>
          </a:p>
          <a:p>
            <a:pPr marL="628650" lvl="1" indent="-171450">
              <a:buFont typeface="Arial" panose="020B0604020202020204" pitchFamily="34" charset="0"/>
              <a:buChar char="•"/>
            </a:pPr>
            <a:r>
              <a:rPr lang="en-US" dirty="0"/>
              <a:t>But now, let's briefly explain the MVC pattern.</a:t>
            </a:r>
          </a:p>
          <a:p>
            <a:pPr marL="171450" lvl="0" indent="-171450">
              <a:buFont typeface="Arial" panose="020B0604020202020204" pitchFamily="34" charset="0"/>
              <a:buChar char="•"/>
            </a:pPr>
            <a:r>
              <a:rPr lang="en-US" b="1" dirty="0"/>
              <a:t>MVC </a:t>
            </a:r>
            <a:r>
              <a:rPr lang="en-US" dirty="0"/>
              <a:t>splits the app into </a:t>
            </a:r>
            <a:r>
              <a:rPr lang="en-US" b="1" dirty="0"/>
              <a:t>controllers</a:t>
            </a:r>
            <a:r>
              <a:rPr lang="en-US" dirty="0"/>
              <a:t>, </a:t>
            </a:r>
            <a:r>
              <a:rPr lang="en-US" b="1" dirty="0"/>
              <a:t>views </a:t>
            </a:r>
            <a:r>
              <a:rPr lang="en-US" dirty="0"/>
              <a:t>and </a:t>
            </a:r>
            <a:r>
              <a:rPr lang="en-US" b="1" dirty="0"/>
              <a:t>models</a:t>
            </a:r>
            <a:r>
              <a:rPr lang="en-US" dirty="0"/>
              <a:t>.</a:t>
            </a:r>
            <a:endParaRPr lang="bg-BG" dirty="0"/>
          </a:p>
          <a:p>
            <a:pPr marL="628650" lvl="1" indent="-171450">
              <a:buFont typeface="Arial" panose="020B0604020202020204" pitchFamily="34" charset="0"/>
              <a:buChar char="•"/>
            </a:pPr>
            <a:r>
              <a:rPr lang="en-US" b="1" dirty="0"/>
              <a:t>Users </a:t>
            </a:r>
            <a:r>
              <a:rPr lang="en-US" dirty="0"/>
              <a:t>interact with the </a:t>
            </a:r>
            <a:r>
              <a:rPr lang="en-US" b="1" dirty="0"/>
              <a:t>controllers</a:t>
            </a:r>
            <a:r>
              <a:rPr lang="en-US" dirty="0"/>
              <a:t>, which modify the data in the </a:t>
            </a:r>
            <a:r>
              <a:rPr lang="en-US" b="1" dirty="0"/>
              <a:t>models </a:t>
            </a:r>
            <a:r>
              <a:rPr lang="en-US" dirty="0"/>
              <a:t>and visualize the data using the </a:t>
            </a:r>
            <a:r>
              <a:rPr lang="en-US" b="1" dirty="0"/>
              <a:t>views</a:t>
            </a:r>
            <a:r>
              <a:rPr lang="en-US" dirty="0"/>
              <a:t>.</a:t>
            </a:r>
          </a:p>
          <a:p>
            <a:pPr marL="0" lvl="0" indent="0">
              <a:buFont typeface="Arial" panose="020B0604020202020204" pitchFamily="34" charset="0"/>
              <a:buNone/>
            </a:pPr>
            <a:r>
              <a:rPr lang="en-US" dirty="0"/>
              <a:t>For example, let's take a </a:t>
            </a:r>
            <a:r>
              <a:rPr lang="en-US" b="1" dirty="0"/>
              <a:t>phonebook app</a:t>
            </a:r>
            <a:r>
              <a:rPr lang="en-US" dirty="0"/>
              <a:t>.</a:t>
            </a:r>
          </a:p>
          <a:p>
            <a:pPr marL="171450" lvl="0" indent="-171450">
              <a:buFont typeface="Arial" panose="020B0604020202020204" pitchFamily="34" charset="0"/>
              <a:buChar char="•"/>
            </a:pPr>
            <a:r>
              <a:rPr lang="en-US" dirty="0"/>
              <a:t>Users see the phonebook entries on the screen. They are rendered by a </a:t>
            </a:r>
            <a:r>
              <a:rPr lang="en-US" b="1" dirty="0"/>
              <a:t>view</a:t>
            </a:r>
            <a:r>
              <a:rPr lang="bg-BG" dirty="0"/>
              <a:t> </a:t>
            </a:r>
            <a:r>
              <a:rPr lang="en-US" dirty="0"/>
              <a:t>component</a:t>
            </a:r>
            <a:r>
              <a:rPr lang="bg-BG" dirty="0"/>
              <a:t>.</a:t>
            </a:r>
            <a:endParaRPr lang="en-US" dirty="0"/>
          </a:p>
          <a:p>
            <a:pPr marL="171450" lvl="0" indent="-171450">
              <a:buFont typeface="Arial" panose="020B0604020202020204" pitchFamily="34" charset="0"/>
              <a:buChar char="•"/>
            </a:pPr>
            <a:r>
              <a:rPr lang="en-US" dirty="0"/>
              <a:t>The app </a:t>
            </a:r>
            <a:r>
              <a:rPr lang="en-US" b="1" dirty="0"/>
              <a:t>model </a:t>
            </a:r>
            <a:r>
              <a:rPr lang="en-US" dirty="0"/>
              <a:t>holds the phonebook entries. This is the </a:t>
            </a:r>
            <a:r>
              <a:rPr lang="en-US" b="1" dirty="0"/>
              <a:t>data model</a:t>
            </a:r>
            <a:r>
              <a:rPr lang="en-US" dirty="0"/>
              <a:t> behind the views.</a:t>
            </a:r>
          </a:p>
          <a:p>
            <a:pPr marL="171450" lvl="0" indent="-171450">
              <a:buFont typeface="Arial" panose="020B0604020202020204" pitchFamily="34" charset="0"/>
              <a:buChar char="•"/>
            </a:pPr>
            <a:r>
              <a:rPr lang="en-US" b="1" dirty="0"/>
              <a:t>Controllers </a:t>
            </a:r>
            <a:r>
              <a:rPr lang="en-US" dirty="0"/>
              <a:t>are responsible for handling the </a:t>
            </a:r>
            <a:r>
              <a:rPr lang="en-US" b="1" dirty="0"/>
              <a:t>user actions</a:t>
            </a:r>
            <a:r>
              <a:rPr lang="en-US" dirty="0"/>
              <a:t>, such as "view the phonebook", "search", and "add new entry".</a:t>
            </a:r>
          </a:p>
          <a:p>
            <a:pPr marL="171450" lvl="0" indent="-171450">
              <a:buFont typeface="Arial" panose="020B0604020202020204" pitchFamily="34" charset="0"/>
              <a:buChar char="•"/>
            </a:pPr>
            <a:r>
              <a:rPr lang="en-US" dirty="0"/>
              <a:t>The </a:t>
            </a:r>
            <a:r>
              <a:rPr lang="en-US" b="1" dirty="0"/>
              <a:t>controllers</a:t>
            </a:r>
            <a:r>
              <a:rPr lang="en-US" dirty="0"/>
              <a:t>, </a:t>
            </a:r>
            <a:r>
              <a:rPr lang="en-US" b="1" dirty="0"/>
              <a:t>models </a:t>
            </a:r>
            <a:r>
              <a:rPr lang="en-US" dirty="0"/>
              <a:t>and </a:t>
            </a:r>
            <a:r>
              <a:rPr lang="en-US" b="1" dirty="0"/>
              <a:t>views </a:t>
            </a:r>
            <a:r>
              <a:rPr lang="en-US" dirty="0"/>
              <a:t>are strongly interconnected, but each of them has well defined responsibility.</a:t>
            </a:r>
          </a:p>
          <a:p>
            <a:pPr marL="171450" lvl="0" indent="-171450">
              <a:buFont typeface="Arial" panose="020B0604020202020204" pitchFamily="34" charset="0"/>
              <a:buChar char="•"/>
            </a:pPr>
            <a:r>
              <a:rPr lang="en-US" dirty="0"/>
              <a:t>The idea of </a:t>
            </a:r>
            <a:r>
              <a:rPr lang="en-US" b="1" dirty="0"/>
              <a:t>MVC</a:t>
            </a:r>
            <a:r>
              <a:rPr lang="en-US" dirty="0"/>
              <a:t> is to build a </a:t>
            </a:r>
            <a:r>
              <a:rPr lang="en-US" b="1" dirty="0"/>
              <a:t>better app structure</a:t>
            </a:r>
            <a:r>
              <a:rPr lang="en-US" b="0" dirty="0"/>
              <a:t>, which simplifies development and </a:t>
            </a:r>
            <a:r>
              <a:rPr lang="en-US" b="1" dirty="0"/>
              <a:t>improves maintenance</a:t>
            </a:r>
            <a:r>
              <a:rPr lang="en-US" b="0" dirty="0"/>
              <a:t>.</a:t>
            </a:r>
          </a:p>
          <a:p>
            <a:pPr marL="628650" lvl="1" indent="-171450">
              <a:buFont typeface="Arial" panose="020B0604020202020204" pitchFamily="34" charset="0"/>
              <a:buChar char="•"/>
            </a:pPr>
            <a:r>
              <a:rPr lang="en-US" dirty="0"/>
              <a:t>The presentation logic, which displays elements on the screen is always located in the </a:t>
            </a:r>
            <a:r>
              <a:rPr lang="en-US" b="1" dirty="0"/>
              <a:t>views</a:t>
            </a:r>
            <a:r>
              <a:rPr lang="en-US" dirty="0"/>
              <a:t>.</a:t>
            </a:r>
          </a:p>
          <a:p>
            <a:pPr marL="628650" lvl="1" indent="-171450">
              <a:buFont typeface="Arial" panose="020B0604020202020204" pitchFamily="34" charset="0"/>
              <a:buChar char="•"/>
            </a:pPr>
            <a:r>
              <a:rPr lang="en-US" dirty="0"/>
              <a:t>The logic for </a:t>
            </a:r>
            <a:r>
              <a:rPr lang="en-US" b="1" dirty="0"/>
              <a:t>user interaction</a:t>
            </a:r>
            <a:r>
              <a:rPr lang="en-US" dirty="0"/>
              <a:t>, which handles the user input, is always located in the </a:t>
            </a:r>
            <a:r>
              <a:rPr lang="en-US" b="1" dirty="0"/>
              <a:t>controllers</a:t>
            </a:r>
            <a:r>
              <a:rPr lang="en-US" dirty="0"/>
              <a:t>.</a:t>
            </a:r>
          </a:p>
          <a:p>
            <a:pPr marL="628650" lvl="1" indent="-171450">
              <a:buFont typeface="Arial" panose="020B0604020202020204" pitchFamily="34" charset="0"/>
              <a:buChar char="•"/>
            </a:pPr>
            <a:r>
              <a:rPr lang="en-US" dirty="0"/>
              <a:t>The </a:t>
            </a:r>
            <a:r>
              <a:rPr lang="en-US" b="1" dirty="0"/>
              <a:t>data models </a:t>
            </a:r>
            <a:r>
              <a:rPr lang="en-US" dirty="0"/>
              <a:t>and data related logic are in the </a:t>
            </a:r>
            <a:r>
              <a:rPr lang="en-US" b="1" dirty="0"/>
              <a:t>models</a:t>
            </a:r>
            <a:r>
              <a:rPr lang="en-US" dirty="0"/>
              <a:t>.</a:t>
            </a:r>
          </a:p>
          <a:p>
            <a:pPr marL="171450" lvl="0" indent="-171450">
              <a:buFont typeface="Arial" panose="020B0604020202020204" pitchFamily="34" charset="0"/>
              <a:buChar char="•"/>
            </a:pPr>
            <a:r>
              <a:rPr lang="en-US" dirty="0"/>
              <a:t>The </a:t>
            </a:r>
            <a:r>
              <a:rPr lang="en-US" b="1" dirty="0"/>
              <a:t>MVC app structure </a:t>
            </a:r>
            <a:r>
              <a:rPr lang="en-US" dirty="0"/>
              <a:t>is very popular in </a:t>
            </a:r>
            <a:r>
              <a:rPr lang="en-US" b="1" dirty="0"/>
              <a:t>Web back-end frameworks</a:t>
            </a:r>
            <a:r>
              <a:rPr lang="en-US" b="0" dirty="0"/>
              <a:t> (such as</a:t>
            </a:r>
            <a:r>
              <a:rPr lang="en-US" b="1" dirty="0"/>
              <a:t> ASP.NET MVC</a:t>
            </a:r>
            <a:r>
              <a:rPr lang="en-US" b="0" dirty="0"/>
              <a:t>, </a:t>
            </a:r>
            <a:r>
              <a:rPr lang="en-US" b="1" dirty="0"/>
              <a:t>Django</a:t>
            </a:r>
            <a:r>
              <a:rPr lang="en-US" b="0" dirty="0"/>
              <a:t> and </a:t>
            </a:r>
            <a:r>
              <a:rPr lang="en-US" b="1" dirty="0"/>
              <a:t>Spring MVC</a:t>
            </a:r>
            <a:r>
              <a:rPr lang="en-US" b="0" dirty="0"/>
              <a:t>).</a:t>
            </a:r>
          </a:p>
          <a:p>
            <a:pPr marL="171450" lvl="0" indent="-171450">
              <a:buFont typeface="Arial" panose="020B0604020202020204" pitchFamily="34" charset="0"/>
              <a:buChar char="•"/>
            </a:pPr>
            <a:r>
              <a:rPr lang="en-US" b="0" dirty="0"/>
              <a:t>Variants of MVC sometimes </a:t>
            </a:r>
            <a:r>
              <a:rPr lang="en-US" dirty="0"/>
              <a:t>are used in some </a:t>
            </a:r>
            <a:r>
              <a:rPr lang="en-US" b="1" dirty="0"/>
              <a:t>Web front-end frameworks </a:t>
            </a:r>
            <a:r>
              <a:rPr lang="en-US" b="0" dirty="0"/>
              <a:t>and </a:t>
            </a:r>
            <a:r>
              <a:rPr lang="en-US" dirty="0"/>
              <a:t>mobile app frameworks.</a:t>
            </a:r>
          </a:p>
          <a:p>
            <a:pPr marL="0" lvl="0" indent="0">
              <a:buFont typeface="Arial" panose="020B0604020202020204" pitchFamily="34" charset="0"/>
              <a:buNone/>
            </a:pPr>
            <a:endParaRPr lang="en-US" dirty="0"/>
          </a:p>
          <a:p>
            <a:r>
              <a:rPr lang="en-US" b="0" dirty="0"/>
              <a:t>In the MVC model, </a:t>
            </a:r>
            <a:r>
              <a:rPr lang="en-US" b="1" dirty="0"/>
              <a:t>controllers handle user actions</a:t>
            </a:r>
            <a:r>
              <a:rPr lang="en-US" dirty="0"/>
              <a:t>, such as clicking a button or choosing an item from a list.</a:t>
            </a:r>
          </a:p>
          <a:p>
            <a:pPr marL="171450" lvl="0" indent="-171450">
              <a:buFont typeface="Arial" panose="020B0604020202020204" pitchFamily="34" charset="0"/>
              <a:buChar char="•"/>
            </a:pPr>
            <a:r>
              <a:rPr lang="en-US" dirty="0"/>
              <a:t>Depending on the user action, controllers may </a:t>
            </a:r>
            <a:r>
              <a:rPr lang="en-US" b="1" dirty="0"/>
              <a:t>update the app data model</a:t>
            </a:r>
            <a:r>
              <a:rPr lang="en-US" dirty="0"/>
              <a:t>.</a:t>
            </a:r>
          </a:p>
          <a:p>
            <a:pPr marL="171450" lvl="0" indent="-171450">
              <a:buFont typeface="Arial" panose="020B0604020202020204" pitchFamily="34" charset="0"/>
              <a:buChar char="•"/>
            </a:pPr>
            <a:r>
              <a:rPr lang="en-US" dirty="0"/>
              <a:t>Then, controllers </a:t>
            </a:r>
            <a:r>
              <a:rPr lang="en-US" b="1" dirty="0"/>
              <a:t>render a view (the user interface)</a:t>
            </a:r>
            <a:r>
              <a:rPr lang="en-US" dirty="0"/>
              <a:t>, which visualizes the data model.</a:t>
            </a:r>
          </a:p>
          <a:p>
            <a:pPr marL="171450" lvl="0" indent="-171450">
              <a:buFont typeface="Arial" panose="020B0604020202020204" pitchFamily="34" charset="0"/>
              <a:buChar char="•"/>
            </a:pPr>
            <a:r>
              <a:rPr lang="en-US" dirty="0"/>
              <a:t>For </a:t>
            </a:r>
            <a:r>
              <a:rPr lang="en-US" b="1" dirty="0"/>
              <a:t>example</a:t>
            </a:r>
            <a:r>
              <a:rPr lang="en-US" dirty="0"/>
              <a:t>, in our phonebook app, the phonebook controller handles the action "</a:t>
            </a:r>
            <a:r>
              <a:rPr lang="en-US" b="1" i="1" dirty="0"/>
              <a:t>click on a phonebook entry</a:t>
            </a:r>
            <a:r>
              <a:rPr lang="en-US" dirty="0"/>
              <a:t>".</a:t>
            </a:r>
          </a:p>
          <a:p>
            <a:pPr marL="628650" lvl="1" indent="-171450">
              <a:buFont typeface="Arial" panose="020B0604020202020204" pitchFamily="34" charset="0"/>
              <a:buChar char="•"/>
            </a:pPr>
            <a:r>
              <a:rPr lang="en-US" dirty="0"/>
              <a:t>The action handler </a:t>
            </a:r>
            <a:r>
              <a:rPr lang="en-US" b="1" dirty="0"/>
              <a:t>loads the data</a:t>
            </a:r>
            <a:r>
              <a:rPr lang="en-US" dirty="0"/>
              <a:t> about the selected phonebook entry into a </a:t>
            </a:r>
            <a:r>
              <a:rPr lang="en-US" b="1" dirty="0"/>
              <a:t>data model object</a:t>
            </a:r>
            <a:r>
              <a:rPr lang="en-US" dirty="0"/>
              <a:t>.</a:t>
            </a:r>
          </a:p>
          <a:p>
            <a:pPr marL="628650" lvl="1" indent="-171450">
              <a:buFont typeface="Arial" panose="020B0604020202020204" pitchFamily="34" charset="0"/>
              <a:buChar char="•"/>
            </a:pPr>
            <a:r>
              <a:rPr lang="en-US" dirty="0"/>
              <a:t>Then it </a:t>
            </a:r>
            <a:r>
              <a:rPr lang="en-US" b="1" dirty="0"/>
              <a:t>shows a view</a:t>
            </a:r>
            <a:r>
              <a:rPr lang="en-US" dirty="0"/>
              <a:t>, which displays this data object.</a:t>
            </a:r>
          </a:p>
          <a:p>
            <a:pPr marL="0" lvl="0" indent="0">
              <a:buFont typeface="Arial" panose="020B0604020202020204" pitchFamily="34" charset="0"/>
              <a:buNone/>
            </a:pPr>
            <a:endParaRPr lang="en-US" dirty="0"/>
          </a:p>
          <a:p>
            <a:r>
              <a:rPr lang="en-US" b="1" dirty="0"/>
              <a:t>Models </a:t>
            </a:r>
            <a:r>
              <a:rPr lang="en-US" dirty="0"/>
              <a:t>holds app data.</a:t>
            </a:r>
          </a:p>
          <a:p>
            <a:pPr marL="171450" indent="-171450">
              <a:buFont typeface="Arial" panose="020B0604020202020204" pitchFamily="34" charset="0"/>
              <a:buChar char="•"/>
            </a:pPr>
            <a:r>
              <a:rPr lang="en-US" dirty="0"/>
              <a:t>Typically </a:t>
            </a:r>
            <a:r>
              <a:rPr lang="en-US" b="1" dirty="0"/>
              <a:t>models are data classes</a:t>
            </a:r>
            <a:r>
              <a:rPr lang="en-US" dirty="0"/>
              <a:t>, which hold the data, that should be displayed at the screen.</a:t>
            </a:r>
          </a:p>
          <a:p>
            <a:pPr marL="171450" indent="-171450">
              <a:buFont typeface="Arial" panose="020B0604020202020204" pitchFamily="34" charset="0"/>
              <a:buChar char="•"/>
            </a:pPr>
            <a:r>
              <a:rPr lang="en-US" dirty="0"/>
              <a:t>For </a:t>
            </a:r>
            <a:r>
              <a:rPr lang="en-US" b="1" dirty="0"/>
              <a:t>example</a:t>
            </a:r>
            <a:r>
              <a:rPr lang="en-US" dirty="0"/>
              <a:t>, in our phonebook app, the </a:t>
            </a:r>
            <a:r>
              <a:rPr lang="en-US" b="1" dirty="0"/>
              <a:t>data model</a:t>
            </a:r>
            <a:r>
              <a:rPr lang="en-US" dirty="0"/>
              <a:t>, used to visualize a phonebook entry, is a </a:t>
            </a:r>
            <a:r>
              <a:rPr lang="en-US" b="1" dirty="0"/>
              <a:t>data object</a:t>
            </a:r>
            <a:r>
              <a:rPr lang="en-US" dirty="0"/>
              <a:t>, holding the phonebook entry details.</a:t>
            </a:r>
          </a:p>
          <a:p>
            <a:endParaRPr lang="en-US" b="1" dirty="0"/>
          </a:p>
          <a:p>
            <a:r>
              <a:rPr lang="en-US" b="1" dirty="0"/>
              <a:t>Views </a:t>
            </a:r>
            <a:r>
              <a:rPr lang="en-US" dirty="0"/>
              <a:t>displays the </a:t>
            </a:r>
            <a:r>
              <a:rPr lang="en-US" b="1" dirty="0"/>
              <a:t>UI</a:t>
            </a:r>
            <a:r>
              <a:rPr lang="en-US" b="0" dirty="0"/>
              <a:t> for certain screen from the app</a:t>
            </a:r>
            <a:r>
              <a:rPr lang="en-US" dirty="0"/>
              <a:t>, based on the data from the model.</a:t>
            </a:r>
          </a:p>
          <a:p>
            <a:pPr marL="171450" indent="-171450">
              <a:buFont typeface="Arial" panose="020B0604020202020204" pitchFamily="34" charset="0"/>
              <a:buChar char="•"/>
            </a:pPr>
            <a:r>
              <a:rPr lang="en-US" dirty="0"/>
              <a:t>For </a:t>
            </a:r>
            <a:r>
              <a:rPr lang="en-US" b="1" dirty="0"/>
              <a:t>example</a:t>
            </a:r>
            <a:r>
              <a:rPr lang="en-US" dirty="0"/>
              <a:t>, in our phonebook app, the view, which displays the phonebook entries,</a:t>
            </a:r>
          </a:p>
          <a:p>
            <a:pPr marL="628650" lvl="1" indent="-171450">
              <a:buFont typeface="Arial" panose="020B0604020202020204" pitchFamily="34" charset="0"/>
              <a:buChar char="•"/>
            </a:pPr>
            <a:r>
              <a:rPr lang="en-US" dirty="0"/>
              <a:t>takes as an input a </a:t>
            </a:r>
            <a:r>
              <a:rPr lang="en-US" b="1" dirty="0"/>
              <a:t>data model</a:t>
            </a:r>
            <a:r>
              <a:rPr lang="en-US" dirty="0"/>
              <a:t>, holding a list of phonebook entries.</a:t>
            </a:r>
          </a:p>
          <a:p>
            <a:pPr marL="171450" lvl="0" indent="-171450">
              <a:buFont typeface="Arial" panose="020B0604020202020204" pitchFamily="34" charset="0"/>
              <a:buChar char="•"/>
            </a:pPr>
            <a:r>
              <a:rPr lang="en-US" dirty="0"/>
              <a:t>The </a:t>
            </a:r>
            <a:r>
              <a:rPr lang="en-US" b="1" dirty="0"/>
              <a:t>view</a:t>
            </a:r>
            <a:r>
              <a:rPr lang="en-US" dirty="0"/>
              <a:t> iterates over the entries one by one and displays them in a table or list.</a:t>
            </a:r>
          </a:p>
          <a:p>
            <a:pPr marL="0" lvl="0" indent="0">
              <a:buFont typeface="Arial" panose="020B0604020202020204" pitchFamily="34" charset="0"/>
              <a:buNone/>
            </a:pPr>
            <a:r>
              <a:rPr lang="en-US" b="1" dirty="0"/>
              <a:t>MVC </a:t>
            </a:r>
            <a:r>
              <a:rPr lang="en-US" dirty="0"/>
              <a:t>is an important paradigm for structuring Web apps</a:t>
            </a:r>
            <a:r>
              <a:rPr lang="bg-BG" dirty="0"/>
              <a:t> </a:t>
            </a:r>
            <a:r>
              <a:rPr lang="en-US" dirty="0"/>
              <a:t>back-end developers should learn it.</a:t>
            </a:r>
          </a:p>
          <a:p>
            <a:pPr marL="171450" lvl="0" indent="-171450">
              <a:buFont typeface="Arial" panose="020B0604020202020204" pitchFamily="34" charset="0"/>
              <a:buChar char="•"/>
            </a:pPr>
            <a:r>
              <a:rPr lang="en-US" dirty="0"/>
              <a:t>At </a:t>
            </a:r>
            <a:r>
              <a:rPr lang="en-US" b="1" dirty="0"/>
              <a:t>SoftUni</a:t>
            </a:r>
            <a:r>
              <a:rPr lang="en-US" dirty="0"/>
              <a:t>, we teach MVC as part of the server-side Web development courses and modules.</a:t>
            </a:r>
          </a:p>
          <a:p>
            <a:pPr marL="0" lvl="0" indent="0">
              <a:buFont typeface="Arial" panose="020B0604020202020204" pitchFamily="34" charset="0"/>
              <a:buNone/>
            </a:pPr>
            <a:br>
              <a:rPr lang="en-US" dirty="0"/>
            </a:b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90406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MVC Frameworks</a:t>
            </a:r>
            <a:r>
              <a:rPr lang="bg-BG" b="1" dirty="0"/>
              <a:t> </a:t>
            </a:r>
            <a:r>
              <a:rPr lang="en-US" dirty="0"/>
              <a:t>are software development frameworks, which implement the </a:t>
            </a:r>
            <a:r>
              <a:rPr lang="en-US" b="1" dirty="0"/>
              <a:t>Model-View-Controller pattern </a:t>
            </a:r>
            <a:r>
              <a:rPr lang="en-US" dirty="0"/>
              <a:t>as foundation to build Web apps.</a:t>
            </a:r>
            <a:endParaRPr lang="bg-BG" b="1" dirty="0"/>
          </a:p>
          <a:p>
            <a:pPr marL="171450" indent="-171450">
              <a:buFont typeface="Arial" panose="020B0604020202020204" pitchFamily="34" charset="0"/>
              <a:buChar char="•"/>
            </a:pPr>
            <a:r>
              <a:rPr lang="en-US" b="1" dirty="0"/>
              <a:t>Web MVC frameworks</a:t>
            </a:r>
            <a:r>
              <a:rPr lang="en-US" b="0" dirty="0"/>
              <a:t> (such as Spring MVC, Django and ASP.NET MVC) </a:t>
            </a:r>
            <a:r>
              <a:rPr lang="en-US" dirty="0"/>
              <a:t>are used build server-side Web applications.</a:t>
            </a:r>
          </a:p>
          <a:p>
            <a:pPr marL="171450" indent="-171450">
              <a:buFont typeface="Arial" panose="020B0604020202020204" pitchFamily="34" charset="0"/>
              <a:buChar char="•"/>
            </a:pPr>
            <a:r>
              <a:rPr lang="en-US" dirty="0"/>
              <a:t>Under the MVC framework Web apps define </a:t>
            </a:r>
            <a:r>
              <a:rPr lang="en-US" b="1" dirty="0"/>
              <a:t>controllers</a:t>
            </a:r>
            <a:r>
              <a:rPr lang="en-US" b="0" dirty="0"/>
              <a:t> (holding actions)</a:t>
            </a:r>
            <a:r>
              <a:rPr lang="en-US" dirty="0"/>
              <a:t>, </a:t>
            </a:r>
            <a:r>
              <a:rPr lang="en-US" b="1" dirty="0"/>
              <a:t>views </a:t>
            </a:r>
            <a:r>
              <a:rPr lang="en-US" dirty="0"/>
              <a:t>and </a:t>
            </a:r>
            <a:r>
              <a:rPr lang="en-US" b="1" dirty="0"/>
              <a:t>model </a:t>
            </a:r>
            <a:r>
              <a:rPr lang="en-US" dirty="0"/>
              <a:t>components.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Actions in the controllers </a:t>
            </a:r>
            <a:r>
              <a:rPr lang="en-US" dirty="0"/>
              <a:t>handle the HTTP GET and POST requests from the client Web browser.</a:t>
            </a:r>
          </a:p>
          <a:p>
            <a:pPr marL="171450" indent="-171450">
              <a:buFont typeface="Arial" panose="020B0604020202020204" pitchFamily="34" charset="0"/>
              <a:buChar char="•"/>
            </a:pPr>
            <a:r>
              <a:rPr lang="en-US" b="0" dirty="0"/>
              <a:t>They </a:t>
            </a:r>
            <a:r>
              <a:rPr lang="en-US" b="1" dirty="0"/>
              <a:t>perform the requested operation </a:t>
            </a:r>
            <a:r>
              <a:rPr lang="en-US" dirty="0"/>
              <a:t>(such as retrieving data or adding new data)</a:t>
            </a:r>
          </a:p>
          <a:p>
            <a:pPr marL="171450" indent="-171450">
              <a:buFont typeface="Arial" panose="020B0604020202020204" pitchFamily="34" charset="0"/>
              <a:buChar char="•"/>
            </a:pPr>
            <a:r>
              <a:rPr lang="en-US" dirty="0"/>
              <a:t>and </a:t>
            </a:r>
            <a:r>
              <a:rPr lang="en-US" b="1" dirty="0"/>
              <a:t>render a view</a:t>
            </a:r>
            <a:r>
              <a:rPr lang="en-US" dirty="0"/>
              <a:t> to display the result in the client Web browser.</a:t>
            </a:r>
          </a:p>
          <a:p>
            <a:pPr marL="0" indent="0">
              <a:buFont typeface="Arial" panose="020B0604020202020204" pitchFamily="34" charset="0"/>
              <a:buNone/>
            </a:pPr>
            <a:r>
              <a:rPr lang="en-US" dirty="0"/>
              <a:t>Controllers </a:t>
            </a:r>
            <a:r>
              <a:rPr lang="en-US" b="1" dirty="0"/>
              <a:t>implement the operations</a:t>
            </a:r>
            <a:r>
              <a:rPr lang="en-US" dirty="0"/>
              <a:t>, used to interact with the users.</a:t>
            </a:r>
          </a:p>
          <a:p>
            <a:pPr marL="171450" indent="-171450">
              <a:buFont typeface="Arial" panose="020B0604020202020204" pitchFamily="34" charset="0"/>
              <a:buChar char="•"/>
            </a:pPr>
            <a:r>
              <a:rPr lang="en-US" dirty="0"/>
              <a:t>These operations are invoked as HTTP requests by the client Web browser.</a:t>
            </a:r>
          </a:p>
          <a:p>
            <a:pPr marL="171450" indent="-171450">
              <a:buFont typeface="Arial" panose="020B0604020202020204" pitchFamily="34" charset="0"/>
              <a:buChar char="•"/>
            </a:pPr>
            <a:r>
              <a:rPr lang="en-US" dirty="0"/>
              <a:t>For </a:t>
            </a:r>
            <a:r>
              <a:rPr lang="en-US" b="1" dirty="0"/>
              <a:t>example</a:t>
            </a:r>
            <a:r>
              <a:rPr lang="en-US" dirty="0"/>
              <a:t>, clicking a button, or submitting a Web form, executes an </a:t>
            </a:r>
            <a:r>
              <a:rPr lang="en-US" b="1" dirty="0"/>
              <a:t>HTTP request</a:t>
            </a:r>
            <a:r>
              <a:rPr lang="en-US" dirty="0"/>
              <a:t>,</a:t>
            </a:r>
          </a:p>
          <a:p>
            <a:pPr marL="171450" indent="-171450">
              <a:buFont typeface="Arial" panose="020B0604020202020204" pitchFamily="34" charset="0"/>
              <a:buChar char="•"/>
            </a:pPr>
            <a:r>
              <a:rPr lang="en-US" dirty="0"/>
              <a:t>which is handled by a </a:t>
            </a:r>
            <a:r>
              <a:rPr lang="en-US" b="1" dirty="0"/>
              <a:t>controller action</a:t>
            </a:r>
            <a:r>
              <a:rPr lang="en-US" dirty="0"/>
              <a:t> at the back-end.</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Views </a:t>
            </a:r>
            <a:r>
              <a:rPr lang="en-US" dirty="0"/>
              <a:t>render data as HTML + CSS for displaying in the client Web browser.</a:t>
            </a:r>
          </a:p>
          <a:p>
            <a:pPr marL="171450" indent="-171450">
              <a:buFont typeface="Arial" panose="020B0604020202020204" pitchFamily="34" charset="0"/>
              <a:buChar char="•"/>
            </a:pPr>
            <a:r>
              <a:rPr lang="en-US" dirty="0"/>
              <a:t>Views are called by the controller actions to </a:t>
            </a:r>
            <a:r>
              <a:rPr lang="en-US" b="1" dirty="0"/>
              <a:t>render the UI</a:t>
            </a:r>
            <a:r>
              <a:rPr lang="en-US" dirty="0"/>
              <a:t>.</a:t>
            </a:r>
          </a:p>
          <a:p>
            <a:pPr marL="171450" indent="-171450">
              <a:buFont typeface="Arial" panose="020B0604020202020204" pitchFamily="34" charset="0"/>
              <a:buChar char="•"/>
            </a:pPr>
            <a:r>
              <a:rPr lang="en-US" dirty="0"/>
              <a:t>They </a:t>
            </a:r>
            <a:r>
              <a:rPr lang="en-US" b="1" dirty="0"/>
              <a:t>take as input a data model </a:t>
            </a:r>
            <a:r>
              <a:rPr lang="en-US" dirty="0"/>
              <a:t>and visualize the data from the model as HTML.</a:t>
            </a:r>
          </a:p>
          <a:p>
            <a:pPr marL="171450" indent="-171450">
              <a:buFont typeface="Arial" panose="020B0604020202020204" pitchFamily="34" charset="0"/>
              <a:buChar char="•"/>
            </a:pPr>
            <a:r>
              <a:rPr lang="en-US" dirty="0"/>
              <a:t>The rendered HTML is returned as an </a:t>
            </a:r>
            <a:r>
              <a:rPr lang="en-US" b="1" dirty="0"/>
              <a:t>HTTP response</a:t>
            </a:r>
            <a:r>
              <a:rPr lang="en-US" dirty="0"/>
              <a:t>.</a:t>
            </a:r>
          </a:p>
          <a:p>
            <a:pPr marL="171450" indent="-171450">
              <a:buFont typeface="Arial" panose="020B0604020202020204" pitchFamily="34" charset="0"/>
              <a:buChar char="•"/>
            </a:pPr>
            <a:r>
              <a:rPr lang="en-US" dirty="0"/>
              <a:t>For</a:t>
            </a:r>
            <a:r>
              <a:rPr lang="en-US" b="1" dirty="0"/>
              <a:t> example</a:t>
            </a:r>
            <a:r>
              <a:rPr lang="en-US" dirty="0"/>
              <a:t>, a view can render a list of items as HTML.</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Models</a:t>
            </a:r>
            <a:r>
              <a:rPr lang="en-US" dirty="0"/>
              <a:t> hold the app data, which is prepared by controllers to be rendered in the views.</a:t>
            </a:r>
          </a:p>
          <a:p>
            <a:pPr marL="171450" indent="-171450">
              <a:buFont typeface="Arial" panose="020B0604020202020204" pitchFamily="34" charset="0"/>
              <a:buChar char="•"/>
            </a:pPr>
            <a:r>
              <a:rPr lang="en-US" dirty="0"/>
              <a:t>In most cases models are simple </a:t>
            </a:r>
            <a:r>
              <a:rPr lang="en-US" b="1" dirty="0"/>
              <a:t>data objects</a:t>
            </a:r>
            <a:r>
              <a:rPr lang="en-US" dirty="0"/>
              <a:t> or </a:t>
            </a:r>
            <a:r>
              <a:rPr lang="en-US" b="1" dirty="0"/>
              <a:t>collections of objects</a:t>
            </a:r>
            <a:r>
              <a:rPr lang="en-US" dirty="0"/>
              <a:t>.</a:t>
            </a:r>
          </a:p>
          <a:p>
            <a:pPr marL="171450" indent="-171450">
              <a:buFont typeface="Arial" panose="020B0604020202020204" pitchFamily="34" charset="0"/>
              <a:buChar char="•"/>
            </a:pPr>
            <a:r>
              <a:rPr lang="en-US" dirty="0"/>
              <a:t>When a </a:t>
            </a:r>
            <a:r>
              <a:rPr lang="en-US" b="1" dirty="0"/>
              <a:t>controller wants to return data </a:t>
            </a:r>
            <a:r>
              <a:rPr lang="en-US" dirty="0"/>
              <a:t>for displaying in the client Web browser,</a:t>
            </a:r>
          </a:p>
          <a:p>
            <a:pPr marL="171450" indent="-171450">
              <a:buFont typeface="Arial" panose="020B0604020202020204" pitchFamily="34" charset="0"/>
              <a:buChar char="•"/>
            </a:pPr>
            <a:r>
              <a:rPr lang="en-US" dirty="0"/>
              <a:t>it loads the data from the database, puts it in a </a:t>
            </a:r>
            <a:r>
              <a:rPr lang="en-US" b="1" dirty="0"/>
              <a:t>data model </a:t>
            </a:r>
            <a:r>
              <a:rPr lang="en-US" dirty="0"/>
              <a:t>object,</a:t>
            </a:r>
          </a:p>
          <a:p>
            <a:pPr marL="171450" indent="-171450">
              <a:buFont typeface="Arial" panose="020B0604020202020204" pitchFamily="34" charset="0"/>
              <a:buChar char="•"/>
            </a:pPr>
            <a:r>
              <a:rPr lang="en-US" dirty="0"/>
              <a:t>and sends it to the </a:t>
            </a:r>
            <a:r>
              <a:rPr lang="en-US" b="1" dirty="0"/>
              <a:t>view</a:t>
            </a:r>
            <a:r>
              <a:rPr lang="en-US" b="0" dirty="0"/>
              <a:t>, which renders it for as HTML.</a:t>
            </a:r>
          </a:p>
          <a:p>
            <a:pPr>
              <a:spcBef>
                <a:spcPts val="1200"/>
              </a:spcBef>
            </a:pPr>
            <a:endParaRPr lang="en-US" dirty="0"/>
          </a:p>
          <a:p>
            <a:pPr>
              <a:spcBef>
                <a:spcPts val="1200"/>
              </a:spcBef>
            </a:pPr>
            <a:r>
              <a:rPr lang="en-US" dirty="0"/>
              <a:t>Examples of popular back-end </a:t>
            </a:r>
            <a:r>
              <a:rPr lang="en-US" b="1" dirty="0"/>
              <a:t>Web MVC frameworks</a:t>
            </a:r>
            <a:r>
              <a:rPr lang="en-US" dirty="0"/>
              <a:t> are the following:</a:t>
            </a:r>
          </a:p>
          <a:p>
            <a:pPr marL="171450" lvl="0" indent="-171450">
              <a:buFont typeface="Arial" panose="020B0604020202020204" pitchFamily="34" charset="0"/>
              <a:buChar char="•"/>
            </a:pPr>
            <a:r>
              <a:rPr lang="en-US" b="1" dirty="0"/>
              <a:t>ASP.NET MVC </a:t>
            </a:r>
            <a:r>
              <a:rPr lang="en-US" dirty="0"/>
              <a:t>(for C# developers),</a:t>
            </a:r>
          </a:p>
          <a:p>
            <a:pPr marL="171450" lvl="0" indent="-171450">
              <a:buFont typeface="Arial" panose="020B0604020202020204" pitchFamily="34" charset="0"/>
              <a:buChar char="•"/>
            </a:pPr>
            <a:r>
              <a:rPr lang="en-US" b="1" dirty="0"/>
              <a:t>Spring MVC </a:t>
            </a:r>
            <a:r>
              <a:rPr lang="en-US" dirty="0"/>
              <a:t>(for Java developers),</a:t>
            </a:r>
          </a:p>
          <a:p>
            <a:pPr marL="171450" lvl="0" indent="-171450">
              <a:buFont typeface="Arial" panose="020B0604020202020204" pitchFamily="34" charset="0"/>
              <a:buChar char="•"/>
            </a:pPr>
            <a:r>
              <a:rPr lang="en-US" b="1" dirty="0"/>
              <a:t>Express.js</a:t>
            </a:r>
            <a:r>
              <a:rPr lang="en-US" dirty="0"/>
              <a:t> (for server-side JavaScript developers),</a:t>
            </a:r>
          </a:p>
          <a:p>
            <a:pPr marL="171450" lvl="0" indent="-171450">
              <a:buFont typeface="Arial" panose="020B0604020202020204" pitchFamily="34" charset="0"/>
              <a:buChar char="•"/>
            </a:pPr>
            <a:r>
              <a:rPr lang="en-US" b="1" dirty="0"/>
              <a:t>Django </a:t>
            </a:r>
            <a:r>
              <a:rPr lang="en-US" dirty="0"/>
              <a:t>(for Python Web developers),</a:t>
            </a:r>
          </a:p>
          <a:p>
            <a:pPr marL="171450" lvl="0" indent="-171450">
              <a:buFont typeface="Arial" panose="020B0604020202020204" pitchFamily="34" charset="0"/>
              <a:buChar char="•"/>
            </a:pPr>
            <a:r>
              <a:rPr lang="en-US" b="1" dirty="0"/>
              <a:t>Laravel</a:t>
            </a:r>
            <a:r>
              <a:rPr lang="en-US" dirty="0"/>
              <a:t> (for PHP Web developers),</a:t>
            </a:r>
          </a:p>
          <a:p>
            <a:pPr marL="171450" lvl="0" indent="-171450">
              <a:buFont typeface="Arial" panose="020B0604020202020204" pitchFamily="34" charset="0"/>
              <a:buChar char="•"/>
            </a:pPr>
            <a:r>
              <a:rPr lang="en-US" b="1" dirty="0"/>
              <a:t>Ruby on Rails</a:t>
            </a:r>
            <a:r>
              <a:rPr lang="en-US" dirty="0"/>
              <a:t> (for Ruby developers),</a:t>
            </a:r>
          </a:p>
          <a:p>
            <a:pPr marL="171450" lvl="0" indent="-171450">
              <a:buFont typeface="Arial" panose="020B0604020202020204" pitchFamily="34" charset="0"/>
              <a:buChar char="•"/>
            </a:pPr>
            <a:r>
              <a:rPr lang="en-US" b="1" dirty="0"/>
              <a:t>Revel</a:t>
            </a:r>
            <a:r>
              <a:rPr lang="en-US" dirty="0"/>
              <a:t> (for Go Web developers),</a:t>
            </a:r>
          </a:p>
          <a:p>
            <a:pPr marL="171450" lvl="0" indent="-171450">
              <a:buFont typeface="Arial" panose="020B0604020202020204" pitchFamily="34" charset="0"/>
              <a:buChar char="•"/>
            </a:pPr>
            <a:r>
              <a:rPr lang="en-US" dirty="0"/>
              <a:t>and many others …</a:t>
            </a:r>
          </a:p>
          <a:p>
            <a:r>
              <a:rPr lang="en-US" dirty="0"/>
              <a:t>Almost all the </a:t>
            </a:r>
            <a:r>
              <a:rPr lang="en-US" b="1" dirty="0"/>
              <a:t>server-side Web development is driven by Web MVC frameworks</a:t>
            </a:r>
            <a:r>
              <a:rPr lang="en-US" dirty="0"/>
              <a:t>,</a:t>
            </a:r>
          </a:p>
          <a:p>
            <a:pPr marL="171450" indent="-171450">
              <a:buFont typeface="Arial" panose="020B0604020202020204" pitchFamily="34" charset="0"/>
              <a:buChar char="•"/>
            </a:pPr>
            <a:r>
              <a:rPr lang="en-US" dirty="0"/>
              <a:t>so you need to </a:t>
            </a:r>
            <a:r>
              <a:rPr lang="en-US" b="1" dirty="0"/>
              <a:t>learn at least one of them </a:t>
            </a:r>
            <a:r>
              <a:rPr lang="en-US" dirty="0"/>
              <a:t>if you want to be a back-end developer.</a:t>
            </a:r>
          </a:p>
          <a:p>
            <a:pPr marL="0" indent="0">
              <a:buFont typeface="Arial" panose="020B0604020202020204" pitchFamily="34" charset="0"/>
              <a:buNone/>
            </a:pPr>
            <a:r>
              <a:rPr lang="en-US" dirty="0"/>
              <a:t>We shall learn MVC frameworks at </a:t>
            </a:r>
            <a:r>
              <a:rPr lang="en-US" b="1" dirty="0"/>
              <a:t>SoftUni</a:t>
            </a:r>
            <a:r>
              <a:rPr lang="en-US" dirty="0"/>
              <a:t>, at the end of our end-to-end training program for software engineers.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828828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how </a:t>
            </a:r>
            <a:r>
              <a:rPr lang="en-US" b="1" dirty="0"/>
              <a:t>MVC frameworks </a:t>
            </a:r>
            <a:r>
              <a:rPr lang="en-US" dirty="0"/>
              <a:t>work in action, I have prepared a </a:t>
            </a:r>
            <a:r>
              <a:rPr lang="en-US" b="1" dirty="0"/>
              <a:t>live code example</a:t>
            </a:r>
            <a:r>
              <a:rPr lang="en-US" dirty="0"/>
              <a:t> project.</a:t>
            </a:r>
          </a:p>
          <a:p>
            <a:pPr marL="171450" indent="-171450">
              <a:buFont typeface="Arial" panose="020B0604020202020204" pitchFamily="34" charset="0"/>
              <a:buChar char="•"/>
            </a:pPr>
            <a:r>
              <a:rPr lang="en-US" dirty="0"/>
              <a:t>This is a simple </a:t>
            </a:r>
            <a:r>
              <a:rPr lang="en-US" b="1" dirty="0"/>
              <a:t>Web</a:t>
            </a:r>
            <a:r>
              <a:rPr lang="bg-BG" b="1" dirty="0"/>
              <a:t> </a:t>
            </a:r>
            <a:r>
              <a:rPr lang="en-US" b="1" dirty="0"/>
              <a:t>app</a:t>
            </a:r>
            <a:r>
              <a:rPr lang="en-US" dirty="0"/>
              <a:t>, which holds a </a:t>
            </a:r>
            <a:r>
              <a:rPr lang="en-US" b="1" dirty="0"/>
              <a:t>registry of students</a:t>
            </a:r>
            <a:r>
              <a:rPr lang="en-US" dirty="0"/>
              <a:t>.</a:t>
            </a:r>
          </a:p>
          <a:p>
            <a:pPr marL="171450" indent="-171450">
              <a:buFont typeface="Arial" panose="020B0604020202020204" pitchFamily="34" charset="0"/>
              <a:buChar char="•"/>
            </a:pPr>
            <a:r>
              <a:rPr lang="en-US" dirty="0"/>
              <a:t>The app is written in </a:t>
            </a:r>
            <a:r>
              <a:rPr lang="en-US" b="1" dirty="0"/>
              <a:t>JavaScript</a:t>
            </a:r>
            <a:r>
              <a:rPr lang="en-US" dirty="0"/>
              <a:t>, using </a:t>
            </a:r>
            <a:r>
              <a:rPr lang="en-US" b="1" dirty="0"/>
              <a:t>Node.js</a:t>
            </a:r>
            <a:r>
              <a:rPr lang="bg-BG" b="0" dirty="0"/>
              <a:t>.</a:t>
            </a:r>
          </a:p>
          <a:p>
            <a:pPr marL="628650" lvl="1" indent="-171450">
              <a:buFont typeface="Arial" panose="020B0604020202020204" pitchFamily="34" charset="0"/>
              <a:buChar char="•"/>
            </a:pPr>
            <a:r>
              <a:rPr lang="en-US" b="0" dirty="0"/>
              <a:t>It uses </a:t>
            </a:r>
            <a:r>
              <a:rPr lang="en-US" b="1" dirty="0"/>
              <a:t>Express.js</a:t>
            </a:r>
            <a:r>
              <a:rPr lang="bg-BG" dirty="0"/>
              <a:t> </a:t>
            </a:r>
            <a:r>
              <a:rPr lang="en-US" dirty="0"/>
              <a:t>as a server-side MVC framework</a:t>
            </a:r>
          </a:p>
          <a:p>
            <a:pPr marL="628650" lvl="1" indent="-171450">
              <a:buFont typeface="Arial" panose="020B0604020202020204" pitchFamily="34" charset="0"/>
              <a:buChar char="•"/>
            </a:pPr>
            <a:r>
              <a:rPr lang="en-US" dirty="0"/>
              <a:t>and </a:t>
            </a:r>
            <a:r>
              <a:rPr lang="en-US" b="1" dirty="0"/>
              <a:t>Pug</a:t>
            </a:r>
            <a:r>
              <a:rPr lang="en-US" dirty="0"/>
              <a:t> as a templating engine to implement the views.</a:t>
            </a:r>
          </a:p>
          <a:p>
            <a:pPr marL="171450" indent="-171450">
              <a:buFont typeface="Arial" panose="020B0604020202020204" pitchFamily="34" charset="0"/>
              <a:buChar char="•"/>
            </a:pPr>
            <a:r>
              <a:rPr lang="en-US" dirty="0"/>
              <a:t>The app is structured as classical </a:t>
            </a:r>
            <a:r>
              <a:rPr lang="en-US" b="1" dirty="0"/>
              <a:t>Web MVC application</a:t>
            </a:r>
            <a:r>
              <a:rPr lang="en-US" dirty="0"/>
              <a:t>, consisting of </a:t>
            </a:r>
            <a:r>
              <a:rPr lang="en-US" b="1" dirty="0"/>
              <a:t>controllers</a:t>
            </a:r>
            <a:r>
              <a:rPr lang="en-US" dirty="0"/>
              <a:t>, </a:t>
            </a:r>
            <a:r>
              <a:rPr lang="en-US" b="1" dirty="0"/>
              <a:t>views</a:t>
            </a:r>
            <a:r>
              <a:rPr lang="en-US" dirty="0"/>
              <a:t> and </a:t>
            </a:r>
            <a:r>
              <a:rPr lang="en-US" b="1" dirty="0"/>
              <a:t>models</a:t>
            </a:r>
            <a:r>
              <a:rPr lang="en-US" dirty="0"/>
              <a:t>.</a:t>
            </a:r>
          </a:p>
          <a:p>
            <a:pPr marL="171450" indent="-171450">
              <a:buFont typeface="Arial" panose="020B0604020202020204" pitchFamily="34" charset="0"/>
              <a:buChar char="•"/>
            </a:pPr>
            <a:r>
              <a:rPr lang="en-US" dirty="0"/>
              <a:t>Let's first </a:t>
            </a:r>
            <a:r>
              <a:rPr lang="en-US" b="1" dirty="0"/>
              <a:t>see it in action</a:t>
            </a:r>
            <a:r>
              <a:rPr lang="en-US" dirty="0"/>
              <a:t>.</a:t>
            </a:r>
          </a:p>
          <a:p>
            <a:pPr marL="171450" indent="-171450">
              <a:buFont typeface="Arial" panose="020B0604020202020204" pitchFamily="34" charset="0"/>
              <a:buChar char="•"/>
            </a:pPr>
            <a:r>
              <a:rPr lang="en-US" dirty="0"/>
              <a:t>We open the link to repl.it and </a:t>
            </a:r>
            <a:r>
              <a:rPr lang="en-US" b="1" dirty="0"/>
              <a:t>wait for the code to load</a:t>
            </a:r>
            <a:r>
              <a:rPr lang="en-US" dirty="0"/>
              <a:t>.</a:t>
            </a:r>
          </a:p>
          <a:p>
            <a:pPr marL="171450" indent="-171450">
              <a:buFont typeface="Arial" panose="020B0604020202020204" pitchFamily="34" charset="0"/>
              <a:buChar char="•"/>
            </a:pPr>
            <a:r>
              <a:rPr lang="en-US" dirty="0"/>
              <a:t>We </a:t>
            </a:r>
            <a:r>
              <a:rPr lang="en-US" b="1" dirty="0"/>
              <a:t>run the app</a:t>
            </a:r>
            <a:r>
              <a:rPr lang="en-US" dirty="0"/>
              <a:t> and we see the </a:t>
            </a:r>
            <a:r>
              <a:rPr lang="en-US" b="1" dirty="0"/>
              <a:t>home page</a:t>
            </a:r>
            <a:r>
              <a:rPr lang="en-US" dirty="0"/>
              <a:t>.</a:t>
            </a:r>
            <a:endParaRPr lang="bg-BG" dirty="0"/>
          </a:p>
          <a:p>
            <a:pPr marL="171450" indent="-171450">
              <a:buFont typeface="Arial" panose="020B0604020202020204" pitchFamily="34" charset="0"/>
              <a:buChar char="•"/>
            </a:pPr>
            <a:r>
              <a:rPr lang="en-US" dirty="0"/>
              <a:t>We open the app in a </a:t>
            </a:r>
            <a:r>
              <a:rPr lang="en-US" b="1" dirty="0"/>
              <a:t>new browser window</a:t>
            </a:r>
            <a:r>
              <a:rPr lang="en-US" dirty="0"/>
              <a:t>.</a:t>
            </a:r>
          </a:p>
          <a:p>
            <a:pPr marL="628650" lvl="1" indent="-171450">
              <a:buFont typeface="Arial" panose="020B0604020202020204" pitchFamily="34" charset="0"/>
              <a:buChar char="•"/>
            </a:pPr>
            <a:r>
              <a:rPr lang="en-US" dirty="0"/>
              <a:t>This is because we want to </a:t>
            </a:r>
            <a:r>
              <a:rPr lang="en-US" b="1" dirty="0"/>
              <a:t>see the URLs</a:t>
            </a:r>
            <a:r>
              <a:rPr lang="en-US" dirty="0"/>
              <a:t> of the pages better.</a:t>
            </a:r>
          </a:p>
          <a:p>
            <a:pPr marL="171450" lvl="0" indent="-171450">
              <a:buFont typeface="Arial" panose="020B0604020202020204" pitchFamily="34" charset="0"/>
              <a:buChar char="•"/>
            </a:pPr>
            <a:r>
              <a:rPr lang="en-US" dirty="0"/>
              <a:t>The app has 3 tabs: </a:t>
            </a:r>
            <a:r>
              <a:rPr lang="en-US" b="1" dirty="0"/>
              <a:t>[Home]</a:t>
            </a:r>
            <a:r>
              <a:rPr lang="en-US" dirty="0"/>
              <a:t>, </a:t>
            </a:r>
            <a:r>
              <a:rPr lang="en-US" b="1" dirty="0"/>
              <a:t>[View Students]</a:t>
            </a:r>
            <a:r>
              <a:rPr lang="en-US" dirty="0"/>
              <a:t> and </a:t>
            </a:r>
            <a:r>
              <a:rPr lang="en-US" b="1" dirty="0"/>
              <a:t>[Add Students]</a:t>
            </a:r>
            <a:r>
              <a:rPr lang="en-US" dirty="0"/>
              <a:t>.</a:t>
            </a:r>
            <a:endParaRPr lang="bg-BG" dirty="0"/>
          </a:p>
          <a:p>
            <a:pPr marL="171450" lvl="0" indent="-171450">
              <a:buFont typeface="Arial" panose="020B0604020202020204" pitchFamily="34" charset="0"/>
              <a:buChar char="•"/>
            </a:pPr>
            <a:r>
              <a:rPr lang="en-US" dirty="0"/>
              <a:t>At the </a:t>
            </a:r>
            <a:r>
              <a:rPr lang="en-US" b="1" dirty="0"/>
              <a:t>home page </a:t>
            </a:r>
            <a:r>
              <a:rPr lang="en-US" dirty="0"/>
              <a:t>we see the number of students.</a:t>
            </a:r>
          </a:p>
          <a:p>
            <a:pPr marL="628650" lvl="1" indent="-171450">
              <a:buFont typeface="Arial" panose="020B0604020202020204" pitchFamily="34" charset="0"/>
              <a:buChar char="•"/>
            </a:pPr>
            <a:r>
              <a:rPr lang="en-US" dirty="0"/>
              <a:t>The URL of the home page is the URL of the app.</a:t>
            </a:r>
          </a:p>
          <a:p>
            <a:pPr marL="171450" lvl="0" indent="-171450">
              <a:buFont typeface="Arial" panose="020B0604020202020204" pitchFamily="34" charset="0"/>
              <a:buChar char="•"/>
            </a:pPr>
            <a:r>
              <a:rPr lang="en-US" dirty="0"/>
              <a:t>At the </a:t>
            </a:r>
            <a:r>
              <a:rPr lang="en-US" b="1" dirty="0"/>
              <a:t>"view students" page </a:t>
            </a:r>
            <a:r>
              <a:rPr lang="en-US" dirty="0"/>
              <a:t>we see a list of registered users.</a:t>
            </a:r>
          </a:p>
          <a:p>
            <a:pPr marL="628650" lvl="1" indent="-171450">
              <a:buFont typeface="Arial" panose="020B0604020202020204" pitchFamily="34" charset="0"/>
              <a:buChar char="•"/>
            </a:pPr>
            <a:r>
              <a:rPr lang="en-US" dirty="0"/>
              <a:t>The URL of this page is "</a:t>
            </a:r>
            <a:r>
              <a:rPr lang="en-US" b="1" noProof="1"/>
              <a:t>/students</a:t>
            </a:r>
            <a:r>
              <a:rPr lang="en-US" dirty="0"/>
              <a:t>".</a:t>
            </a:r>
          </a:p>
          <a:p>
            <a:pPr marL="171450" lvl="0" indent="-171450">
              <a:buFont typeface="Arial" panose="020B0604020202020204" pitchFamily="34" charset="0"/>
              <a:buChar char="•"/>
            </a:pPr>
            <a:r>
              <a:rPr lang="en-US" dirty="0"/>
              <a:t>At the </a:t>
            </a:r>
            <a:r>
              <a:rPr lang="en-US" b="1" dirty="0"/>
              <a:t>"add students" page </a:t>
            </a:r>
            <a:r>
              <a:rPr lang="en-US" dirty="0"/>
              <a:t>we see Web form for registering a new student.</a:t>
            </a:r>
          </a:p>
          <a:p>
            <a:pPr marL="628650" lvl="1" indent="-171450">
              <a:buFont typeface="Arial" panose="020B0604020202020204" pitchFamily="34" charset="0"/>
              <a:buChar char="•"/>
            </a:pPr>
            <a:r>
              <a:rPr lang="en-US" dirty="0"/>
              <a:t>The URL of this page is "</a:t>
            </a:r>
            <a:r>
              <a:rPr lang="en-US" b="1" noProof="1"/>
              <a:t>/add-student</a:t>
            </a:r>
            <a:r>
              <a:rPr lang="en-US" dirty="0"/>
              <a:t>".</a:t>
            </a:r>
          </a:p>
          <a:p>
            <a:pPr marL="171450" lvl="0" indent="-171450">
              <a:buFont typeface="Arial" panose="020B0604020202020204" pitchFamily="34" charset="0"/>
              <a:buChar char="•"/>
            </a:pPr>
            <a:r>
              <a:rPr lang="en-US" dirty="0"/>
              <a:t>Let's </a:t>
            </a:r>
            <a:r>
              <a:rPr lang="en-US" b="1" dirty="0"/>
              <a:t>add a student</a:t>
            </a:r>
            <a:r>
              <a:rPr lang="en-US" dirty="0"/>
              <a:t>, for example "Peter" with email "peter@gmail.com".</a:t>
            </a:r>
          </a:p>
          <a:p>
            <a:pPr marL="628650" lvl="1" indent="-171450">
              <a:buFont typeface="Arial" panose="020B0604020202020204" pitchFamily="34" charset="0"/>
              <a:buChar char="•"/>
            </a:pPr>
            <a:r>
              <a:rPr lang="en-US" dirty="0"/>
              <a:t>After clicking the </a:t>
            </a:r>
            <a:r>
              <a:rPr lang="en-US" b="1" dirty="0"/>
              <a:t>[Add] button</a:t>
            </a:r>
            <a:r>
              <a:rPr lang="en-US" dirty="0"/>
              <a:t>, the new student is added to the registry and the browser is </a:t>
            </a:r>
            <a:r>
              <a:rPr lang="en-US" b="1" dirty="0"/>
              <a:t>redirected</a:t>
            </a:r>
            <a:r>
              <a:rPr lang="en-US" dirty="0"/>
              <a:t> to the </a:t>
            </a:r>
            <a:r>
              <a:rPr lang="en-US" b="1" dirty="0"/>
              <a:t>"view students" page</a:t>
            </a:r>
            <a:r>
              <a:rPr lang="en-US" b="0" dirty="0"/>
              <a:t>.</a:t>
            </a:r>
          </a:p>
          <a:p>
            <a:pPr marL="171450" lvl="0" indent="-171450">
              <a:buFont typeface="Arial" panose="020B0604020202020204" pitchFamily="34" charset="0"/>
              <a:buChar char="•"/>
            </a:pPr>
            <a:r>
              <a:rPr lang="en-US" b="0" dirty="0"/>
              <a:t>This is all the functionality we have in this app.</a:t>
            </a:r>
          </a:p>
          <a:p>
            <a:pPr marL="0" lvl="0" indent="0">
              <a:buFont typeface="Arial" panose="020B0604020202020204" pitchFamily="34" charset="0"/>
              <a:buNone/>
            </a:pPr>
            <a:r>
              <a:rPr lang="en-US" b="0" dirty="0"/>
              <a:t>Now, </a:t>
            </a:r>
            <a:r>
              <a:rPr lang="en-US" b="1" dirty="0"/>
              <a:t>let's look at the code</a:t>
            </a:r>
            <a:r>
              <a:rPr lang="en-US" b="0" dirty="0"/>
              <a:t>.</a:t>
            </a:r>
          </a:p>
          <a:p>
            <a:pPr marL="171450" lvl="0" indent="-171450">
              <a:buFont typeface="Arial" panose="020B0604020202020204" pitchFamily="34" charset="0"/>
              <a:buChar char="•"/>
            </a:pPr>
            <a:r>
              <a:rPr lang="en-US" b="0" dirty="0"/>
              <a:t>Is it </a:t>
            </a:r>
            <a:r>
              <a:rPr lang="en-US" b="1" dirty="0"/>
              <a:t>complex</a:t>
            </a:r>
            <a:r>
              <a:rPr lang="en-US" b="0" dirty="0"/>
              <a:t>. Don't try to understand it! Just get and idea of </a:t>
            </a:r>
            <a:r>
              <a:rPr lang="en-US" b="1" dirty="0"/>
              <a:t>controllers</a:t>
            </a:r>
            <a:r>
              <a:rPr lang="en-US" b="0" dirty="0"/>
              <a:t>, </a:t>
            </a:r>
            <a:r>
              <a:rPr lang="en-US" b="1" dirty="0"/>
              <a:t>models </a:t>
            </a:r>
            <a:r>
              <a:rPr lang="en-US" b="0" dirty="0"/>
              <a:t>and </a:t>
            </a:r>
            <a:r>
              <a:rPr lang="en-US" b="1" dirty="0"/>
              <a:t>views</a:t>
            </a:r>
            <a:r>
              <a:rPr lang="en-US" b="0" dirty="0"/>
              <a:t>.</a:t>
            </a:r>
          </a:p>
          <a:p>
            <a:pPr marL="171450" lvl="0" indent="-171450">
              <a:buFont typeface="Arial" panose="020B0604020202020204" pitchFamily="34" charset="0"/>
              <a:buChar char="•"/>
            </a:pPr>
            <a:r>
              <a:rPr lang="en-US" b="0" dirty="0"/>
              <a:t>We open the "</a:t>
            </a:r>
            <a:r>
              <a:rPr lang="en-US" b="1" dirty="0"/>
              <a:t>controllers</a:t>
            </a:r>
            <a:r>
              <a:rPr lang="en-US" b="0" dirty="0"/>
              <a:t>" folder and the </a:t>
            </a:r>
            <a:r>
              <a:rPr lang="en-US" b="1" dirty="0"/>
              <a:t>"students-controller.js"</a:t>
            </a:r>
            <a:r>
              <a:rPr lang="en-US" b="0" dirty="0"/>
              <a:t>.</a:t>
            </a:r>
          </a:p>
          <a:p>
            <a:pPr marL="628650" lvl="1" indent="-171450">
              <a:buFont typeface="Arial" panose="020B0604020202020204" pitchFamily="34" charset="0"/>
              <a:buChar char="•"/>
            </a:pPr>
            <a:r>
              <a:rPr lang="en-US" b="0" dirty="0"/>
              <a:t>This controller defines </a:t>
            </a:r>
            <a:r>
              <a:rPr lang="en-US" b="1" dirty="0"/>
              <a:t>4 actions</a:t>
            </a:r>
            <a:r>
              <a:rPr lang="en-US" b="0" dirty="0"/>
              <a:t>, bound to the following </a:t>
            </a:r>
            <a:r>
              <a:rPr lang="en-US" b="1" dirty="0"/>
              <a:t>HTTP endpoints</a:t>
            </a:r>
            <a:r>
              <a:rPr lang="en-US" b="0" dirty="0"/>
              <a:t>:</a:t>
            </a:r>
            <a:endParaRPr lang="en-US" b="1" dirty="0"/>
          </a:p>
          <a:p>
            <a:pPr marL="628650" lvl="1" indent="-171450">
              <a:buFont typeface="Arial" panose="020B0604020202020204" pitchFamily="34" charset="0"/>
              <a:buChar char="•"/>
            </a:pPr>
            <a:r>
              <a:rPr lang="en-US" b="1" dirty="0"/>
              <a:t>GET /</a:t>
            </a:r>
            <a:r>
              <a:rPr lang="en-US" b="0" dirty="0"/>
              <a:t>: this action retrieves the home page.</a:t>
            </a:r>
          </a:p>
          <a:p>
            <a:pPr marL="1085850" lvl="2" indent="-171450">
              <a:buFont typeface="Arial" panose="020B0604020202020204" pitchFamily="34" charset="0"/>
              <a:buChar char="•"/>
            </a:pPr>
            <a:r>
              <a:rPr lang="en-US" b="0" dirty="0"/>
              <a:t>It creates a data </a:t>
            </a:r>
            <a:r>
              <a:rPr lang="en-US" b="1" dirty="0"/>
              <a:t>model</a:t>
            </a:r>
            <a:r>
              <a:rPr lang="en-US" b="0" dirty="0"/>
              <a:t> (simple JavaScript object) and puts some data in it for visualization.</a:t>
            </a:r>
          </a:p>
          <a:p>
            <a:pPr marL="1085850" lvl="2" indent="-171450">
              <a:buFont typeface="Arial" panose="020B0604020202020204" pitchFamily="34" charset="0"/>
              <a:buChar char="•"/>
            </a:pPr>
            <a:r>
              <a:rPr lang="en-US" b="0" dirty="0"/>
              <a:t>Then it renders the view with the name "</a:t>
            </a:r>
            <a:r>
              <a:rPr lang="en-US" b="1" dirty="0"/>
              <a:t>home</a:t>
            </a:r>
            <a:r>
              <a:rPr lang="en-US" b="0" dirty="0"/>
              <a:t>", which should visualize the data from the model.</a:t>
            </a:r>
          </a:p>
          <a:p>
            <a:pPr marL="628650" lvl="1" indent="-171450">
              <a:buFont typeface="Arial" panose="020B0604020202020204" pitchFamily="34" charset="0"/>
              <a:buChar char="•"/>
            </a:pPr>
            <a:r>
              <a:rPr lang="en-US" b="1" dirty="0"/>
              <a:t>GET /students</a:t>
            </a:r>
            <a:r>
              <a:rPr lang="en-US" b="0" dirty="0"/>
              <a:t>: this action loads the student data and renders it through the view "</a:t>
            </a:r>
            <a:r>
              <a:rPr lang="en-US" b="1" dirty="0"/>
              <a:t>students</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GET </a:t>
            </a:r>
            <a:r>
              <a:rPr lang="en-US" b="1" noProof="1"/>
              <a:t>/add-student</a:t>
            </a:r>
            <a:r>
              <a:rPr lang="en-US" b="0" noProof="1"/>
              <a:t>: renders </a:t>
            </a:r>
            <a:r>
              <a:rPr lang="en-US" b="0" dirty="0"/>
              <a:t>the "</a:t>
            </a:r>
            <a:r>
              <a:rPr lang="en-US" b="1" dirty="0"/>
              <a:t>add student</a:t>
            </a:r>
            <a:r>
              <a:rPr lang="en-US" b="0" dirty="0"/>
              <a:t>" HTML form.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 </a:t>
            </a:r>
            <a:r>
              <a:rPr lang="en-US" b="1" noProof="1"/>
              <a:t>/add-student</a:t>
            </a:r>
            <a:r>
              <a:rPr lang="en-US" b="0" noProof="1"/>
              <a:t>: adds </a:t>
            </a:r>
            <a:r>
              <a:rPr lang="en-US" b="0" dirty="0"/>
              <a:t>the received from the HTTP request new student data to the students collection and </a:t>
            </a:r>
            <a:r>
              <a:rPr lang="en-US" b="1" dirty="0"/>
              <a:t>redirects to the "students" page</a:t>
            </a:r>
            <a:r>
              <a:rPr lang="en-US" b="0" dirty="0"/>
              <a:t>.</a:t>
            </a:r>
          </a:p>
          <a:p>
            <a:pPr marL="171450" lvl="0" indent="-171450">
              <a:buFont typeface="Arial" panose="020B0604020202020204" pitchFamily="34" charset="0"/>
              <a:buChar char="•"/>
            </a:pPr>
            <a:r>
              <a:rPr lang="en-US" b="0" dirty="0"/>
              <a:t>Let's see how the </a:t>
            </a:r>
            <a:r>
              <a:rPr lang="en-US" b="1" dirty="0"/>
              <a:t>models </a:t>
            </a:r>
            <a:r>
              <a:rPr lang="en-US" b="0" dirty="0"/>
              <a:t>look like:</a:t>
            </a:r>
          </a:p>
          <a:p>
            <a:pPr marL="628650" lvl="1" indent="-171450">
              <a:buFont typeface="Arial" panose="020B0604020202020204" pitchFamily="34" charset="0"/>
              <a:buChar char="•"/>
            </a:pPr>
            <a:r>
              <a:rPr lang="en-US" b="0" dirty="0"/>
              <a:t>The </a:t>
            </a:r>
            <a:r>
              <a:rPr lang="en-US" b="1" dirty="0"/>
              <a:t>"students" model </a:t>
            </a:r>
            <a:r>
              <a:rPr lang="en-US" b="0" dirty="0"/>
              <a:t>is loaded from a JSON file.</a:t>
            </a:r>
          </a:p>
          <a:p>
            <a:pPr marL="628650" lvl="1" indent="-171450">
              <a:buFont typeface="Arial" panose="020B0604020202020204" pitchFamily="34" charset="0"/>
              <a:buChar char="•"/>
            </a:pPr>
            <a:r>
              <a:rPr lang="en-US" b="0" dirty="0"/>
              <a:t>The </a:t>
            </a:r>
            <a:r>
              <a:rPr lang="en-US" b="1" dirty="0"/>
              <a:t>JSON file </a:t>
            </a:r>
            <a:r>
              <a:rPr lang="en-US" b="0" dirty="0"/>
              <a:t>holds </a:t>
            </a:r>
            <a:r>
              <a:rPr lang="en-US" b="1" dirty="0"/>
              <a:t>3 students </a:t>
            </a:r>
            <a:r>
              <a:rPr lang="en-US" b="0" dirty="0"/>
              <a:t>with their name and email.</a:t>
            </a:r>
          </a:p>
          <a:p>
            <a:pPr marL="171450" lvl="0" indent="-171450">
              <a:buFont typeface="Arial" panose="020B0604020202020204" pitchFamily="34" charset="0"/>
              <a:buChar char="•"/>
            </a:pPr>
            <a:r>
              <a:rPr lang="en-US" b="0" dirty="0"/>
              <a:t>Let's look at the </a:t>
            </a:r>
            <a:r>
              <a:rPr lang="en-US" b="1" dirty="0"/>
              <a:t>views</a:t>
            </a:r>
            <a:r>
              <a:rPr lang="en-US" b="0" dirty="0"/>
              <a:t>:</a:t>
            </a:r>
          </a:p>
          <a:p>
            <a:pPr marL="628650" lvl="1" indent="-171450">
              <a:buFont typeface="Arial" panose="020B0604020202020204" pitchFamily="34" charset="0"/>
              <a:buChar char="•"/>
            </a:pPr>
            <a:r>
              <a:rPr lang="en-US" b="1" noProof="1"/>
              <a:t>home.pug</a:t>
            </a:r>
            <a:r>
              <a:rPr lang="en-US" b="0" noProof="1"/>
              <a:t>: </a:t>
            </a:r>
            <a:r>
              <a:rPr lang="en-US" b="0" dirty="0"/>
              <a:t>it's very simple. It just prints the </a:t>
            </a:r>
            <a:r>
              <a:rPr lang="en-US" b="1" dirty="0"/>
              <a:t>count of students</a:t>
            </a:r>
            <a:r>
              <a:rPr lang="en-US" b="0" dirty="0"/>
              <a:t>.</a:t>
            </a:r>
          </a:p>
          <a:p>
            <a:pPr marL="628650" lvl="1" indent="-171450">
              <a:buFont typeface="Arial" panose="020B0604020202020204" pitchFamily="34" charset="0"/>
              <a:buChar char="•"/>
            </a:pPr>
            <a:r>
              <a:rPr lang="en-US" b="1" noProof="1"/>
              <a:t>header.pug</a:t>
            </a:r>
            <a:r>
              <a:rPr lang="en-US" b="0" dirty="0"/>
              <a:t>: it holds the </a:t>
            </a:r>
            <a:r>
              <a:rPr lang="en-US" b="1" dirty="0"/>
              <a:t>top navigation</a:t>
            </a:r>
            <a:r>
              <a:rPr lang="en-US" b="0" dirty="0"/>
              <a:t>. It is included at the start of all other views.</a:t>
            </a:r>
          </a:p>
          <a:p>
            <a:pPr marL="628650" lvl="1" indent="-171450">
              <a:buFont typeface="Arial" panose="020B0604020202020204" pitchFamily="34" charset="0"/>
              <a:buChar char="•"/>
            </a:pPr>
            <a:r>
              <a:rPr lang="en-US" b="1" noProof="1"/>
              <a:t>students.pug</a:t>
            </a:r>
            <a:r>
              <a:rPr lang="en-US" b="0" dirty="0"/>
              <a:t>: it iterates over the </a:t>
            </a:r>
            <a:r>
              <a:rPr lang="en-US" b="1" dirty="0"/>
              <a:t>students</a:t>
            </a:r>
            <a:r>
              <a:rPr lang="en-US" b="0" dirty="0"/>
              <a:t> and prints their </a:t>
            </a:r>
            <a:r>
              <a:rPr lang="en-US" b="1" dirty="0"/>
              <a:t>name</a:t>
            </a:r>
            <a:r>
              <a:rPr lang="en-US" b="0" dirty="0"/>
              <a:t> and </a:t>
            </a:r>
            <a:r>
              <a:rPr lang="en-US" b="1" dirty="0"/>
              <a:t>email</a:t>
            </a:r>
            <a:r>
              <a:rPr lang="en-US" b="0" dirty="0"/>
              <a:t> in a list.</a:t>
            </a:r>
          </a:p>
          <a:p>
            <a:pPr marL="628650" lvl="1" indent="-171450">
              <a:buFont typeface="Arial" panose="020B0604020202020204" pitchFamily="34" charset="0"/>
              <a:buChar char="•"/>
            </a:pPr>
            <a:r>
              <a:rPr lang="en-US" b="1" noProof="1"/>
              <a:t>add-student.pug</a:t>
            </a:r>
            <a:r>
              <a:rPr lang="en-US" b="0" dirty="0"/>
              <a:t>: it displays a </a:t>
            </a:r>
            <a:r>
              <a:rPr lang="en-US" b="1" dirty="0"/>
              <a:t>form</a:t>
            </a:r>
            <a:r>
              <a:rPr lang="en-US" b="0" dirty="0"/>
              <a:t> to enter student's name and email with a submit button.</a:t>
            </a:r>
          </a:p>
          <a:p>
            <a:pPr marL="171450" lvl="0" indent="-171450">
              <a:buFont typeface="Arial" panose="020B0604020202020204" pitchFamily="34" charset="0"/>
              <a:buChar char="•"/>
            </a:pPr>
            <a:r>
              <a:rPr lang="en-US" b="0" dirty="0"/>
              <a:t>Don't try to understand the code with all its technical details.</a:t>
            </a:r>
          </a:p>
          <a:p>
            <a:pPr marL="628650" lvl="1" indent="-171450">
              <a:buFont typeface="Arial" panose="020B0604020202020204" pitchFamily="34" charset="0"/>
              <a:buChar char="•"/>
            </a:pPr>
            <a:r>
              <a:rPr lang="en-US" b="0" dirty="0"/>
              <a:t>Try to understand the MVC pattern: </a:t>
            </a:r>
            <a:r>
              <a:rPr lang="en-US" b="1" dirty="0"/>
              <a:t>the concept of structuring Web apps as controllers + views + models</a:t>
            </a:r>
            <a:r>
              <a:rPr lang="en-US" b="0" dirty="0"/>
              <a:t>.</a:t>
            </a:r>
          </a:p>
          <a:p>
            <a:pPr marL="628650" lvl="1" indent="-171450">
              <a:buFont typeface="Arial" panose="020B0604020202020204" pitchFamily="34" charset="0"/>
              <a:buChar char="•"/>
            </a:pPr>
            <a:r>
              <a:rPr lang="en-US" b="0" dirty="0"/>
              <a:t>MVC is an important development concepts and Web developers should understand it.</a:t>
            </a:r>
          </a:p>
          <a:p>
            <a:pPr marL="628650" lvl="1" indent="-171450">
              <a:buFont typeface="Arial" panose="020B0604020202020204" pitchFamily="34" charset="0"/>
              <a:buChar char="•"/>
            </a:pPr>
            <a:r>
              <a:rPr lang="en-US" b="0" dirty="0"/>
              <a:t>We shall </a:t>
            </a:r>
            <a:r>
              <a:rPr lang="en-US" b="1" dirty="0"/>
              <a:t>learn MVC </a:t>
            </a:r>
            <a:r>
              <a:rPr lang="en-US" b="0" dirty="0"/>
              <a:t>with a lot of practical examples and projects in the Web development module at </a:t>
            </a:r>
            <a:r>
              <a:rPr lang="en-US" b="1" dirty="0"/>
              <a:t>SoftUni</a:t>
            </a:r>
            <a:r>
              <a:rPr lang="en-US" b="0"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113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62552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Virtualization</a:t>
            </a:r>
            <a:r>
              <a:rPr lang="en-US" b="0" dirty="0"/>
              <a:t>, </a:t>
            </a:r>
            <a:r>
              <a:rPr lang="en-US" b="1" dirty="0"/>
              <a:t>cloud</a:t>
            </a:r>
            <a:r>
              <a:rPr lang="en-US" b="0" dirty="0"/>
              <a:t> environments and </a:t>
            </a:r>
            <a:r>
              <a:rPr lang="en-US" b="1" dirty="0"/>
              <a:t>containers</a:t>
            </a:r>
            <a:r>
              <a:rPr lang="en-US" b="0" dirty="0"/>
              <a:t> are important infrastructural components in modern software development.</a:t>
            </a:r>
          </a:p>
          <a:p>
            <a:pPr marL="171450" indent="-171450">
              <a:buFont typeface="Arial" panose="020B0604020202020204" pitchFamily="34" charset="0"/>
              <a:buChar char="•"/>
            </a:pPr>
            <a:r>
              <a:rPr lang="en-US" b="1" dirty="0"/>
              <a:t>Virtualization</a:t>
            </a:r>
            <a:r>
              <a:rPr lang="en-US" dirty="0"/>
              <a:t> in the concept and technology of running a </a:t>
            </a:r>
            <a:r>
              <a:rPr lang="en-US" b="1" dirty="0"/>
              <a:t>virtual machine</a:t>
            </a:r>
            <a:r>
              <a:rPr lang="en-US" dirty="0"/>
              <a:t> (VM) or virtual environment inside a physical hardware system.</a:t>
            </a:r>
          </a:p>
          <a:p>
            <a:pPr marL="171450" indent="-171450">
              <a:buFont typeface="Arial" panose="020B0604020202020204" pitchFamily="34" charset="0"/>
              <a:buChar char="•"/>
            </a:pPr>
            <a:r>
              <a:rPr lang="en-US" dirty="0"/>
              <a:t>Simply said, this is a </a:t>
            </a:r>
            <a:r>
              <a:rPr lang="en-US" b="1" dirty="0"/>
              <a:t>virtual computer</a:t>
            </a:r>
            <a:r>
              <a:rPr lang="en-US" dirty="0"/>
              <a:t>, running inside a physical computer.</a:t>
            </a:r>
          </a:p>
          <a:p>
            <a:pPr marL="171450" indent="-171450">
              <a:buFont typeface="Arial" panose="020B0604020202020204" pitchFamily="34" charset="0"/>
              <a:buChar char="•"/>
            </a:pPr>
            <a:r>
              <a:rPr lang="en-US" dirty="0"/>
              <a:t>In a single physical machine (called </a:t>
            </a:r>
            <a:r>
              <a:rPr lang="bg-BG" dirty="0"/>
              <a:t>"</a:t>
            </a:r>
            <a:r>
              <a:rPr lang="en-US" b="1" dirty="0"/>
              <a:t>host</a:t>
            </a:r>
            <a:r>
              <a:rPr lang="bg-BG" b="0" dirty="0"/>
              <a:t>"</a:t>
            </a:r>
            <a:r>
              <a:rPr lang="en-US" dirty="0"/>
              <a:t>), </a:t>
            </a:r>
            <a:r>
              <a:rPr lang="en-US" b="1" dirty="0"/>
              <a:t>several virtual machines </a:t>
            </a:r>
            <a:r>
              <a:rPr lang="en-US" dirty="0"/>
              <a:t>can run</a:t>
            </a:r>
            <a:r>
              <a:rPr lang="bg-BG" dirty="0"/>
              <a:t> </a:t>
            </a:r>
            <a:r>
              <a:rPr lang="en-US" dirty="0"/>
              <a:t>simultaneously.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a:t>
            </a:r>
            <a:r>
              <a:rPr lang="en-US" b="1" dirty="0"/>
              <a:t>example</a:t>
            </a:r>
            <a:r>
              <a:rPr lang="en-US" dirty="0"/>
              <a:t>, in a </a:t>
            </a:r>
            <a:r>
              <a:rPr lang="en-US" b="1" dirty="0"/>
              <a:t>Windows desktop host</a:t>
            </a:r>
            <a:r>
              <a:rPr lang="en-US" dirty="0"/>
              <a:t>, we can run simultaneously an </a:t>
            </a:r>
            <a:r>
              <a:rPr lang="en-US" b="1" dirty="0"/>
              <a:t>Android </a:t>
            </a:r>
            <a:r>
              <a:rPr lang="en-US" dirty="0"/>
              <a:t>virtual machine + two </a:t>
            </a:r>
            <a:r>
              <a:rPr lang="en-US" b="1" dirty="0"/>
              <a:t>Ubuntu Linux </a:t>
            </a:r>
            <a:r>
              <a:rPr lang="en-US" dirty="0"/>
              <a:t>virtual machines + a </a:t>
            </a:r>
            <a:r>
              <a:rPr lang="en-US" b="1" dirty="0"/>
              <a:t>FreeBSD</a:t>
            </a:r>
            <a:r>
              <a:rPr lang="en-US" dirty="0"/>
              <a:t> virtual machine.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Storage, memory, networking and desktops can also be virtual.</a:t>
            </a:r>
          </a:p>
          <a:p>
            <a:pPr marL="171450" indent="-171450">
              <a:buFont typeface="Arial" panose="020B0604020202020204" pitchFamily="34" charset="0"/>
              <a:buChar char="•"/>
            </a:pPr>
            <a:r>
              <a:rPr lang="en-US" b="1" dirty="0"/>
              <a:t>Virtual storage </a:t>
            </a:r>
            <a:r>
              <a:rPr lang="en-US" dirty="0"/>
              <a:t>means that you can use remote or virtual storage infrastructure, to appear and function exactly like a local hard drive.</a:t>
            </a:r>
          </a:p>
          <a:p>
            <a:pPr marL="628650" lvl="1" indent="-171450">
              <a:buFont typeface="Arial" panose="020B0604020202020204" pitchFamily="34" charset="0"/>
              <a:buChar char="•"/>
            </a:pPr>
            <a:r>
              <a:rPr lang="en-US" b="1" dirty="0"/>
              <a:t>Example </a:t>
            </a:r>
            <a:r>
              <a:rPr lang="en-US" dirty="0"/>
              <a:t>of virtual storage is the desktop </a:t>
            </a:r>
            <a:r>
              <a:rPr lang="en-US" b="1" dirty="0"/>
              <a:t>Google Drive </a:t>
            </a:r>
            <a:r>
              <a:rPr lang="en-US" dirty="0"/>
              <a:t>client, which displays your files from the drive, as local files on your computer.</a:t>
            </a:r>
          </a:p>
          <a:p>
            <a:pPr marL="171450" lvl="0" indent="-171450">
              <a:buFont typeface="Arial" panose="020B0604020202020204" pitchFamily="34" charset="0"/>
              <a:buChar char="•"/>
            </a:pPr>
            <a:r>
              <a:rPr lang="en-US" b="1" dirty="0"/>
              <a:t>Virtual memory </a:t>
            </a:r>
            <a:r>
              <a:rPr lang="en-US" dirty="0"/>
              <a:t>is a technology, where external or remote memory resources could be used as local memory.</a:t>
            </a:r>
          </a:p>
          <a:p>
            <a:pPr marL="628650" lvl="1" indent="-171450">
              <a:buFont typeface="Arial" panose="020B0604020202020204" pitchFamily="34" charset="0"/>
              <a:buChar char="•"/>
            </a:pPr>
            <a:r>
              <a:rPr lang="en-US" dirty="0"/>
              <a:t>For example, a </a:t>
            </a:r>
            <a:r>
              <a:rPr lang="en-US" b="1" dirty="0"/>
              <a:t>USB flash memory </a:t>
            </a:r>
            <a:r>
              <a:rPr lang="en-US" dirty="0"/>
              <a:t>can be used as a </a:t>
            </a:r>
            <a:r>
              <a:rPr lang="en-US" b="1" dirty="0"/>
              <a:t>disk cache </a:t>
            </a:r>
            <a:r>
              <a:rPr lang="en-US" dirty="0"/>
              <a:t>in Microsoft Windows, </a:t>
            </a:r>
            <a:r>
              <a:rPr lang="en-US" b="0" i="0" dirty="0">
                <a:solidFill>
                  <a:srgbClr val="202122"/>
                </a:solidFill>
                <a:effectLst/>
                <a:latin typeface="Arial" panose="020B0604020202020204" pitchFamily="34" charset="0"/>
              </a:rPr>
              <a:t>in an effort to increase computing performance.</a:t>
            </a:r>
          </a:p>
          <a:p>
            <a:pPr marL="171450" lvl="0" indent="-171450">
              <a:buFont typeface="Arial" panose="020B0604020202020204" pitchFamily="34" charset="0"/>
              <a:buChar char="•"/>
            </a:pPr>
            <a:r>
              <a:rPr lang="en-US" b="1" i="0" dirty="0">
                <a:solidFill>
                  <a:srgbClr val="202122"/>
                </a:solidFill>
                <a:effectLst/>
                <a:latin typeface="Arial" panose="020B0604020202020204" pitchFamily="34" charset="0"/>
              </a:rPr>
              <a:t>Virtual networking </a:t>
            </a:r>
            <a:r>
              <a:rPr lang="en-US" b="0" i="0" dirty="0">
                <a:solidFill>
                  <a:srgbClr val="202122"/>
                </a:solidFill>
                <a:effectLst/>
                <a:latin typeface="Arial" panose="020B0604020202020204" pitchFamily="34" charset="0"/>
              </a:rPr>
              <a:t>virtual network infrastructure to be distributed over Internet, without using a physical network equipment.</a:t>
            </a:r>
          </a:p>
          <a:p>
            <a:pPr marL="171450" lvl="0" indent="-171450">
              <a:buFont typeface="Arial" panose="020B0604020202020204" pitchFamily="34" charset="0"/>
              <a:buChar char="•"/>
            </a:pPr>
            <a:r>
              <a:rPr lang="en-US" b="1" i="0" dirty="0">
                <a:solidFill>
                  <a:srgbClr val="202122"/>
                </a:solidFill>
                <a:effectLst/>
                <a:latin typeface="Arial" panose="020B0604020202020204" pitchFamily="34" charset="0"/>
              </a:rPr>
              <a:t>Virtual desktops </a:t>
            </a:r>
            <a:r>
              <a:rPr lang="en-US" b="0" i="0" dirty="0">
                <a:solidFill>
                  <a:srgbClr val="202122"/>
                </a:solidFill>
                <a:effectLst/>
                <a:latin typeface="Arial" panose="020B0604020202020204" pitchFamily="34" charset="0"/>
              </a:rPr>
              <a:t>are virtual desktop environments, running in a virtual machines, available remotely.</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For example, developers may use a </a:t>
            </a:r>
            <a:r>
              <a:rPr lang="en-US" b="1" i="0" dirty="0">
                <a:solidFill>
                  <a:srgbClr val="202122"/>
                </a:solidFill>
                <a:effectLst/>
                <a:latin typeface="Arial" panose="020B0604020202020204" pitchFamily="34" charset="0"/>
              </a:rPr>
              <a:t>virtual Safari Web browser on macOS</a:t>
            </a:r>
            <a:r>
              <a:rPr lang="en-US" b="0" i="0" dirty="0">
                <a:solidFill>
                  <a:srgbClr val="202122"/>
                </a:solidFill>
                <a:effectLst/>
                <a:latin typeface="Arial" panose="020B0604020202020204" pitchFamily="34" charset="0"/>
              </a:rPr>
              <a:t>, for testing a Web front-end app.</a:t>
            </a:r>
          </a:p>
          <a:p>
            <a:pPr marL="0" lvl="0" indent="0">
              <a:buFont typeface="Arial" panose="020B0604020202020204" pitchFamily="34" charset="0"/>
              <a:buNone/>
            </a:pPr>
            <a:r>
              <a:rPr lang="en-US" b="1" i="0" dirty="0">
                <a:solidFill>
                  <a:srgbClr val="202122"/>
                </a:solidFill>
                <a:effectLst/>
                <a:latin typeface="Arial" panose="020B0604020202020204" pitchFamily="34" charset="0"/>
              </a:rPr>
              <a:t>Virtualization</a:t>
            </a:r>
            <a:r>
              <a:rPr lang="en-US" b="0" i="0" dirty="0">
                <a:solidFill>
                  <a:srgbClr val="202122"/>
                </a:solidFill>
                <a:effectLst/>
                <a:latin typeface="Arial" panose="020B0604020202020204" pitchFamily="34" charset="0"/>
              </a:rPr>
              <a:t> is a powerful concept and technology in software development and developers should be familiar with it.</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concept of "</a:t>
            </a:r>
            <a:r>
              <a:rPr lang="en-US" b="1" dirty="0"/>
              <a:t>cloud environment</a:t>
            </a:r>
            <a:r>
              <a:rPr lang="en-US" dirty="0"/>
              <a:t>", "</a:t>
            </a:r>
            <a:r>
              <a:rPr lang="en-US" b="1" dirty="0"/>
              <a:t>cloud infrastructure</a:t>
            </a:r>
            <a:r>
              <a:rPr lang="en-US" dirty="0"/>
              <a:t>" or just "</a:t>
            </a:r>
            <a:r>
              <a:rPr lang="en-US" b="1" dirty="0"/>
              <a:t>cloud</a:t>
            </a:r>
            <a:r>
              <a:rPr lang="en-US" dirty="0"/>
              <a:t>" plays an important</a:t>
            </a:r>
            <a:r>
              <a:rPr lang="bg-BG" dirty="0"/>
              <a:t> </a:t>
            </a:r>
            <a:r>
              <a:rPr lang="en-US" dirty="0"/>
              <a:t>role in modern computing.</a:t>
            </a:r>
          </a:p>
          <a:p>
            <a:pPr marL="171450" indent="-171450">
              <a:buFont typeface="Arial" panose="020B0604020202020204" pitchFamily="34" charset="0"/>
              <a:buChar char="•"/>
            </a:pPr>
            <a:r>
              <a:rPr lang="en-US" b="0" dirty="0"/>
              <a:t>The </a:t>
            </a:r>
            <a:r>
              <a:rPr lang="en-US" b="1" dirty="0"/>
              <a:t>"cloud"</a:t>
            </a:r>
            <a:r>
              <a:rPr lang="en-US" dirty="0"/>
              <a:t> consists of remote computing resources, virtual machines, storage, platforms and software instances available on demand.</a:t>
            </a:r>
          </a:p>
          <a:p>
            <a:pPr marL="171450" indent="-171450">
              <a:buFont typeface="Arial" panose="020B0604020202020204" pitchFamily="34" charset="0"/>
              <a:buChar char="•"/>
            </a:pPr>
            <a:r>
              <a:rPr lang="en-US" dirty="0"/>
              <a:t>The cloud infrastructure, platforms</a:t>
            </a:r>
            <a:r>
              <a:rPr lang="bg-BG" dirty="0"/>
              <a:t>, </a:t>
            </a:r>
            <a:r>
              <a:rPr lang="en-US" dirty="0"/>
              <a:t>services and cloud-based software is typically available </a:t>
            </a:r>
            <a:r>
              <a:rPr lang="en-US" b="1" dirty="0"/>
              <a:t>for rent for a fee</a:t>
            </a:r>
            <a:r>
              <a:rPr lang="en-US" dirty="0"/>
              <a:t>.</a:t>
            </a:r>
          </a:p>
          <a:p>
            <a:pPr marL="628650" lvl="1" indent="-171450">
              <a:buFont typeface="Arial" panose="020B0604020202020204" pitchFamily="34" charset="0"/>
              <a:buChar char="•"/>
            </a:pPr>
            <a:r>
              <a:rPr lang="en-US" dirty="0"/>
              <a:t>Some vendors provide </a:t>
            </a:r>
            <a:r>
              <a:rPr lang="en-US" b="1" dirty="0"/>
              <a:t>free of charge </a:t>
            </a:r>
            <a:r>
              <a:rPr lang="en-US" dirty="0"/>
              <a:t>limited versions of their cloud environments.</a:t>
            </a:r>
          </a:p>
          <a:p>
            <a:pPr marL="171450" lvl="0" indent="-171450">
              <a:buFont typeface="Arial" panose="020B0604020202020204" pitchFamily="34" charset="0"/>
              <a:buChar char="•"/>
            </a:pPr>
            <a:r>
              <a:rPr lang="en-US" dirty="0"/>
              <a:t>The cloud environments are offered in several </a:t>
            </a:r>
            <a:r>
              <a:rPr lang="en-US" b="1" dirty="0"/>
              <a:t>service models</a:t>
            </a:r>
            <a:r>
              <a:rPr lang="en-US" dirty="0"/>
              <a:t>:</a:t>
            </a:r>
          </a:p>
          <a:p>
            <a:pPr marL="628650" lvl="1" indent="-171450">
              <a:buFont typeface="Arial" panose="020B0604020202020204" pitchFamily="34" charset="0"/>
              <a:buChar char="•"/>
            </a:pPr>
            <a:r>
              <a:rPr lang="en-US" b="1" dirty="0"/>
              <a:t>Infrastructure as a service</a:t>
            </a:r>
            <a:r>
              <a:rPr lang="en-US" dirty="0"/>
              <a:t>, </a:t>
            </a:r>
            <a:r>
              <a:rPr lang="en-US" b="1" dirty="0"/>
              <a:t>platform as a service </a:t>
            </a:r>
            <a:r>
              <a:rPr lang="en-US" dirty="0"/>
              <a:t>and </a:t>
            </a:r>
            <a:r>
              <a:rPr lang="en-US" b="1" dirty="0"/>
              <a:t>software as a service</a:t>
            </a:r>
            <a:r>
              <a:rPr lang="en-US" dirty="0"/>
              <a:t>.</a:t>
            </a:r>
          </a:p>
          <a:p>
            <a:pPr marL="0" indent="0">
              <a:buFont typeface="Arial" panose="020B0604020202020204" pitchFamily="34" charset="0"/>
              <a:buNone/>
            </a:pPr>
            <a:endParaRPr lang="en-US" dirty="0"/>
          </a:p>
          <a:p>
            <a:pPr lvl="0"/>
            <a:r>
              <a:rPr lang="en-US" b="1" dirty="0"/>
              <a:t>IaaS</a:t>
            </a:r>
            <a:r>
              <a:rPr lang="en-US" dirty="0"/>
              <a:t> (infrastructure as a service) provides </a:t>
            </a:r>
            <a:r>
              <a:rPr lang="en-US" b="1" dirty="0"/>
              <a:t>virtual machines </a:t>
            </a:r>
            <a:r>
              <a:rPr lang="en-US" b="0" dirty="0"/>
              <a:t>and other computing resources </a:t>
            </a:r>
            <a:r>
              <a:rPr lang="en-US" dirty="0"/>
              <a:t>on demand, for a fee.</a:t>
            </a:r>
          </a:p>
          <a:p>
            <a:pPr marL="171450" lvl="0" indent="-171450">
              <a:buFont typeface="Arial" panose="020B0604020202020204" pitchFamily="34" charset="0"/>
              <a:buChar char="•"/>
            </a:pPr>
            <a:r>
              <a:rPr lang="en-US" b="1" dirty="0"/>
              <a:t>Examples </a:t>
            </a:r>
            <a:r>
              <a:rPr lang="en-US" b="0" dirty="0"/>
              <a:t>of the IaaS model is</a:t>
            </a:r>
            <a:r>
              <a:rPr lang="en-US" dirty="0"/>
              <a:t> when a company hires virtual servers to host their Web sites, or virtual machines do deploy their apps.</a:t>
            </a:r>
          </a:p>
          <a:p>
            <a:pPr marL="171450" lvl="0" indent="-171450">
              <a:buFont typeface="Arial" panose="020B0604020202020204" pitchFamily="34" charset="0"/>
              <a:buChar char="•"/>
            </a:pPr>
            <a:r>
              <a:rPr lang="en-US" dirty="0"/>
              <a:t>Under the IaaS model, </a:t>
            </a:r>
            <a:r>
              <a:rPr lang="en-US" b="1" dirty="0"/>
              <a:t>developers and system administrators install, manage and maintain their virtual machines</a:t>
            </a:r>
            <a:r>
              <a:rPr lang="en-US" dirty="0"/>
              <a:t>, the operating systems, configuration settings, backups, security and everything else.</a:t>
            </a:r>
          </a:p>
          <a:p>
            <a:pPr marL="171450" lvl="0" indent="-171450">
              <a:buFont typeface="Arial" panose="020B0604020202020204" pitchFamily="34" charset="0"/>
              <a:buChar char="•"/>
            </a:pPr>
            <a:r>
              <a:rPr lang="en-US" b="1" dirty="0"/>
              <a:t>IaaS services </a:t>
            </a:r>
            <a:r>
              <a:rPr lang="en-US" dirty="0"/>
              <a:t>are offered by the major cloud infrastructure providers, such as Amazon AWS, Google Cloud, Azure</a:t>
            </a:r>
            <a:r>
              <a:rPr lang="bg-BG" dirty="0"/>
              <a:t>, </a:t>
            </a:r>
            <a:r>
              <a:rPr lang="en-US" noProof="1"/>
              <a:t>DigitalOcean</a:t>
            </a:r>
            <a:r>
              <a:rPr lang="en-US" dirty="0"/>
              <a:t> and Rackspace.</a:t>
            </a:r>
          </a:p>
          <a:p>
            <a:pPr marL="171450" lvl="0" indent="-171450">
              <a:buFont typeface="Arial" panose="020B0604020202020204" pitchFamily="34" charset="0"/>
              <a:buChar char="•"/>
            </a:pPr>
            <a:r>
              <a:rPr lang="en-US" dirty="0"/>
              <a:t>The </a:t>
            </a:r>
            <a:r>
              <a:rPr lang="en-US" b="1" dirty="0"/>
              <a:t>IaaS model </a:t>
            </a:r>
            <a:r>
              <a:rPr lang="en-US" dirty="0"/>
              <a:t>is mostly for </a:t>
            </a:r>
            <a:r>
              <a:rPr lang="en-US" b="1" dirty="0"/>
              <a:t>system administrators </a:t>
            </a:r>
            <a:r>
              <a:rPr lang="en-US" dirty="0"/>
              <a:t>and developers who want to completely control their production environments.</a:t>
            </a:r>
          </a:p>
          <a:p>
            <a:pPr lvl="0"/>
            <a:endParaRPr lang="en-US" dirty="0"/>
          </a:p>
          <a:p>
            <a:pPr lvl="0"/>
            <a:r>
              <a:rPr lang="en-US" b="1" dirty="0"/>
              <a:t>PaaS</a:t>
            </a:r>
            <a:r>
              <a:rPr lang="en-US" dirty="0"/>
              <a:t> (platform as a service) provides </a:t>
            </a:r>
            <a:r>
              <a:rPr lang="en-US" b="1" dirty="0"/>
              <a:t>managed environments for app deployments</a:t>
            </a:r>
            <a:r>
              <a:rPr lang="en-US" dirty="0"/>
              <a:t>.</a:t>
            </a:r>
          </a:p>
          <a:p>
            <a:pPr marL="171450" lvl="0" indent="-171450">
              <a:buFont typeface="Arial" panose="020B0604020202020204" pitchFamily="34" charset="0"/>
              <a:buChar char="•"/>
            </a:pPr>
            <a:r>
              <a:rPr lang="en-US" dirty="0"/>
              <a:t>"</a:t>
            </a:r>
            <a:r>
              <a:rPr lang="en-US" b="1" dirty="0"/>
              <a:t>Managed</a:t>
            </a:r>
            <a:r>
              <a:rPr lang="en-US" dirty="0"/>
              <a:t>" means that someone else cares about the hardware, software and its maintenance,</a:t>
            </a:r>
          </a:p>
          <a:p>
            <a:pPr marL="628650" lvl="1" indent="-171450">
              <a:buFont typeface="Arial" panose="020B0604020202020204" pitchFamily="34" charset="0"/>
              <a:buChar char="•"/>
            </a:pPr>
            <a:r>
              <a:rPr lang="en-US" dirty="0"/>
              <a:t>and guarantees that the requested environment and services are constantly </a:t>
            </a:r>
            <a:r>
              <a:rPr lang="en-US" b="1" dirty="0"/>
              <a:t>up and running</a:t>
            </a:r>
            <a:r>
              <a:rPr lang="en-US" dirty="0"/>
              <a:t>.</a:t>
            </a:r>
          </a:p>
          <a:p>
            <a:pPr marL="171450" lvl="0" indent="-171450">
              <a:buFont typeface="Arial" panose="020B0604020202020204" pitchFamily="34" charset="0"/>
              <a:buChar char="•"/>
            </a:pPr>
            <a:r>
              <a:rPr lang="en-US" dirty="0"/>
              <a:t>Developers don't care about the execution environment, only for their apps.</a:t>
            </a:r>
          </a:p>
          <a:p>
            <a:pPr marL="171450" lvl="0" indent="-171450">
              <a:buFont typeface="Arial" panose="020B0604020202020204" pitchFamily="34" charset="0"/>
              <a:buChar char="•"/>
            </a:pPr>
            <a:r>
              <a:rPr lang="en-US" dirty="0"/>
              <a:t>For </a:t>
            </a:r>
            <a:r>
              <a:rPr lang="en-US" b="1" dirty="0"/>
              <a:t>example</a:t>
            </a:r>
            <a:r>
              <a:rPr lang="en-US" dirty="0"/>
              <a:t>, you have a Python app and you want to host it in the cloud.</a:t>
            </a:r>
          </a:p>
          <a:p>
            <a:pPr marL="171450" lvl="0" indent="-171450">
              <a:buFont typeface="Arial" panose="020B0604020202020204" pitchFamily="34" charset="0"/>
              <a:buChar char="•"/>
            </a:pPr>
            <a:r>
              <a:rPr lang="en-US" dirty="0"/>
              <a:t>Instead of </a:t>
            </a:r>
            <a:r>
              <a:rPr lang="en-US" b="1" dirty="0"/>
              <a:t>renting a cloud server</a:t>
            </a:r>
            <a:r>
              <a:rPr lang="en-US" dirty="0"/>
              <a:t>, you could deploy and run the app in the Heroku PaaS cloud or in Azure PaaS.</a:t>
            </a:r>
          </a:p>
          <a:p>
            <a:pPr marL="171450" lvl="0" indent="-171450">
              <a:buFont typeface="Arial" panose="020B0604020202020204" pitchFamily="34" charset="0"/>
              <a:buChar char="•"/>
            </a:pPr>
            <a:r>
              <a:rPr lang="en-US" dirty="0"/>
              <a:t>The </a:t>
            </a:r>
            <a:r>
              <a:rPr lang="en-US" b="1" dirty="0"/>
              <a:t>PaaS </a:t>
            </a:r>
            <a:r>
              <a:rPr lang="en-US" dirty="0"/>
              <a:t>model provides cloud environment for deploying and running apps,</a:t>
            </a:r>
          </a:p>
          <a:p>
            <a:pPr marL="628650" lvl="1" indent="-171450">
              <a:buFont typeface="Arial" panose="020B0604020202020204" pitchFamily="34" charset="0"/>
              <a:buChar char="•"/>
            </a:pPr>
            <a:r>
              <a:rPr lang="en-US" dirty="0"/>
              <a:t>where developers do not care about the operating system, software platforms, application servers, database servers and other details.</a:t>
            </a:r>
          </a:p>
          <a:p>
            <a:pPr marL="171450" lvl="0" indent="-171450">
              <a:buFont typeface="Arial" panose="020B0604020202020204" pitchFamily="34" charset="0"/>
              <a:buChar char="•"/>
            </a:pPr>
            <a:r>
              <a:rPr lang="en-US" b="1" dirty="0"/>
              <a:t>Developers just send their source code or compiled app </a:t>
            </a:r>
            <a:r>
              <a:rPr lang="en-US" dirty="0"/>
              <a:t>to the cloud, configure some settings and </a:t>
            </a:r>
            <a:r>
              <a:rPr lang="en-US" b="1" dirty="0"/>
              <a:t>the app is live and running</a:t>
            </a:r>
            <a:r>
              <a:rPr lang="en-US" dirty="0"/>
              <a:t>.</a:t>
            </a:r>
          </a:p>
          <a:p>
            <a:pPr marL="171450" lvl="0" indent="-171450">
              <a:buFont typeface="Arial" panose="020B0604020202020204" pitchFamily="34" charset="0"/>
              <a:buChar char="•"/>
            </a:pPr>
            <a:r>
              <a:rPr lang="en-US" b="0" dirty="0"/>
              <a:t>PaaS platforms typically </a:t>
            </a:r>
            <a:r>
              <a:rPr lang="en-US" dirty="0"/>
              <a:t>provide a lot of </a:t>
            </a:r>
            <a:r>
              <a:rPr lang="en-US" b="1" dirty="0"/>
              <a:t>managed platform services</a:t>
            </a:r>
            <a:r>
              <a:rPr lang="en-US" dirty="0"/>
              <a:t>, such as:</a:t>
            </a:r>
          </a:p>
          <a:p>
            <a:pPr marL="628650" lvl="1" indent="-171450">
              <a:buFont typeface="Arial" panose="020B0604020202020204" pitchFamily="34" charset="0"/>
              <a:buChar char="•"/>
            </a:pPr>
            <a:r>
              <a:rPr lang="en-US" dirty="0"/>
              <a:t>databases (relational and document-based),</a:t>
            </a:r>
          </a:p>
          <a:p>
            <a:pPr marL="628650" lvl="1" indent="-171450">
              <a:buFont typeface="Arial" panose="020B0604020202020204" pitchFamily="34" charset="0"/>
              <a:buChar char="•"/>
            </a:pPr>
            <a:r>
              <a:rPr lang="en-US" dirty="0"/>
              <a:t>storage services (files, video, content-delivery networks and others),</a:t>
            </a:r>
          </a:p>
          <a:p>
            <a:pPr marL="628650" lvl="1" indent="-171450">
              <a:buFont typeface="Arial" panose="020B0604020202020204" pitchFamily="34" charset="0"/>
              <a:buChar char="•"/>
            </a:pPr>
            <a:r>
              <a:rPr lang="en-US" dirty="0"/>
              <a:t>message queue services,</a:t>
            </a:r>
          </a:p>
          <a:p>
            <a:pPr marL="628650" lvl="1" indent="-171450">
              <a:buFont typeface="Arial" panose="020B0604020202020204" pitchFamily="34" charset="0"/>
              <a:buChar char="•"/>
            </a:pPr>
            <a:r>
              <a:rPr lang="en-US" dirty="0"/>
              <a:t>logging services,</a:t>
            </a:r>
          </a:p>
          <a:p>
            <a:pPr marL="628650" lvl="1" indent="-171450">
              <a:buFont typeface="Arial" panose="020B0604020202020204" pitchFamily="34" charset="0"/>
              <a:buChar char="•"/>
            </a:pPr>
            <a:r>
              <a:rPr lang="en-US" dirty="0"/>
              <a:t>caching services,</a:t>
            </a:r>
          </a:p>
          <a:p>
            <a:pPr marL="628650" lvl="1" indent="-171450">
              <a:buFont typeface="Arial" panose="020B0604020202020204" pitchFamily="34" charset="0"/>
              <a:buChar char="•"/>
            </a:pPr>
            <a:r>
              <a:rPr lang="en-US" dirty="0"/>
              <a:t>machine learning and artificial intelligent services.</a:t>
            </a:r>
          </a:p>
          <a:p>
            <a:pPr marL="171450" lvl="0" indent="-171450">
              <a:buFont typeface="Arial" panose="020B0604020202020204" pitchFamily="34" charset="0"/>
              <a:buChar char="•"/>
            </a:pPr>
            <a:r>
              <a:rPr lang="en-US" dirty="0"/>
              <a:t>Developers use PaaS to </a:t>
            </a:r>
            <a:r>
              <a:rPr lang="en-US" b="1" dirty="0"/>
              <a:t>simplify the development</a:t>
            </a:r>
            <a:r>
              <a:rPr lang="en-US" dirty="0"/>
              <a:t>, deployment and maintenance of their apps and software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PaaS model </a:t>
            </a:r>
            <a:r>
              <a:rPr lang="en-US" dirty="0"/>
              <a:t>is mostly for </a:t>
            </a:r>
            <a:r>
              <a:rPr lang="en-US" b="1" dirty="0"/>
              <a:t>developers </a:t>
            </a:r>
            <a:r>
              <a:rPr lang="en-US" dirty="0"/>
              <a:t>who want to focus on the software, rather than on the environment that hosts it.</a:t>
            </a:r>
          </a:p>
          <a:p>
            <a:pPr lvl="0"/>
            <a:endParaRPr lang="en-US" dirty="0"/>
          </a:p>
          <a:p>
            <a:pPr lvl="0"/>
            <a:r>
              <a:rPr lang="en-US" b="1" dirty="0"/>
              <a:t>SaaS</a:t>
            </a:r>
            <a:r>
              <a:rPr lang="en-US" dirty="0"/>
              <a:t> (software as a service) provides </a:t>
            </a:r>
            <a:r>
              <a:rPr lang="en-US" b="1" dirty="0"/>
              <a:t>managed software instances</a:t>
            </a:r>
            <a:r>
              <a:rPr lang="en-US" b="0" dirty="0"/>
              <a:t> in the cloud.</a:t>
            </a:r>
          </a:p>
          <a:p>
            <a:pPr marL="171450" lvl="0" indent="-171450">
              <a:buFont typeface="Arial" panose="020B0604020202020204" pitchFamily="34" charset="0"/>
              <a:buChar char="•"/>
            </a:pPr>
            <a:r>
              <a:rPr lang="en-US" b="0" dirty="0"/>
              <a:t>Users pay for hosted software in the cloud (or get a limited version for free) and use it over Internet.</a:t>
            </a:r>
            <a:endParaRPr lang="en-US" dirty="0"/>
          </a:p>
          <a:p>
            <a:pPr marL="171450" lvl="0" indent="-171450">
              <a:buFont typeface="Arial" panose="020B0604020202020204" pitchFamily="34" charset="0"/>
              <a:buChar char="•"/>
            </a:pPr>
            <a:r>
              <a:rPr lang="en-US" b="1" dirty="0"/>
              <a:t>Examples </a:t>
            </a:r>
            <a:r>
              <a:rPr lang="en-US" dirty="0"/>
              <a:t>of SaaS service are the </a:t>
            </a:r>
            <a:r>
              <a:rPr lang="en-US" b="1" dirty="0"/>
              <a:t>Office 365</a:t>
            </a:r>
            <a:r>
              <a:rPr lang="en-US" dirty="0"/>
              <a:t> application suite, </a:t>
            </a:r>
            <a:r>
              <a:rPr lang="en-US" b="1" dirty="0"/>
              <a:t>Google Docs</a:t>
            </a:r>
            <a:r>
              <a:rPr lang="en-US" dirty="0"/>
              <a:t> and WordPress.com website hosting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SaaS model </a:t>
            </a:r>
            <a:r>
              <a:rPr lang="en-US" dirty="0"/>
              <a:t>is mostly for </a:t>
            </a:r>
            <a:r>
              <a:rPr lang="en-US" b="1" dirty="0"/>
              <a:t>end users</a:t>
            </a:r>
            <a:r>
              <a:rPr lang="en-US" b="0" dirty="0"/>
              <a:t>, not for developers</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77156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skills to write and debug code</a:t>
            </a:r>
            <a:r>
              <a:rPr lang="en-US" sz="1200" b="0" i="0" kern="1200" dirty="0">
                <a:solidFill>
                  <a:schemeClr val="tx1"/>
                </a:solidFill>
                <a:effectLst/>
                <a:latin typeface="+mn-lt"/>
                <a:ea typeface="+mn-ea"/>
                <a:cs typeface="+mn-cs"/>
              </a:rPr>
              <a:t> and they include the following components: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Coding (writing commands, scripts and programs),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using conditional statements and loops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and using functions, methods, classes and objects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libraries and software packages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 and using a debugger</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in the first few training courses of our end-to-end software engineering program: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training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and in the next few courses, where these skills are further developed.</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 or 3 months </a:t>
            </a:r>
            <a:r>
              <a:rPr lang="en-US" sz="1200" b="0" i="0" kern="1200" dirty="0">
                <a:solidFill>
                  <a:schemeClr val="tx1"/>
                </a:solidFill>
                <a:effectLst/>
                <a:latin typeface="+mn-lt"/>
                <a:ea typeface="+mn-ea"/>
                <a:cs typeface="+mn-cs"/>
              </a:rPr>
              <a:t>of intensive training and coding every day or learn slowly for </a:t>
            </a:r>
            <a:r>
              <a:rPr lang="bg-BG" sz="1200" b="0" i="0" kern="1200" dirty="0">
                <a:solidFill>
                  <a:schemeClr val="tx1"/>
                </a:solidFill>
                <a:effectLst/>
                <a:latin typeface="+mn-lt"/>
                <a:ea typeface="+mn-ea"/>
                <a:cs typeface="+mn-cs"/>
              </a:rPr>
              <a:t>а </a:t>
            </a:r>
            <a:r>
              <a:rPr lang="en-US" sz="1200" b="0" i="0" kern="1200" dirty="0">
                <a:solidFill>
                  <a:schemeClr val="tx1"/>
                </a:solidFill>
                <a:effectLst/>
                <a:latin typeface="+mn-lt"/>
                <a:ea typeface="+mn-ea"/>
                <a:cs typeface="+mn-cs"/>
              </a:rPr>
              <a:t>longer period.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981812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Containers</a:t>
            </a:r>
            <a:r>
              <a:rPr lang="en-US" dirty="0"/>
              <a:t>, </a:t>
            </a:r>
            <a:r>
              <a:rPr lang="en-US" b="1" dirty="0"/>
              <a:t>Docker </a:t>
            </a:r>
            <a:r>
              <a:rPr lang="en-US" dirty="0"/>
              <a:t>and other </a:t>
            </a:r>
            <a:r>
              <a:rPr lang="en-US" b="1" dirty="0"/>
              <a:t>containerization platforms</a:t>
            </a:r>
            <a:r>
              <a:rPr lang="en-US" b="0" dirty="0"/>
              <a:t> (like "Linux Containers")</a:t>
            </a:r>
          </a:p>
          <a:p>
            <a:pPr marL="171450" indent="-171450">
              <a:buFont typeface="Arial" panose="020B0604020202020204" pitchFamily="34" charset="0"/>
              <a:buChar char="•"/>
            </a:pPr>
            <a:r>
              <a:rPr lang="en-US" dirty="0"/>
              <a:t>provide popular infrastructural </a:t>
            </a:r>
            <a:r>
              <a:rPr lang="en-US" b="1" dirty="0"/>
              <a:t>concept and technology</a:t>
            </a:r>
          </a:p>
          <a:p>
            <a:pPr marL="171450" indent="-171450">
              <a:buFont typeface="Arial" panose="020B0604020202020204" pitchFamily="34" charset="0"/>
              <a:buChar char="•"/>
            </a:pPr>
            <a:r>
              <a:rPr lang="en-US" dirty="0"/>
              <a:t>to deploy, run and manage software installations and software environments</a:t>
            </a:r>
            <a:r>
              <a:rPr lang="bg-BG" dirty="0"/>
              <a:t>,</a:t>
            </a:r>
          </a:p>
          <a:p>
            <a:pPr marL="171450" indent="-171450">
              <a:buFont typeface="Arial" panose="020B0604020202020204" pitchFamily="34" charset="0"/>
              <a:buChar char="•"/>
            </a:pPr>
            <a:r>
              <a:rPr lang="en-US" dirty="0"/>
              <a:t>packaged as "</a:t>
            </a:r>
            <a:r>
              <a:rPr lang="en-US" b="1" dirty="0"/>
              <a:t>containers images</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A</a:t>
            </a:r>
            <a:r>
              <a:rPr lang="en-US" b="1" dirty="0"/>
              <a:t> container image</a:t>
            </a:r>
            <a:r>
              <a:rPr lang="en-US" b="0" dirty="0"/>
              <a:t> </a:t>
            </a:r>
            <a:r>
              <a:rPr lang="en-US" dirty="0"/>
              <a:t>is a standalone executable software package,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bundled together </a:t>
            </a:r>
            <a:r>
              <a:rPr lang="en-US" b="1" dirty="0"/>
              <a:t>with its dependencies</a:t>
            </a:r>
            <a:r>
              <a:rPr lang="en-US" b="0" dirty="0"/>
              <a:t> (operating system, code, runtime and others)</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designed to </a:t>
            </a:r>
            <a:r>
              <a:rPr lang="en-US" b="1" dirty="0"/>
              <a:t>run in a virtual execution environment</a:t>
            </a:r>
            <a:r>
              <a:rPr lang="bg-BG" dirty="0"/>
              <a:t> (</a:t>
            </a:r>
            <a:r>
              <a:rPr lang="en-US" dirty="0"/>
              <a:t>like Docker</a:t>
            </a:r>
            <a:r>
              <a:rPr lang="bg-BG" dirty="0"/>
              <a: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Container images are a </a:t>
            </a:r>
            <a:r>
              <a:rPr lang="en-US" b="1" dirty="0"/>
              <a:t>set of files and folders</a:t>
            </a:r>
            <a:r>
              <a:rPr lang="en-US" dirty="0"/>
              <a:t>, packaged as </a:t>
            </a:r>
            <a:r>
              <a:rPr lang="en-US" b="1" dirty="0"/>
              <a:t>ZIP</a:t>
            </a:r>
            <a:r>
              <a:rPr lang="en-US" dirty="0"/>
              <a:t>, </a:t>
            </a:r>
            <a:r>
              <a:rPr lang="en-US" b="1" dirty="0"/>
              <a:t>TAR</a:t>
            </a:r>
            <a:r>
              <a:rPr lang="en-US" dirty="0"/>
              <a:t> or other archive format.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When you run a </a:t>
            </a:r>
            <a:r>
              <a:rPr lang="en-US" b="1" dirty="0"/>
              <a:t>container image</a:t>
            </a:r>
            <a:r>
              <a:rPr lang="en-US" b="0" dirty="0"/>
              <a:t>, it creates and runs a virtual app, called "</a:t>
            </a:r>
            <a:r>
              <a:rPr lang="en-US" b="1" dirty="0"/>
              <a:t>container</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F-Pro-Display"/>
              </a:rPr>
              <a:t>Thus, a </a:t>
            </a:r>
            <a:r>
              <a:rPr lang="en-US" b="1" i="0" dirty="0">
                <a:solidFill>
                  <a:srgbClr val="000000"/>
                </a:solidFill>
                <a:effectLst/>
                <a:latin typeface="SF-Pro-Display"/>
              </a:rPr>
              <a:t>container </a:t>
            </a:r>
            <a:r>
              <a:rPr lang="en-US" b="0" i="0" dirty="0">
                <a:solidFill>
                  <a:srgbClr val="000000"/>
                </a:solidFill>
                <a:effectLst/>
                <a:latin typeface="SF-Pro-Display"/>
              </a:rPr>
              <a:t>is, ultimately, just a </a:t>
            </a:r>
            <a:r>
              <a:rPr lang="en-US" b="1" i="0" dirty="0">
                <a:solidFill>
                  <a:srgbClr val="000000"/>
                </a:solidFill>
                <a:effectLst/>
                <a:latin typeface="SF-Pro-Display"/>
              </a:rPr>
              <a:t>running container image</a:t>
            </a:r>
            <a:r>
              <a:rPr lang="en-US" b="0" i="0" dirty="0">
                <a:solidFill>
                  <a:srgbClr val="000000"/>
                </a:solidFill>
                <a:effectLst/>
                <a:latin typeface="SF-Pro-Display"/>
              </a:rPr>
              <a:t> in the host environment.</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4D5156"/>
                </a:solidFill>
                <a:effectLst/>
                <a:latin typeface="arial" panose="020B0604020202020204" pitchFamily="34" charset="0"/>
              </a:rPr>
              <a:t>Containers </a:t>
            </a:r>
            <a:r>
              <a:rPr lang="en-US" b="0" i="0" dirty="0">
                <a:solidFill>
                  <a:srgbClr val="4D5156"/>
                </a:solidFill>
                <a:effectLst/>
                <a:latin typeface="arial" panose="020B0604020202020204" pitchFamily="34" charset="0"/>
              </a:rPr>
              <a:t>bundle their own software, code, libraries and configuration files.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Containers are </a:t>
            </a:r>
            <a:r>
              <a:rPr lang="en-US" b="1" i="0" dirty="0">
                <a:solidFill>
                  <a:srgbClr val="4D5156"/>
                </a:solidFill>
                <a:effectLst/>
                <a:latin typeface="arial" panose="020B0604020202020204" pitchFamily="34" charset="0"/>
              </a:rPr>
              <a:t>isolated from one another</a:t>
            </a:r>
            <a:r>
              <a:rPr lang="en-US" b="0" i="0" dirty="0">
                <a:solidFill>
                  <a:srgbClr val="4D5156"/>
                </a:solidFill>
                <a:effectLst/>
                <a:latin typeface="arial" panose="020B0604020202020204" pitchFamily="34" charset="0"/>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but can communicate with each other through well-defined channels.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container host </a:t>
            </a:r>
            <a:r>
              <a:rPr lang="en-US" dirty="0"/>
              <a:t>could start, stop, pause and resume the containers.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4D5156"/>
                </a:solidFill>
                <a:effectLst/>
                <a:latin typeface="arial" panose="020B0604020202020204" pitchFamily="34" charset="0"/>
              </a:rPr>
              <a:t>A </a:t>
            </a:r>
            <a:r>
              <a:rPr lang="en-US" b="1" i="0" dirty="0">
                <a:solidFill>
                  <a:srgbClr val="4D5156"/>
                </a:solidFill>
                <a:effectLst/>
                <a:latin typeface="arial" panose="020B0604020202020204" pitchFamily="34" charset="0"/>
              </a:rPr>
              <a:t>container</a:t>
            </a:r>
            <a:r>
              <a:rPr lang="en-US" b="0" i="0" dirty="0">
                <a:solidFill>
                  <a:srgbClr val="4D5156"/>
                </a:solidFill>
                <a:effectLst/>
                <a:latin typeface="arial" panose="020B0604020202020204" pitchFamily="34" charset="0"/>
              </a:rPr>
              <a:t> typically holds an app, together with its runtime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the </a:t>
            </a:r>
            <a:r>
              <a:rPr lang="en-US" b="1" i="0" dirty="0">
                <a:solidFill>
                  <a:srgbClr val="4D5156"/>
                </a:solidFill>
                <a:effectLst/>
                <a:latin typeface="arial" panose="020B0604020202020204" pitchFamily="34" charset="0"/>
              </a:rPr>
              <a:t>operating system </a:t>
            </a:r>
            <a:r>
              <a:rPr lang="en-US" b="0" i="0" dirty="0">
                <a:solidFill>
                  <a:srgbClr val="4D5156"/>
                </a:solidFill>
                <a:effectLst/>
                <a:latin typeface="arial" panose="020B0604020202020204" pitchFamily="34" charset="0"/>
              </a:rPr>
              <a:t>(such as Ubuntu Linux)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the </a:t>
            </a:r>
            <a:r>
              <a:rPr lang="en-US" b="1" i="0" dirty="0">
                <a:solidFill>
                  <a:srgbClr val="4D5156"/>
                </a:solidFill>
                <a:effectLst/>
                <a:latin typeface="arial" panose="020B0604020202020204" pitchFamily="34" charset="0"/>
              </a:rPr>
              <a:t>app runtime</a:t>
            </a:r>
            <a:r>
              <a:rPr lang="en-US" b="0" i="0" dirty="0">
                <a:solidFill>
                  <a:srgbClr val="4D5156"/>
                </a:solidFill>
                <a:effectLst/>
                <a:latin typeface="arial" panose="020B0604020202020204" pitchFamily="34" charset="0"/>
              </a:rPr>
              <a:t> (such as Node.js or Apache + PHP)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the </a:t>
            </a:r>
            <a:r>
              <a:rPr lang="en-US" b="1" i="0" dirty="0">
                <a:solidFill>
                  <a:srgbClr val="4D5156"/>
                </a:solidFill>
                <a:effectLst/>
                <a:latin typeface="arial" panose="020B0604020202020204" pitchFamily="34" charset="0"/>
              </a:rPr>
              <a:t>app code</a:t>
            </a:r>
            <a:r>
              <a:rPr lang="en-US" b="0" i="0" dirty="0">
                <a:solidFill>
                  <a:srgbClr val="4D5156"/>
                </a:solidFill>
                <a:effectLst/>
                <a:latin typeface="arial" panose="020B0604020202020204" pitchFamily="34" charset="0"/>
              </a:rPr>
              <a:t>, or its compiled binaries (such as the WordPress source code in PHP)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the </a:t>
            </a:r>
            <a:r>
              <a:rPr lang="en-US" b="1" i="0" dirty="0">
                <a:solidFill>
                  <a:srgbClr val="4D5156"/>
                </a:solidFill>
                <a:effectLst/>
                <a:latin typeface="arial" panose="020B0604020202020204" pitchFamily="34" charset="0"/>
              </a:rPr>
              <a:t>app dependencies </a:t>
            </a:r>
            <a:r>
              <a:rPr lang="en-US" b="0" i="0" dirty="0">
                <a:solidFill>
                  <a:srgbClr val="4D5156"/>
                </a:solidFill>
                <a:effectLst/>
                <a:latin typeface="arial" panose="020B0604020202020204" pitchFamily="34" charset="0"/>
              </a:rPr>
              <a:t>(such as libraries, frameworks and configuration settings, like curl</a:t>
            </a:r>
            <a:r>
              <a:rPr lang="bg-BG" b="0" i="0" dirty="0">
                <a:solidFill>
                  <a:srgbClr val="4D5156"/>
                </a:solidFill>
                <a:effectLst/>
                <a:latin typeface="arial" panose="020B0604020202020204" pitchFamily="34" charset="0"/>
              </a:rPr>
              <a:t>,</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openssl</a:t>
            </a:r>
            <a:r>
              <a:rPr lang="en-US" b="0" i="0" dirty="0">
                <a:solidFill>
                  <a:srgbClr val="4D5156"/>
                </a:solidFill>
                <a:effectLst/>
                <a:latin typeface="arial" panose="020B0604020202020204" pitchFamily="34" charset="0"/>
              </a:rPr>
              <a:t> and </a:t>
            </a:r>
            <a:r>
              <a:rPr lang="en-US" b="0" i="0" dirty="0" err="1">
                <a:solidFill>
                  <a:srgbClr val="4D5156"/>
                </a:solidFill>
                <a:effectLst/>
                <a:latin typeface="arial" panose="020B0604020202020204" pitchFamily="34" charset="0"/>
              </a:rPr>
              <a:t>zlib</a:t>
            </a:r>
            <a:r>
              <a:rPr lang="en-US" b="0" i="0" dirty="0">
                <a:solidFill>
                  <a:srgbClr val="4D5156"/>
                </a:solidFill>
                <a:effectLst/>
                <a:latin typeface="arial" panose="020B0604020202020204" pitchFamily="34" charset="0"/>
              </a:rPr>
              <a:t>).</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For </a:t>
            </a:r>
            <a:r>
              <a:rPr lang="en-US" b="1" dirty="0"/>
              <a:t>example</a:t>
            </a:r>
            <a:r>
              <a:rPr lang="en-US" b="0" dirty="0"/>
              <a:t>, a </a:t>
            </a:r>
            <a:r>
              <a:rPr lang="en-US" b="1" dirty="0"/>
              <a:t>WordPress instance can run in a container</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runs Linux + Apache web server + PHP + some libraries,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holds the WordPress code + some configuration files.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these components are </a:t>
            </a:r>
            <a:r>
              <a:rPr lang="en-US" b="1" dirty="0"/>
              <a:t>bundled together </a:t>
            </a:r>
            <a:r>
              <a:rPr lang="en-US" dirty="0"/>
              <a:t>and run as a single application in an isolated environment.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benefits</a:t>
            </a:r>
            <a:r>
              <a:rPr lang="en-US" dirty="0"/>
              <a:t> of the containerization technology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simplified installation, configuration and deployment.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Containers allow </a:t>
            </a:r>
            <a:r>
              <a:rPr lang="en-US" b="1" dirty="0"/>
              <a:t>automated configuration and management </a:t>
            </a:r>
            <a:r>
              <a:rPr lang="en-US" dirty="0"/>
              <a:t>of virtual software environments,</a:t>
            </a:r>
            <a:endParaRPr lang="bg-B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tools like </a:t>
            </a:r>
            <a:r>
              <a:rPr lang="en-US" b="1" dirty="0"/>
              <a:t>Kubernetes</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Containerization is often associated with </a:t>
            </a:r>
            <a:r>
              <a:rPr lang="en-US" b="1" dirty="0"/>
              <a:t>DevOps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DevOps </a:t>
            </a:r>
            <a:r>
              <a:rPr lang="en-US" dirty="0"/>
              <a:t>combines </a:t>
            </a:r>
            <a:r>
              <a:rPr lang="en-US" b="1" dirty="0"/>
              <a:t>agile principles and technologies </a:t>
            </a:r>
            <a:r>
              <a:rPr lang="en-US" dirty="0"/>
              <a:t>to implement </a:t>
            </a:r>
            <a:r>
              <a:rPr lang="en-US" b="1" dirty="0"/>
              <a:t>continuous delivery</a:t>
            </a:r>
            <a:r>
              <a:rPr lang="en-US" dirty="0"/>
              <a:t>, build automation, continuous integration, automated deployment, automated testing, automated releasing and automated monitoring of the software systems in the software development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DevOps engineers </a:t>
            </a:r>
            <a:r>
              <a:rPr lang="en-US" dirty="0"/>
              <a:t>often use </a:t>
            </a:r>
            <a:r>
              <a:rPr lang="en-US" b="1" dirty="0"/>
              <a:t>containers</a:t>
            </a:r>
            <a:r>
              <a:rPr lang="en-US" dirty="0"/>
              <a:t> to implement </a:t>
            </a:r>
            <a:r>
              <a:rPr lang="en-US" b="1" dirty="0"/>
              <a:t>automated provisioning</a:t>
            </a:r>
            <a:r>
              <a:rPr lang="en-US" dirty="0"/>
              <a:t> of development, testing and production environments.</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a:spcBef>
                <a:spcPts val="1200"/>
              </a:spcBef>
            </a:pPr>
            <a:r>
              <a:rPr lang="en-US" b="1" dirty="0"/>
              <a:t>Docker </a:t>
            </a:r>
            <a:r>
              <a:rPr lang="en-US" dirty="0"/>
              <a:t>is the most popular containerization platform.</a:t>
            </a:r>
          </a:p>
          <a:p>
            <a:pPr marL="171450" indent="-171450">
              <a:spcBef>
                <a:spcPts val="1200"/>
              </a:spcBef>
              <a:buFont typeface="Arial" panose="020B0604020202020204" pitchFamily="34" charset="0"/>
              <a:buChar char="•"/>
            </a:pPr>
            <a:r>
              <a:rPr lang="en-US" dirty="0"/>
              <a:t>It runs as a service on Linux, Windows, and many could environments.</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dirty="0"/>
              <a:t>Once you run Docker, you can </a:t>
            </a:r>
            <a:r>
              <a:rPr lang="en-US" b="1" dirty="0"/>
              <a:t>create container images</a:t>
            </a:r>
            <a:r>
              <a:rPr lang="en-US" dirty="0"/>
              <a:t>, using "</a:t>
            </a:r>
            <a:r>
              <a:rPr lang="en-US" b="1" i="0" noProof="1">
                <a:solidFill>
                  <a:srgbClr val="33444C"/>
                </a:solidFill>
                <a:effectLst/>
                <a:latin typeface="Geomanist Book"/>
              </a:rPr>
              <a:t>Dockerfile</a:t>
            </a:r>
            <a:r>
              <a:rPr lang="en-US" b="0" i="0" dirty="0">
                <a:solidFill>
                  <a:srgbClr val="33444C"/>
                </a:solidFill>
                <a:effectLst/>
                <a:latin typeface="Geomanist Book"/>
              </a:rPr>
              <a:t>" scripts.</a:t>
            </a:r>
          </a:p>
          <a:p>
            <a:pPr lvl="0"/>
            <a:endParaRPr lang="bg-BG" dirty="0"/>
          </a:p>
          <a:p>
            <a:pPr lvl="0"/>
            <a:r>
              <a:rPr lang="en-US" dirty="0"/>
              <a:t>Docker </a:t>
            </a:r>
            <a:r>
              <a:rPr lang="en-US" b="1" dirty="0"/>
              <a:t>runs containers </a:t>
            </a:r>
            <a:r>
              <a:rPr lang="en-US" dirty="0"/>
              <a:t>from </a:t>
            </a:r>
            <a:r>
              <a:rPr lang="en-US" b="1" dirty="0"/>
              <a:t>local images</a:t>
            </a:r>
          </a:p>
          <a:p>
            <a:pPr marL="171450" lvl="0" indent="-171450">
              <a:buFont typeface="Arial" panose="020B0604020202020204" pitchFamily="34" charset="0"/>
              <a:buChar char="•"/>
            </a:pPr>
            <a:r>
              <a:rPr lang="en-US" dirty="0"/>
              <a:t>or from images, </a:t>
            </a:r>
            <a:r>
              <a:rPr lang="en-US" b="1" dirty="0"/>
              <a:t>downloaded from the Docker Hub </a:t>
            </a:r>
            <a:r>
              <a:rPr lang="en-US" dirty="0"/>
              <a:t>online repository,</a:t>
            </a:r>
          </a:p>
          <a:p>
            <a:pPr marL="171450" lvl="0" indent="-171450">
              <a:buFont typeface="Arial" panose="020B0604020202020204" pitchFamily="34" charset="0"/>
              <a:buChar char="•"/>
            </a:pPr>
            <a:r>
              <a:rPr lang="en-US" dirty="0"/>
              <a:t>or from images, created by "</a:t>
            </a:r>
            <a:r>
              <a:rPr lang="en-US" b="1" i="0" noProof="1">
                <a:solidFill>
                  <a:srgbClr val="33444C"/>
                </a:solidFill>
                <a:effectLst/>
                <a:latin typeface="Geomanist Book"/>
              </a:rPr>
              <a:t>Dockerfile</a:t>
            </a:r>
            <a:r>
              <a:rPr lang="en-US" b="0" i="0" dirty="0">
                <a:solidFill>
                  <a:srgbClr val="33444C"/>
                </a:solidFill>
                <a:effectLst/>
                <a:latin typeface="Geomanist Book"/>
              </a:rPr>
              <a:t>" scripts.</a:t>
            </a:r>
            <a:endParaRPr lang="en-US" dirty="0"/>
          </a:p>
          <a:p>
            <a:pPr marL="0" lvl="0" indent="0">
              <a:buFont typeface="Arial" panose="020B0604020202020204" pitchFamily="34" charset="0"/>
              <a:buNone/>
            </a:pPr>
            <a:r>
              <a:rPr lang="en-US" b="1" dirty="0"/>
              <a:t>Docker containers</a:t>
            </a:r>
            <a:r>
              <a:rPr lang="en-US" dirty="0"/>
              <a:t> are virtual app instances, which can be started, stopped or put at pause.</a:t>
            </a:r>
          </a:p>
          <a:p>
            <a:pPr marL="171450" lvl="0" indent="-171450">
              <a:buFont typeface="Arial" panose="020B0604020202020204" pitchFamily="34" charset="0"/>
              <a:buChar char="•"/>
            </a:pPr>
            <a:r>
              <a:rPr lang="en-US" dirty="0"/>
              <a:t>Developers can </a:t>
            </a:r>
            <a:r>
              <a:rPr lang="en-US" b="1" dirty="0"/>
              <a:t>connect to existing Docker containers</a:t>
            </a:r>
            <a:r>
              <a:rPr lang="en-US" dirty="0"/>
              <a:t> and manage them from the console.</a:t>
            </a:r>
          </a:p>
          <a:p>
            <a:pPr marL="0" lvl="0" indent="0">
              <a:buFont typeface="Arial" panose="020B0604020202020204" pitchFamily="34" charset="0"/>
              <a:buNone/>
            </a:pPr>
            <a:r>
              <a:rPr lang="en-US" dirty="0"/>
              <a:t>Docker containers </a:t>
            </a:r>
            <a:r>
              <a:rPr lang="en-US" b="1" dirty="0"/>
              <a:t>can expose network ports </a:t>
            </a:r>
            <a:r>
              <a:rPr lang="en-US" dirty="0"/>
              <a:t>(like the </a:t>
            </a:r>
            <a:r>
              <a:rPr lang="en-US" b="1" dirty="0"/>
              <a:t>HTTP port 80</a:t>
            </a:r>
            <a:r>
              <a:rPr lang="en-US" dirty="0"/>
              <a:t>) to the host environment.</a:t>
            </a:r>
          </a:p>
          <a:p>
            <a:pPr marL="171450" lvl="0" indent="-171450">
              <a:buFont typeface="Arial" panose="020B0604020202020204" pitchFamily="34" charset="0"/>
              <a:buChar char="•"/>
            </a:pPr>
            <a:r>
              <a:rPr lang="en-US" dirty="0"/>
              <a:t>Thus, containers can serve Internet traffic from their host machine.</a:t>
            </a:r>
          </a:p>
          <a:p>
            <a:pPr lvl="0"/>
            <a:endParaRPr lang="en-US" dirty="0"/>
          </a:p>
          <a:p>
            <a:pPr lvl="0"/>
            <a:r>
              <a:rPr lang="en-US" b="1" dirty="0"/>
              <a:t>Docker is open-source</a:t>
            </a:r>
            <a:r>
              <a:rPr lang="en-US" b="0" dirty="0"/>
              <a:t> software.</a:t>
            </a:r>
          </a:p>
          <a:p>
            <a:pPr marL="171450" lvl="0" indent="-171450">
              <a:buFont typeface="Arial" panose="020B0604020202020204" pitchFamily="34" charset="0"/>
              <a:buChar char="•"/>
            </a:pPr>
            <a:r>
              <a:rPr lang="en-US" b="0" dirty="0"/>
              <a:t>It r</a:t>
            </a:r>
            <a:r>
              <a:rPr lang="en-US" dirty="0"/>
              <a:t>uns on Linux, Windows and Mac.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Docker images can run in many </a:t>
            </a:r>
            <a:r>
              <a:rPr lang="en-US" b="1" dirty="0"/>
              <a:t>cloud environments</a:t>
            </a:r>
            <a:r>
              <a:rPr lang="en-US" dirty="0"/>
              <a:t>, such as </a:t>
            </a:r>
            <a:r>
              <a:rPr lang="en-US" sz="1200" kern="1200" dirty="0">
                <a:solidFill>
                  <a:schemeClr val="tx1"/>
                </a:solidFill>
                <a:latin typeface="+mn-lt"/>
                <a:ea typeface="+mn-ea"/>
                <a:cs typeface="+mn-cs"/>
              </a:rPr>
              <a:t>"</a:t>
            </a:r>
            <a:r>
              <a:rPr lang="en-US" b="0" i="0" dirty="0">
                <a:solidFill>
                  <a:srgbClr val="FFFFFF"/>
                </a:solidFill>
                <a:effectLst/>
                <a:latin typeface="AmazonEmberBold"/>
              </a:rPr>
              <a:t>Amazon Elastic Container Service" and Docker for Azure.</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33444C"/>
                </a:solidFill>
                <a:effectLst/>
                <a:latin typeface="Open Sans"/>
              </a:rPr>
              <a:t>Docker Compose </a:t>
            </a:r>
            <a:r>
              <a:rPr lang="en-US" b="0" i="0" dirty="0">
                <a:solidFill>
                  <a:srgbClr val="33444C"/>
                </a:solidFill>
                <a:effectLst/>
                <a:latin typeface="Open Sans"/>
              </a:rPr>
              <a:t>is another container-based technology for defining and running </a:t>
            </a:r>
            <a:r>
              <a:rPr lang="en-US" b="1" i="0" dirty="0">
                <a:solidFill>
                  <a:srgbClr val="33444C"/>
                </a:solidFill>
                <a:effectLst/>
                <a:latin typeface="Open Sans"/>
              </a:rPr>
              <a:t>multi-container Docker applications</a:t>
            </a:r>
            <a:r>
              <a:rPr lang="en-US" b="0" i="0" dirty="0">
                <a:solidFill>
                  <a:srgbClr val="33444C"/>
                </a:solidFill>
                <a:effectLst/>
                <a:latin typeface="Open San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444C"/>
                </a:solidFill>
                <a:effectLst/>
                <a:latin typeface="Open Sans"/>
              </a:rPr>
              <a:t>For </a:t>
            </a:r>
            <a:r>
              <a:rPr lang="en-US" b="1" i="0" dirty="0">
                <a:solidFill>
                  <a:srgbClr val="33444C"/>
                </a:solidFill>
                <a:effectLst/>
                <a:latin typeface="Open Sans"/>
              </a:rPr>
              <a:t>example</a:t>
            </a:r>
            <a:r>
              <a:rPr lang="en-US" b="0" i="0" dirty="0">
                <a:solidFill>
                  <a:srgbClr val="33444C"/>
                </a:solidFill>
                <a:effectLst/>
                <a:latin typeface="Open Sans"/>
              </a:rPr>
              <a:t>, using Docker Compose developers can run </a:t>
            </a:r>
            <a:r>
              <a:rPr lang="en-US" b="1" i="0" dirty="0">
                <a:solidFill>
                  <a:srgbClr val="33444C"/>
                </a:solidFill>
                <a:effectLst/>
                <a:latin typeface="Open Sans"/>
              </a:rPr>
              <a:t>WordPress</a:t>
            </a:r>
            <a:r>
              <a:rPr lang="en-US" b="0" i="0" dirty="0">
                <a:solidFill>
                  <a:srgbClr val="33444C"/>
                </a:solidFill>
                <a:effectLst/>
                <a:latin typeface="Open Sans"/>
              </a:rPr>
              <a:t> + </a:t>
            </a:r>
            <a:r>
              <a:rPr lang="en-US" b="1" i="0" dirty="0">
                <a:solidFill>
                  <a:srgbClr val="33444C"/>
                </a:solidFill>
                <a:effectLst/>
                <a:latin typeface="Open Sans"/>
              </a:rPr>
              <a:t>MySQL</a:t>
            </a:r>
            <a:r>
              <a:rPr lang="en-US" b="0" i="0" dirty="0">
                <a:solidFill>
                  <a:srgbClr val="33444C"/>
                </a:solidFill>
                <a:effectLst/>
                <a:latin typeface="Open San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444C"/>
                </a:solidFill>
                <a:effectLst/>
                <a:latin typeface="Open Sans"/>
              </a:rPr>
              <a:t>in two </a:t>
            </a:r>
            <a:r>
              <a:rPr lang="en-US" b="1" i="0" dirty="0">
                <a:solidFill>
                  <a:srgbClr val="33444C"/>
                </a:solidFill>
                <a:effectLst/>
                <a:latin typeface="Open Sans"/>
              </a:rPr>
              <a:t>separate containers</a:t>
            </a:r>
            <a:r>
              <a:rPr lang="en-US" b="0" i="0" dirty="0">
                <a:solidFill>
                  <a:srgbClr val="33444C"/>
                </a:solidFill>
                <a:effectLst/>
                <a:latin typeface="Open Sans"/>
              </a:rPr>
              <a:t>, with an integration between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444C"/>
                </a:solidFill>
                <a:effectLst/>
                <a:latin typeface="Open Sans"/>
              </a:rPr>
              <a:t>so that the WordPress instance store its data in the MySQL database.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572600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b="1" dirty="0"/>
              <a:t>play a bit with Docker</a:t>
            </a:r>
            <a:r>
              <a:rPr lang="en-US" dirty="0"/>
              <a:t>, to demonstrate its power.</a:t>
            </a:r>
          </a:p>
          <a:p>
            <a:pPr marL="171450" indent="-171450">
              <a:buFont typeface="Arial" panose="020B0604020202020204" pitchFamily="34" charset="0"/>
              <a:buChar char="•"/>
            </a:pPr>
            <a:r>
              <a:rPr lang="en-US" dirty="0"/>
              <a:t>You can install </a:t>
            </a:r>
            <a:r>
              <a:rPr lang="en-US" b="1" dirty="0"/>
              <a:t>Docker</a:t>
            </a:r>
            <a:r>
              <a:rPr lang="en-US" dirty="0"/>
              <a:t> on your local computer and run some Docker image.</a:t>
            </a:r>
          </a:p>
          <a:p>
            <a:pPr marL="171450" indent="-171450">
              <a:buFont typeface="Arial" panose="020B0604020202020204" pitchFamily="34" charset="0"/>
              <a:buChar char="•"/>
            </a:pPr>
            <a:r>
              <a:rPr lang="en-US" dirty="0"/>
              <a:t>Alternatively, you can use the </a:t>
            </a:r>
            <a:r>
              <a:rPr lang="en-US" b="1" dirty="0"/>
              <a:t>Docker online playground</a:t>
            </a:r>
            <a:r>
              <a:rPr lang="en-US" dirty="0"/>
              <a:t> from </a:t>
            </a:r>
            <a:r>
              <a:rPr lang="en-US" dirty="0">
                <a:hlinkClick r:id="rId3"/>
              </a:rPr>
              <a:t>https://labs.play-with-docker.com</a:t>
            </a:r>
            <a:r>
              <a:rPr lang="en-US" dirty="0"/>
              <a:t>.</a:t>
            </a:r>
          </a:p>
          <a:p>
            <a:pPr marL="171450" indent="-171450">
              <a:buFont typeface="Arial" panose="020B0604020202020204" pitchFamily="34" charset="0"/>
              <a:buChar char="•"/>
            </a:pPr>
            <a:r>
              <a:rPr lang="en-US" dirty="0"/>
              <a:t>It requires a free </a:t>
            </a:r>
            <a:r>
              <a:rPr lang="en-US" b="1" dirty="0"/>
              <a:t>Docker Hub registration</a:t>
            </a:r>
            <a:r>
              <a:rPr lang="en-US" dirty="0"/>
              <a:t>.</a:t>
            </a:r>
          </a:p>
          <a:p>
            <a:pPr marL="0" indent="0">
              <a:buFont typeface="Arial" panose="020B0604020202020204" pitchFamily="34" charset="0"/>
              <a:buNone/>
            </a:pPr>
            <a:r>
              <a:rPr lang="en-US" dirty="0"/>
              <a:t>Let's open the </a:t>
            </a:r>
            <a:r>
              <a:rPr lang="en-US" b="1" dirty="0"/>
              <a:t>Docker playground </a:t>
            </a:r>
            <a:r>
              <a:rPr lang="en-US" b="0" dirty="0"/>
              <a:t>from the above link.</a:t>
            </a:r>
          </a:p>
          <a:p>
            <a:pPr marL="171450" indent="-171450">
              <a:buFont typeface="Arial" panose="020B0604020202020204" pitchFamily="34" charset="0"/>
              <a:buChar char="•"/>
            </a:pPr>
            <a:r>
              <a:rPr lang="en-US" b="0" dirty="0"/>
              <a:t>Now create a new </a:t>
            </a:r>
            <a:r>
              <a:rPr lang="en-US" b="1" dirty="0"/>
              <a:t>Docker instance</a:t>
            </a:r>
            <a:r>
              <a:rPr lang="en-US" b="0" dirty="0"/>
              <a:t>.</a:t>
            </a:r>
          </a:p>
          <a:p>
            <a:pPr marL="171450" indent="-171450">
              <a:buFont typeface="Arial" panose="020B0604020202020204" pitchFamily="34" charset="0"/>
              <a:buChar char="•"/>
            </a:pPr>
            <a:r>
              <a:rPr lang="en-US" b="0" dirty="0"/>
              <a:t>We shall see the Docker console.</a:t>
            </a:r>
          </a:p>
          <a:p>
            <a:pPr marL="171450" indent="-171450">
              <a:buFont typeface="Arial" panose="020B0604020202020204" pitchFamily="34" charset="0"/>
              <a:buChar char="•"/>
            </a:pPr>
            <a:r>
              <a:rPr lang="en-US" b="0" dirty="0"/>
              <a:t>We can type commands here.</a:t>
            </a:r>
          </a:p>
          <a:p>
            <a:pPr marL="628650" lvl="1" indent="-171450">
              <a:buFont typeface="Arial" panose="020B0604020202020204" pitchFamily="34" charset="0"/>
              <a:buChar char="•"/>
            </a:pPr>
            <a:r>
              <a:rPr lang="en-US" b="0" dirty="0"/>
              <a:t>For example, we can type "</a:t>
            </a:r>
            <a:r>
              <a:rPr lang="en-US" b="1" dirty="0"/>
              <a:t>docker -v</a:t>
            </a:r>
            <a:r>
              <a:rPr lang="en-US" b="0" dirty="0"/>
              <a:t>". It shows the Docker version.</a:t>
            </a:r>
          </a:p>
          <a:p>
            <a:pPr marL="171450" lvl="0" indent="-171450">
              <a:buFont typeface="Arial" panose="020B0604020202020204" pitchFamily="34" charset="0"/>
              <a:buChar char="•"/>
            </a:pPr>
            <a:r>
              <a:rPr lang="en-US" b="0" dirty="0"/>
              <a:t>Now, let's </a:t>
            </a:r>
            <a:r>
              <a:rPr lang="en-US" b="1" dirty="0"/>
              <a:t>run a container</a:t>
            </a:r>
            <a:r>
              <a:rPr lang="en-US" b="0"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following command </a:t>
            </a:r>
            <a:r>
              <a:rPr lang="en-US" b="1" dirty="0"/>
              <a:t>downloads a Docker image</a:t>
            </a:r>
            <a:r>
              <a:rPr lang="en-US" dirty="0"/>
              <a:t> and </a:t>
            </a:r>
            <a:r>
              <a:rPr lang="en-US" b="1" dirty="0"/>
              <a:t>runs it </a:t>
            </a:r>
            <a:r>
              <a:rPr lang="en-US" dirty="0"/>
              <a:t>in a new container: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docker run -d -p:8080:80 dockersamples/static-site</a:t>
            </a:r>
          </a:p>
          <a:p>
            <a:pPr marL="0" indent="0">
              <a:buFont typeface="Arial" panose="020B0604020202020204" pitchFamily="34" charset="0"/>
              <a:buNone/>
            </a:pPr>
            <a:r>
              <a:rPr lang="en-US" dirty="0"/>
              <a:t>We </a:t>
            </a:r>
            <a:r>
              <a:rPr lang="en-US" b="1" dirty="0"/>
              <a:t>run the above command </a:t>
            </a:r>
            <a:r>
              <a:rPr lang="en-US" dirty="0"/>
              <a:t>and we wait for its execution.</a:t>
            </a:r>
          </a:p>
          <a:p>
            <a:pPr marL="171450" indent="-171450">
              <a:buFont typeface="Arial" panose="020B0604020202020204" pitchFamily="34" charset="0"/>
              <a:buChar char="•"/>
            </a:pPr>
            <a:r>
              <a:rPr lang="en-US" dirty="0"/>
              <a:t>It </a:t>
            </a:r>
            <a:r>
              <a:rPr lang="en-US" b="1" dirty="0"/>
              <a:t>takes some time </a:t>
            </a:r>
            <a:r>
              <a:rPr lang="en-US" dirty="0"/>
              <a:t>to download the image and their dependencies.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 image name is "</a:t>
            </a:r>
            <a:r>
              <a:rPr lang="en-US" sz="1200" b="1" noProof="1"/>
              <a:t>dockersamples/static-site</a:t>
            </a:r>
            <a:r>
              <a:rPr lang="en-US" sz="1200" b="0" noProof="1"/>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This image will be </a:t>
            </a:r>
            <a:r>
              <a:rPr lang="en-US" sz="1200" b="1" noProof="1"/>
              <a:t>downloaded from Internet</a:t>
            </a:r>
            <a:r>
              <a:rPr lang="en-US" sz="1200" b="0" noProof="1"/>
              <a:t>, from the </a:t>
            </a:r>
            <a:r>
              <a:rPr lang="en-US" sz="1200" b="1" noProof="1"/>
              <a:t>Docker Hub </a:t>
            </a:r>
            <a:r>
              <a:rPr lang="en-US" sz="1200" b="0" noProof="1"/>
              <a:t>image repository.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 above command also </a:t>
            </a:r>
            <a:r>
              <a:rPr lang="en-US" sz="1200" b="1" noProof="1"/>
              <a:t>maps the port 80 from the container to port 8080 at the host</a:t>
            </a:r>
            <a:r>
              <a:rPr lang="en-US" sz="1200" b="0" noProof="1"/>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This way the Web server, running in the container, will be visible from the host machine and from Internet.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The "</a:t>
            </a:r>
            <a:r>
              <a:rPr lang="en-US" sz="1200" b="1" noProof="1"/>
              <a:t>hypen d</a:t>
            </a:r>
            <a:r>
              <a:rPr lang="en-US" sz="1200" b="0" noProof="1"/>
              <a:t>" option runs the container in background, instead of launching its console.</a:t>
            </a:r>
          </a:p>
          <a:p>
            <a:br>
              <a:rPr lang="en-US" dirty="0"/>
            </a:br>
            <a:r>
              <a:rPr lang="en-US" dirty="0"/>
              <a:t>Now the container is up and </a:t>
            </a:r>
            <a:r>
              <a:rPr lang="en-US" b="1" dirty="0"/>
              <a:t>running</a:t>
            </a:r>
            <a:r>
              <a:rPr lang="en-US" dirty="0"/>
              <a:t>.</a:t>
            </a:r>
          </a:p>
          <a:p>
            <a:pPr marL="171450" indent="-171450">
              <a:buFont typeface="Arial" panose="020B0604020202020204" pitchFamily="34" charset="0"/>
              <a:buChar char="•"/>
            </a:pPr>
            <a:r>
              <a:rPr lang="en-US" dirty="0"/>
              <a:t>On the local machine we can </a:t>
            </a:r>
            <a:r>
              <a:rPr lang="en-US" b="1" dirty="0"/>
              <a:t>o</a:t>
            </a:r>
            <a:r>
              <a:rPr lang="en-US" sz="3400" b="1" dirty="0"/>
              <a:t>pen the exposed URL</a:t>
            </a:r>
            <a:r>
              <a:rPr lang="en-US" sz="3400" dirty="0"/>
              <a:t>: </a:t>
            </a:r>
            <a:r>
              <a:rPr lang="en-US" sz="3400" noProof="1">
                <a:hlinkClick r:id="rId4"/>
              </a:rPr>
              <a:t>http://localhost:8080</a:t>
            </a:r>
            <a:r>
              <a:rPr lang="en-US" sz="3400" noProof="1"/>
              <a:t>.</a:t>
            </a:r>
          </a:p>
          <a:p>
            <a:pPr marL="171450" indent="-171450">
              <a:buFont typeface="Arial" panose="020B0604020202020204" pitchFamily="34" charset="0"/>
              <a:buChar char="•"/>
            </a:pPr>
            <a:r>
              <a:rPr lang="en-US" sz="3400" noProof="1"/>
              <a:t>In the </a:t>
            </a:r>
            <a:r>
              <a:rPr lang="en-US" sz="3400" b="1" noProof="1"/>
              <a:t>Docker Playground </a:t>
            </a:r>
            <a:r>
              <a:rPr lang="en-US" sz="3400" noProof="1"/>
              <a:t>the port 8080 from the Docker host is mapped to an automatically created URL.</a:t>
            </a:r>
          </a:p>
          <a:p>
            <a:pPr marL="171450" indent="-171450">
              <a:buFont typeface="Arial" panose="020B0604020202020204" pitchFamily="34" charset="0"/>
              <a:buChar char="•"/>
            </a:pPr>
            <a:r>
              <a:rPr lang="en-US" sz="3400" noProof="1"/>
              <a:t>We can open the [8080] link and we shall </a:t>
            </a:r>
            <a:r>
              <a:rPr lang="en-US" sz="3400" b="1" noProof="1"/>
              <a:t>access the app </a:t>
            </a:r>
            <a:r>
              <a:rPr lang="en-US" sz="3400" noProof="1"/>
              <a:t>from our container.</a:t>
            </a:r>
          </a:p>
          <a:p>
            <a:pPr marL="171450" indent="-171450">
              <a:buFont typeface="Arial" panose="020B0604020202020204" pitchFamily="34" charset="0"/>
              <a:buChar char="•"/>
            </a:pPr>
            <a:r>
              <a:rPr lang="en-US" sz="3400" noProof="1"/>
              <a:t>This Web page is </a:t>
            </a:r>
            <a:r>
              <a:rPr lang="en-US" sz="3400" b="1" noProof="1"/>
              <a:t>served by the Web server</a:t>
            </a:r>
            <a:r>
              <a:rPr lang="en-US" sz="3400" noProof="1"/>
              <a:t>, running inside the Docker container.</a:t>
            </a:r>
          </a:p>
          <a:p>
            <a:pPr marL="0" indent="0">
              <a:buFont typeface="Arial" panose="020B0604020202020204" pitchFamily="34" charset="0"/>
              <a:buNone/>
            </a:pPr>
            <a:endParaRPr lang="en-US" sz="3400" noProof="1"/>
          </a:p>
          <a:p>
            <a:pPr marL="0" indent="0">
              <a:buFont typeface="Arial" panose="020B0604020202020204" pitchFamily="34" charset="0"/>
              <a:buNone/>
            </a:pPr>
            <a:r>
              <a:rPr lang="en-US" sz="3400" noProof="1"/>
              <a:t>We can </a:t>
            </a:r>
            <a:r>
              <a:rPr lang="en-US" sz="3400" b="1" noProof="1"/>
              <a:t>view the currently running Docker containers</a:t>
            </a:r>
            <a:r>
              <a:rPr lang="en-US" sz="3400" b="0" noProof="1"/>
              <a:t> by the following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docker 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It lists all containers, along with some details about them.</a:t>
            </a:r>
          </a:p>
          <a:p>
            <a:pPr marL="0" indent="0">
              <a:buFont typeface="Arial" panose="020B0604020202020204" pitchFamily="34" charset="0"/>
              <a:buNone/>
            </a:pPr>
            <a:r>
              <a:rPr lang="en-US" sz="1200" dirty="0"/>
              <a:t>Now let's </a:t>
            </a:r>
            <a:r>
              <a:rPr lang="en-US" sz="1200" b="1" dirty="0"/>
              <a:t>run a second container </a:t>
            </a:r>
            <a:r>
              <a:rPr lang="en-US" sz="1200" dirty="0"/>
              <a:t>in parallel. We shall use a similar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docker run -d -p:8081:80 dockersamples/static-site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We run the same container, but we expose its port 80 to different port on the host machine.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t>We now have </a:t>
            </a:r>
            <a:r>
              <a:rPr lang="en-US" sz="1200" b="1" noProof="1"/>
              <a:t>two containers running simultaneously </a:t>
            </a:r>
            <a:r>
              <a:rPr lang="en-US" sz="1200" b="0" noProof="1"/>
              <a:t>on the host machine.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Now we can open the apps from these two contaners from their exposed ports.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t>Let's now login into the first container:</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docker exec -it </a:t>
            </a:r>
            <a:r>
              <a:rPr lang="en-US" b="1" i="1" dirty="0"/>
              <a:t>{process id or name}</a:t>
            </a:r>
            <a:r>
              <a:rPr lang="bg-BG" b="1" i="1" dirty="0"/>
              <a:t> </a:t>
            </a:r>
            <a:r>
              <a:rPr lang="en-US" b="1" i="0" dirty="0"/>
              <a:t>bash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This command executes in the specified container the "</a:t>
            </a:r>
            <a:r>
              <a:rPr lang="en-US" b="1" i="0" dirty="0"/>
              <a:t>bash</a:t>
            </a:r>
            <a:r>
              <a:rPr lang="en-US" b="0" i="0" dirty="0"/>
              <a:t>" shell in interactive (command line) mode.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login is successful, and we can </a:t>
            </a:r>
            <a:r>
              <a:rPr lang="en-US" b="1" i="0" dirty="0"/>
              <a:t>type commands</a:t>
            </a:r>
            <a:r>
              <a:rPr lang="en-US" b="0" i="0" dirty="0"/>
              <a:t> inside the container: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Let's list the local files in the container: </a:t>
            </a:r>
            <a:r>
              <a:rPr lang="en-US" b="1" i="0" dirty="0"/>
              <a:t>ls -al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View the content of the main Web page, served by the </a:t>
            </a:r>
            <a:r>
              <a:rPr lang="en-US" b="0" i="0" dirty="0" err="1"/>
              <a:t>nginx</a:t>
            </a:r>
            <a:r>
              <a:rPr lang="en-US" b="0" i="0" dirty="0"/>
              <a:t> Web server: </a:t>
            </a:r>
            <a:r>
              <a:rPr lang="en-US" b="1" i="0" dirty="0"/>
              <a:t>cat index.html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Exit from the container's interactive shell: </a:t>
            </a:r>
            <a:r>
              <a:rPr lang="en-US" b="1" i="0" dirty="0"/>
              <a:t>exit</a:t>
            </a:r>
            <a:endParaRPr lang="en-US" sz="1200" noProof="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t>We can stop certain container by the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docker kill </a:t>
            </a:r>
            <a:r>
              <a:rPr lang="en-US" b="1" i="1" dirty="0"/>
              <a:t>+ the process id or 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We can use the </a:t>
            </a:r>
            <a:r>
              <a:rPr lang="en-US" b="1" i="0" dirty="0"/>
              <a:t>[Tab] key </a:t>
            </a:r>
            <a:r>
              <a:rPr lang="en-US" b="0" i="0" dirty="0"/>
              <a:t>to autocomplete the container name.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Now the container is </a:t>
            </a:r>
            <a:r>
              <a:rPr lang="en-US" b="1" i="0" dirty="0"/>
              <a:t>terminated</a:t>
            </a:r>
            <a:r>
              <a:rPr lang="en-US" b="0" i="0" dirty="0"/>
              <a:t>, and the exposed Web sites are no longer available.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Note that it is normal if you don't understand everything about containers and Docker.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 idea of this demonstration is to </a:t>
            </a:r>
            <a:r>
              <a:rPr lang="en-US" b="1" i="0" dirty="0"/>
              <a:t>understand the concept of "containers"</a:t>
            </a:r>
            <a:r>
              <a:rPr lang="en-US" b="0" i="0" dirty="0"/>
              <a:t> as a tool to run pre-packaged apps and software environments.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t>Containerization is an important concept </a:t>
            </a:r>
            <a:r>
              <a:rPr lang="en-US" b="0" i="0" dirty="0"/>
              <a:t>in software infrastructure and developers should be familiar with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5"/>
          </p:nvPr>
        </p:nvSpPr>
        <p:spPr/>
        <p:txBody>
          <a:bodyPr/>
          <a:lstStyle/>
          <a:p>
            <a:fld id="{2BF067CD-8E6B-4360-9AA8-C5DF2A48A6D1}" type="slidenum">
              <a:rPr lang="en-US" smtClean="0"/>
              <a:t>116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5"/>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91538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already made a </a:t>
            </a:r>
            <a:r>
              <a:rPr lang="en-US" b="1" dirty="0"/>
              <a:t>live coding demonstration </a:t>
            </a:r>
            <a:r>
              <a:rPr lang="en-US" dirty="0"/>
              <a:t>about containers and Docker.</a:t>
            </a:r>
          </a:p>
          <a:p>
            <a:pPr marL="171450" indent="-171450">
              <a:buFont typeface="Arial" panose="020B0604020202020204" pitchFamily="34" charset="0"/>
              <a:buChar char="•"/>
            </a:pPr>
            <a:r>
              <a:rPr lang="en-US" dirty="0"/>
              <a:t>You can also experiment with Docker at the </a:t>
            </a:r>
            <a:r>
              <a:rPr lang="en-US" b="1" dirty="0"/>
              <a:t>Docker Playground </a:t>
            </a:r>
            <a:r>
              <a:rPr lang="en-US" dirty="0"/>
              <a:t>from the above link.</a:t>
            </a:r>
          </a:p>
          <a:p>
            <a:pPr marL="171450" indent="-171450">
              <a:buFont typeface="Arial" panose="020B0604020202020204" pitchFamily="34" charset="0"/>
              <a:buChar char="•"/>
            </a:pPr>
            <a:r>
              <a:rPr lang="en-US" dirty="0"/>
              <a:t>Try yourself and have fun.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117</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299213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Working with </a:t>
            </a:r>
            <a:r>
              <a:rPr lang="en-US" b="1" noProof="0" dirty="0"/>
              <a:t>operating systems </a:t>
            </a:r>
            <a:r>
              <a:rPr lang="en-US" noProof="0" dirty="0"/>
              <a:t>(Linux, Windows, MacOS or others) is an important skill for software engineers.</a:t>
            </a:r>
          </a:p>
          <a:p>
            <a:pPr marL="171450" indent="-171450">
              <a:buFont typeface="Arial" panose="020B0604020202020204" pitchFamily="34" charset="0"/>
              <a:buChar char="•"/>
            </a:pPr>
            <a:r>
              <a:rPr lang="en-US" noProof="0" dirty="0"/>
              <a:t>Developers should </a:t>
            </a:r>
            <a:r>
              <a:rPr lang="en-US" b="1" noProof="0" dirty="0"/>
              <a:t>understand the basic concepts of operating systems</a:t>
            </a:r>
          </a:p>
          <a:p>
            <a:pPr marL="628650" lvl="1" indent="-171450">
              <a:buFont typeface="Arial" panose="020B0604020202020204" pitchFamily="34" charset="0"/>
              <a:buChar char="•"/>
            </a:pPr>
            <a:r>
              <a:rPr lang="en-US" noProof="0" dirty="0"/>
              <a:t>and how </a:t>
            </a:r>
            <a:r>
              <a:rPr lang="en-US" b="1" noProof="0" dirty="0"/>
              <a:t>processes</a:t>
            </a:r>
            <a:r>
              <a:rPr lang="en-US" noProof="0" dirty="0"/>
              <a:t>, </a:t>
            </a:r>
            <a:r>
              <a:rPr lang="en-US" b="1" noProof="0" dirty="0"/>
              <a:t>users</a:t>
            </a:r>
            <a:r>
              <a:rPr lang="en-US" noProof="0" dirty="0"/>
              <a:t>, </a:t>
            </a:r>
            <a:r>
              <a:rPr lang="en-US" b="1" noProof="0" dirty="0"/>
              <a:t>file system</a:t>
            </a:r>
            <a:r>
              <a:rPr lang="en-US" noProof="0" dirty="0"/>
              <a:t>, the </a:t>
            </a:r>
            <a:r>
              <a:rPr lang="en-US" b="1" noProof="0" dirty="0"/>
              <a:t>input and output </a:t>
            </a:r>
            <a:r>
              <a:rPr lang="en-US" noProof="0" dirty="0"/>
              <a:t>and the </a:t>
            </a:r>
            <a:r>
              <a:rPr lang="en-US" b="1" noProof="0" dirty="0"/>
              <a:t>console</a:t>
            </a:r>
            <a:r>
              <a:rPr lang="en-US" noProof="0" dirty="0"/>
              <a:t> work.</a:t>
            </a:r>
          </a:p>
          <a:p>
            <a:pPr marL="171450" indent="-171450">
              <a:buFont typeface="Arial" panose="020B0604020202020204" pitchFamily="34" charset="0"/>
              <a:buChar char="•"/>
            </a:pPr>
            <a:r>
              <a:rPr lang="en-US" b="1" noProof="0" dirty="0"/>
              <a:t>Linux </a:t>
            </a:r>
            <a:r>
              <a:rPr lang="en-US" noProof="0" dirty="0"/>
              <a:t>is the most important operating system for software developers.</a:t>
            </a:r>
          </a:p>
          <a:p>
            <a:pPr marL="628650" lvl="1" indent="-171450">
              <a:buFont typeface="Arial" panose="020B0604020202020204" pitchFamily="34" charset="0"/>
              <a:buChar char="•"/>
            </a:pPr>
            <a:r>
              <a:rPr lang="en-US" noProof="0" dirty="0"/>
              <a:t>Every developer should be familiar with the </a:t>
            </a:r>
            <a:r>
              <a:rPr lang="en-US" b="1" noProof="0" dirty="0"/>
              <a:t>basic Linux console commands</a:t>
            </a:r>
            <a:r>
              <a:rPr lang="en-US" noProof="0" dirty="0"/>
              <a:t>.</a:t>
            </a:r>
          </a:p>
          <a:p>
            <a:endParaRPr lang="en-US" noProof="0" dirty="0"/>
          </a:p>
          <a:p>
            <a:r>
              <a:rPr lang="en-US" noProof="0" dirty="0"/>
              <a:t>Other </a:t>
            </a:r>
            <a:r>
              <a:rPr lang="en-US" b="1" noProof="0" dirty="0"/>
              <a:t>important Linux skills </a:t>
            </a:r>
            <a:r>
              <a:rPr lang="en-US" noProof="0" dirty="0"/>
              <a:t>are:</a:t>
            </a:r>
          </a:p>
          <a:p>
            <a:pPr marL="171450" lvl="0" indent="-171450">
              <a:buFont typeface="Arial" panose="020B0604020202020204" pitchFamily="34" charset="0"/>
              <a:buChar char="•"/>
            </a:pPr>
            <a:r>
              <a:rPr lang="en-US" noProof="0" dirty="0"/>
              <a:t>Installation, configuration and basic system administration of Linux environments.</a:t>
            </a:r>
          </a:p>
          <a:p>
            <a:pPr marL="171450" lvl="0" indent="-171450">
              <a:buFont typeface="Arial" panose="020B0604020202020204" pitchFamily="34" charset="0"/>
              <a:buChar char="•"/>
            </a:pPr>
            <a:r>
              <a:rPr lang="en-US" noProof="0" dirty="0"/>
              <a:t>Installing and configuring software from the Linux shell.</a:t>
            </a:r>
          </a:p>
          <a:p>
            <a:pPr marL="171450" lvl="0" indent="-171450">
              <a:buFont typeface="Arial" panose="020B0604020202020204" pitchFamily="34" charset="0"/>
              <a:buChar char="•"/>
            </a:pPr>
            <a:r>
              <a:rPr lang="en-US" noProof="0" dirty="0"/>
              <a:t>Process management, working with the file system, configuring users and permissions, managing services.</a:t>
            </a:r>
          </a:p>
          <a:p>
            <a:pPr marL="171450" lvl="0" indent="-171450">
              <a:buFont typeface="Arial" panose="020B0604020202020204" pitchFamily="34" charset="0"/>
              <a:buChar char="•"/>
            </a:pPr>
            <a:r>
              <a:rPr lang="en-US" b="1" noProof="0" dirty="0"/>
              <a:t>Developers need all these skills</a:t>
            </a:r>
            <a:r>
              <a:rPr lang="en-US" noProof="0" dirty="0"/>
              <a:t>, when they install, manage and troubleshoot production software,</a:t>
            </a:r>
          </a:p>
          <a:p>
            <a:pPr marL="628650" lvl="1" indent="-171450">
              <a:buFont typeface="Arial" panose="020B0604020202020204" pitchFamily="34" charset="0"/>
              <a:buChar char="•"/>
            </a:pPr>
            <a:r>
              <a:rPr lang="en-US" noProof="0" dirty="0"/>
              <a:t>hosted in Linux environment or in Linux-based containers.</a:t>
            </a:r>
          </a:p>
          <a:p>
            <a:pPr marL="171450" lvl="0" indent="-171450">
              <a:buFont typeface="Arial" panose="020B0604020202020204" pitchFamily="34" charset="0"/>
              <a:buChar char="•"/>
            </a:pPr>
            <a:r>
              <a:rPr lang="en-US" noProof="0" dirty="0"/>
              <a:t>Soon or later you will need to configure and </a:t>
            </a:r>
            <a:r>
              <a:rPr lang="en-US" b="1" noProof="0" dirty="0"/>
              <a:t>manage the execution environment</a:t>
            </a:r>
            <a:r>
              <a:rPr lang="en-US" noProof="0" dirty="0"/>
              <a:t>,</a:t>
            </a:r>
          </a:p>
          <a:p>
            <a:pPr marL="628650" lvl="1" indent="-171450">
              <a:buFont typeface="Arial" panose="020B0604020202020204" pitchFamily="34" charset="0"/>
              <a:buChar char="•"/>
            </a:pPr>
            <a:r>
              <a:rPr lang="en-US" noProof="0" dirty="0"/>
              <a:t>so find a way to learn the Linux basics.</a:t>
            </a:r>
          </a:p>
          <a:p>
            <a:endParaRPr lang="en-US" noProof="0" dirty="0"/>
          </a:p>
          <a:p>
            <a:r>
              <a:rPr lang="en-US" noProof="0" dirty="0"/>
              <a:t>These are sample </a:t>
            </a:r>
            <a:r>
              <a:rPr lang="en-US" b="1" noProof="0" dirty="0"/>
              <a:t>Linux shell commands</a:t>
            </a:r>
            <a:r>
              <a:rPr lang="en-US" noProof="0" dirty="0"/>
              <a:t>,</a:t>
            </a:r>
          </a:p>
          <a:p>
            <a:pPr marL="171450" indent="-171450">
              <a:buFont typeface="Arial" panose="020B0604020202020204" pitchFamily="34" charset="0"/>
              <a:buChar char="•"/>
            </a:pPr>
            <a:r>
              <a:rPr lang="en-US" noProof="0" dirty="0"/>
              <a:t>just to illustrate what a </a:t>
            </a:r>
            <a:r>
              <a:rPr lang="en-US" b="1" noProof="0" dirty="0"/>
              <a:t>Linux console </a:t>
            </a:r>
            <a:r>
              <a:rPr lang="en-US" b="0" noProof="0" dirty="0"/>
              <a:t>is</a:t>
            </a:r>
          </a:p>
          <a:p>
            <a:pPr marL="171450" indent="-171450">
              <a:buFont typeface="Arial" panose="020B0604020202020204" pitchFamily="34" charset="0"/>
              <a:buChar char="•"/>
            </a:pPr>
            <a:r>
              <a:rPr lang="en-US" noProof="0" dirty="0"/>
              <a:t>and what a </a:t>
            </a:r>
            <a:r>
              <a:rPr lang="en-US" b="1" noProof="0" dirty="0"/>
              <a:t>Linux command</a:t>
            </a:r>
            <a:r>
              <a:rPr lang="en-US" b="0" noProof="0" dirty="0"/>
              <a:t> is</a:t>
            </a:r>
            <a:r>
              <a:rPr lang="en-US" noProof="0" dirty="0"/>
              <a:t>.</a:t>
            </a:r>
          </a:p>
          <a:p>
            <a:pPr marL="0" indent="0">
              <a:buFont typeface="Arial" panose="020B0604020202020204" pitchFamily="34" charset="0"/>
              <a:buNone/>
            </a:pPr>
            <a:r>
              <a:rPr lang="en-US" noProof="0" dirty="0"/>
              <a:t>I will first </a:t>
            </a:r>
            <a:r>
              <a:rPr lang="en-US" b="1" noProof="0" dirty="0"/>
              <a:t>start the Linux shell</a:t>
            </a:r>
            <a:r>
              <a:rPr lang="en-US" noProof="0" dirty="0"/>
              <a:t>.</a:t>
            </a:r>
          </a:p>
          <a:p>
            <a:pPr marL="171450" indent="-171450">
              <a:buFont typeface="Arial" panose="020B0604020202020204" pitchFamily="34" charset="0"/>
              <a:buChar char="•"/>
            </a:pPr>
            <a:r>
              <a:rPr lang="en-US" noProof="0" dirty="0"/>
              <a:t>I have an </a:t>
            </a:r>
            <a:r>
              <a:rPr lang="en-US" b="1" noProof="0" dirty="0"/>
              <a:t>Ubuntu Linux</a:t>
            </a:r>
            <a:r>
              <a:rPr lang="en-US" noProof="0" dirty="0"/>
              <a:t> on my laptop.</a:t>
            </a:r>
          </a:p>
          <a:p>
            <a:pPr marL="171450" indent="-171450">
              <a:buFont typeface="Arial" panose="020B0604020202020204" pitchFamily="34" charset="0"/>
              <a:buChar char="•"/>
            </a:pPr>
            <a:r>
              <a:rPr lang="en-US" noProof="0" dirty="0"/>
              <a:t>This is </a:t>
            </a:r>
            <a:r>
              <a:rPr lang="en-US" b="1" noProof="0" dirty="0"/>
              <a:t>the Linux shell</a:t>
            </a:r>
            <a:r>
              <a:rPr lang="en-US" noProof="0" dirty="0"/>
              <a:t>.</a:t>
            </a:r>
          </a:p>
          <a:p>
            <a:pPr marL="628650" lvl="1" indent="-171450">
              <a:buFont typeface="Arial" panose="020B0604020202020204" pitchFamily="34" charset="0"/>
              <a:buChar char="•"/>
            </a:pPr>
            <a:r>
              <a:rPr lang="en-US" noProof="0" dirty="0"/>
              <a:t>I can write commands here.</a:t>
            </a:r>
          </a:p>
          <a:p>
            <a:pPr marL="628650" lvl="1" indent="-171450">
              <a:buFont typeface="Arial" panose="020B0604020202020204" pitchFamily="34" charset="0"/>
              <a:buChar char="•"/>
            </a:pPr>
            <a:r>
              <a:rPr lang="en-US" noProof="0" dirty="0"/>
              <a:t>Like "</a:t>
            </a:r>
            <a:r>
              <a:rPr lang="en-US" b="1" noProof="1"/>
              <a:t>pwd</a:t>
            </a:r>
            <a:r>
              <a:rPr lang="en-US" noProof="0" dirty="0"/>
              <a:t>". It shows the </a:t>
            </a:r>
            <a:r>
              <a:rPr lang="en-US" b="1" noProof="0" dirty="0"/>
              <a:t>current directory</a:t>
            </a:r>
            <a:r>
              <a:rPr lang="en-US" noProof="0" dirty="0"/>
              <a:t>.</a:t>
            </a:r>
          </a:p>
          <a:p>
            <a:pPr marL="628650" lvl="1" indent="-171450">
              <a:buFont typeface="Arial" panose="020B0604020202020204" pitchFamily="34" charset="0"/>
              <a:buChar char="•"/>
            </a:pPr>
            <a:r>
              <a:rPr lang="en-US" noProof="0" dirty="0"/>
              <a:t>Or the "</a:t>
            </a:r>
            <a:r>
              <a:rPr lang="en-US" b="1" noProof="1"/>
              <a:t>whoami</a:t>
            </a:r>
            <a:r>
              <a:rPr lang="en-US" noProof="0" dirty="0"/>
              <a:t>" command. It shows the </a:t>
            </a:r>
            <a:r>
              <a:rPr lang="en-US" b="1" noProof="0" dirty="0"/>
              <a:t>current user</a:t>
            </a:r>
            <a:r>
              <a:rPr lang="en-US" noProof="0" dirty="0"/>
              <a:t>.</a:t>
            </a:r>
          </a:p>
          <a:p>
            <a:pPr marL="628650" lvl="1" indent="-171450">
              <a:buFont typeface="Arial" panose="020B0604020202020204" pitchFamily="34" charset="0"/>
              <a:buChar char="•"/>
            </a:pPr>
            <a:r>
              <a:rPr lang="en-US" noProof="0" dirty="0"/>
              <a:t>Or the "</a:t>
            </a:r>
            <a:r>
              <a:rPr lang="en-US" b="1" noProof="0" dirty="0"/>
              <a:t>echo</a:t>
            </a:r>
            <a:r>
              <a:rPr lang="en-US" noProof="0" dirty="0"/>
              <a:t>" command, which prints a message. For example:</a:t>
            </a:r>
          </a:p>
          <a:p>
            <a:pPr marL="628650" lvl="1" indent="-171450">
              <a:buFont typeface="Arial" panose="020B0604020202020204" pitchFamily="34" charset="0"/>
              <a:buChar char="•"/>
            </a:pPr>
            <a:r>
              <a:rPr lang="en-US" b="1" noProof="0" dirty="0"/>
              <a:t>echo "Hello Linux shell"</a:t>
            </a:r>
          </a:p>
          <a:p>
            <a:pPr marL="171450" indent="-171450">
              <a:buFont typeface="Arial" panose="020B0604020202020204" pitchFamily="34" charset="0"/>
              <a:buChar char="•"/>
            </a:pPr>
            <a:r>
              <a:rPr lang="en-US" noProof="0" dirty="0"/>
              <a:t>Now let's </a:t>
            </a:r>
            <a:r>
              <a:rPr lang="en-US" b="1" noProof="0" dirty="0"/>
              <a:t>create a file</a:t>
            </a:r>
            <a:r>
              <a:rPr lang="en-US" noProof="0" dirty="0"/>
              <a:t>. The command is:</a:t>
            </a:r>
          </a:p>
          <a:p>
            <a:pPr marL="628650" lvl="1" indent="-171450">
              <a:buFont typeface="Arial" panose="020B0604020202020204" pitchFamily="34" charset="0"/>
              <a:buChar char="•"/>
            </a:pPr>
            <a:r>
              <a:rPr lang="en-US" sz="1200" b="1" noProof="0" dirty="0"/>
              <a:t>cat &gt; hello.txt</a:t>
            </a:r>
          </a:p>
          <a:p>
            <a:pPr marL="171450" lvl="0" indent="-171450">
              <a:buFont typeface="Arial" panose="020B0604020202020204" pitchFamily="34" charset="0"/>
              <a:buChar char="•"/>
            </a:pPr>
            <a:r>
              <a:rPr lang="en-US" sz="1200" noProof="0" dirty="0"/>
              <a:t>This command </a:t>
            </a:r>
            <a:r>
              <a:rPr lang="en-US" sz="1200" b="1" noProof="0" dirty="0"/>
              <a:t>creates a file </a:t>
            </a:r>
            <a:r>
              <a:rPr lang="en-US" sz="1200" noProof="0" dirty="0"/>
              <a:t>named "</a:t>
            </a:r>
            <a:r>
              <a:rPr lang="en-US" sz="1200" b="1" noProof="0" dirty="0"/>
              <a:t>hello.txt</a:t>
            </a:r>
            <a:r>
              <a:rPr lang="en-US" sz="1200" noProof="0" dirty="0"/>
              <a:t>" in the current directory.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Then you can type some text and press [Enter]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Some text…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And more 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Finally, press </a:t>
            </a:r>
            <a:r>
              <a:rPr lang="en-US" sz="1200" b="1" noProof="1"/>
              <a:t>[Ctrl+D]</a:t>
            </a:r>
            <a:r>
              <a:rPr lang="en-US" sz="1200" noProof="0" dirty="0"/>
              <a:t> to save the file and stop the "</a:t>
            </a:r>
            <a:r>
              <a:rPr lang="en-US" sz="1200" b="1" noProof="0" dirty="0"/>
              <a:t>cat</a:t>
            </a:r>
            <a:r>
              <a:rPr lang="en-US" sz="1200" noProof="0" dirty="0"/>
              <a:t>"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Now we have the file "</a:t>
            </a:r>
            <a:r>
              <a:rPr lang="en-US" sz="1200" b="1" noProof="0" dirty="0"/>
              <a:t>hello.txt</a:t>
            </a:r>
            <a:r>
              <a:rPr lang="en-US" sz="1200" noProof="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We can </a:t>
            </a:r>
            <a:r>
              <a:rPr lang="en-US" sz="1200" b="1" noProof="0" dirty="0"/>
              <a:t>list the files </a:t>
            </a:r>
            <a:r>
              <a:rPr lang="en-US" sz="1200" noProof="0" dirty="0"/>
              <a:t>in the current directory by the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0" dirty="0"/>
              <a:t>ls </a:t>
            </a:r>
            <a:r>
              <a:rPr lang="bg-BG" sz="1200" b="1" noProof="0" dirty="0"/>
              <a:t>-</a:t>
            </a:r>
            <a:r>
              <a:rPr lang="en-US" sz="1200" b="1" noProof="0" dirty="0"/>
              <a: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t>This is the file we created a moment ago.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noProof="0" dirty="0"/>
          </a:p>
          <a:p>
            <a:pPr lvl="0"/>
            <a:r>
              <a:rPr lang="en-US" noProof="0" dirty="0"/>
              <a:t>Now we want to </a:t>
            </a:r>
            <a:r>
              <a:rPr lang="en-US" b="1" noProof="0" dirty="0"/>
              <a:t>rename the file</a:t>
            </a:r>
            <a:r>
              <a:rPr lang="en-US" noProof="0" dirty="0"/>
              <a:t>. We shall use the following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mv hello.txt welcome.txt</a:t>
            </a:r>
          </a:p>
          <a:p>
            <a:pPr marL="0" lvl="0" indent="0">
              <a:buFont typeface="Arial" panose="020B0604020202020204" pitchFamily="34" charset="0"/>
              <a:buNone/>
            </a:pPr>
            <a:r>
              <a:rPr lang="en-US" noProof="0" dirty="0"/>
              <a:t>This command moves the file "</a:t>
            </a:r>
            <a:r>
              <a:rPr lang="en-US" b="1" noProof="0" dirty="0"/>
              <a:t>hello.txt</a:t>
            </a:r>
            <a:r>
              <a:rPr lang="en-US" noProof="0" dirty="0"/>
              <a:t>" into a new location, into a file named "</a:t>
            </a:r>
            <a:r>
              <a:rPr lang="en-US" b="1" noProof="0" dirty="0"/>
              <a:t>welcome.txt</a:t>
            </a:r>
            <a:r>
              <a:rPr lang="en-US" noProof="0" dirty="0"/>
              <a:t>".</a:t>
            </a:r>
          </a:p>
          <a:p>
            <a:pPr marL="171450" lvl="0" indent="-171450">
              <a:buFont typeface="Arial" panose="020B0604020202020204" pitchFamily="34" charset="0"/>
              <a:buChar char="•"/>
            </a:pPr>
            <a:r>
              <a:rPr lang="en-US" noProof="0" dirty="0"/>
              <a:t>The result is that </a:t>
            </a:r>
            <a:r>
              <a:rPr lang="en-US" b="1" noProof="0" dirty="0"/>
              <a:t>the file changes its name</a:t>
            </a:r>
            <a:r>
              <a:rPr lang="en-US" noProof="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dirty="0"/>
              <a:t>We can </a:t>
            </a:r>
            <a:r>
              <a:rPr lang="en-US" sz="1200" b="1" noProof="0" dirty="0"/>
              <a:t>list again the files</a:t>
            </a:r>
            <a:r>
              <a:rPr lang="en-US" sz="1200" noProof="0" dirty="0"/>
              <a:t> in the current directory: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0" dirty="0"/>
              <a:t>ls </a:t>
            </a:r>
            <a:r>
              <a:rPr lang="bg-BG" sz="1200" b="1" noProof="0" dirty="0"/>
              <a:t>-</a:t>
            </a:r>
            <a:r>
              <a:rPr lang="en-US" sz="1200" b="1" noProof="0" dirty="0"/>
              <a:t>al</a:t>
            </a:r>
          </a:p>
          <a:p>
            <a:pPr marL="171450" lvl="0" indent="-171450">
              <a:buFont typeface="Arial" panose="020B0604020202020204" pitchFamily="34" charset="0"/>
              <a:buChar char="•"/>
            </a:pPr>
            <a:r>
              <a:rPr lang="en-US" noProof="0" dirty="0"/>
              <a:t>Now we see the new file named "</a:t>
            </a:r>
            <a:r>
              <a:rPr lang="en-US" b="1" noProof="0" dirty="0"/>
              <a:t>welcome.txt</a:t>
            </a:r>
            <a:r>
              <a:rPr lang="en-US" noProof="0" dirty="0"/>
              <a:t>".</a:t>
            </a:r>
            <a:endParaRPr lang="bg-BG" noProof="0" dirty="0"/>
          </a:p>
          <a:p>
            <a:pPr marL="0" lvl="0" indent="0">
              <a:buFont typeface="Arial" panose="020B0604020202020204" pitchFamily="34" charset="0"/>
              <a:buNone/>
            </a:pPr>
            <a:endParaRPr lang="en-US" noProof="0" dirty="0"/>
          </a:p>
          <a:p>
            <a:pPr marL="0" lvl="0" indent="0">
              <a:buFont typeface="Arial" panose="020B0604020202020204" pitchFamily="34" charset="0"/>
              <a:buNone/>
            </a:pPr>
            <a:r>
              <a:rPr lang="en-US" noProof="0" dirty="0"/>
              <a:t>Let's view what's inside this file. We use the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noProof="1"/>
              <a:t>cat welcome.txt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I can use the </a:t>
            </a:r>
            <a:r>
              <a:rPr lang="en-US" sz="1200" b="1" noProof="1"/>
              <a:t>[Tab] key to auto-complete </a:t>
            </a:r>
            <a:r>
              <a:rPr lang="en-US" sz="1200" b="0" noProof="1"/>
              <a:t>the current shell command.</a:t>
            </a:r>
            <a:endParaRPr lang="en-US" sz="1200" b="0" noProof="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0" dirty="0"/>
              <a:t>This command will </a:t>
            </a:r>
            <a:r>
              <a:rPr lang="en-US" sz="1200" b="1" noProof="0" dirty="0"/>
              <a:t>display the content</a:t>
            </a:r>
            <a:r>
              <a:rPr lang="en-US" sz="1200" b="0" noProof="0" dirty="0"/>
              <a:t> of the file "</a:t>
            </a:r>
            <a:r>
              <a:rPr lang="en-US" sz="1200" b="1" noProof="0" dirty="0"/>
              <a:t>welcome.txt</a:t>
            </a:r>
            <a:r>
              <a:rPr lang="en-US" sz="1200" b="0" noProof="0" dirty="0"/>
              <a:t>" from the current directory.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t>Please do not try to learn all the commands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Instead, try to understand </a:t>
            </a:r>
            <a:r>
              <a:rPr lang="en-US" sz="1200" b="1" noProof="1"/>
              <a:t>the concept of Linux console</a:t>
            </a:r>
            <a:r>
              <a:rPr lang="en-US" sz="1200" b="0" noProof="1"/>
              <a:t> as a command-based tool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t>for managing the operating system, the file system, processes and other objects in the 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p>
        </p:txBody>
      </p:sp>
      <p:sp>
        <p:nvSpPr>
          <p:cNvPr id="4" name="Slide Number Placeholder 3"/>
          <p:cNvSpPr>
            <a:spLocks noGrp="1"/>
          </p:cNvSpPr>
          <p:nvPr>
            <p:ph type="sldNum" sz="quarter" idx="5"/>
          </p:nvPr>
        </p:nvSpPr>
        <p:spPr/>
        <p:txBody>
          <a:bodyPr/>
          <a:lstStyle/>
          <a:p>
            <a:fld id="{2BF067CD-8E6B-4360-9AA8-C5DF2A48A6D1}" type="slidenum">
              <a:rPr lang="en-US" smtClean="0"/>
              <a:t>118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0995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a:t>
            </a:r>
            <a:r>
              <a:rPr lang="en-US" b="1" dirty="0"/>
              <a:t>play with Linux commands </a:t>
            </a:r>
            <a:r>
              <a:rPr lang="en-US" dirty="0"/>
              <a:t>yourself, you can follow the above link.</a:t>
            </a:r>
          </a:p>
          <a:p>
            <a:pPr marL="171450" indent="-171450">
              <a:buFont typeface="Arial" panose="020B0604020202020204" pitchFamily="34" charset="0"/>
              <a:buChar char="•"/>
            </a:pPr>
            <a:r>
              <a:rPr lang="en-US" dirty="0"/>
              <a:t>As usually, it takes some time to load.</a:t>
            </a:r>
          </a:p>
          <a:p>
            <a:pPr marL="171450" indent="-171450">
              <a:buFont typeface="Arial" panose="020B0604020202020204" pitchFamily="34" charset="0"/>
              <a:buChar char="•"/>
            </a:pPr>
            <a:r>
              <a:rPr lang="en-US" dirty="0"/>
              <a:t>This is a </a:t>
            </a:r>
            <a:r>
              <a:rPr lang="en-US" b="1" dirty="0"/>
              <a:t>shell script</a:t>
            </a:r>
            <a:r>
              <a:rPr lang="en-US" dirty="0"/>
              <a:t>, stored in a file "</a:t>
            </a:r>
            <a:r>
              <a:rPr lang="en-US" b="1" dirty="0"/>
              <a:t>main.sh</a:t>
            </a:r>
            <a:r>
              <a:rPr lang="en-US" dirty="0"/>
              <a:t>".</a:t>
            </a:r>
          </a:p>
          <a:p>
            <a:pPr marL="171450" indent="-171450">
              <a:buFont typeface="Arial" panose="020B0604020202020204" pitchFamily="34" charset="0"/>
              <a:buChar char="•"/>
            </a:pPr>
            <a:r>
              <a:rPr lang="en-US" dirty="0"/>
              <a:t>The script holds a sequence of Linux shell commands.</a:t>
            </a:r>
          </a:p>
          <a:p>
            <a:pPr marL="171450" indent="-171450">
              <a:buFont typeface="Arial" panose="020B0604020202020204" pitchFamily="34" charset="0"/>
              <a:buChar char="•"/>
            </a:pPr>
            <a:r>
              <a:rPr lang="en-US" dirty="0"/>
              <a:t>We can </a:t>
            </a:r>
            <a:r>
              <a:rPr lang="en-US" b="1" dirty="0"/>
              <a:t>run the script </a:t>
            </a:r>
            <a:r>
              <a:rPr lang="en-US" dirty="0"/>
              <a:t>and see its output.</a:t>
            </a:r>
          </a:p>
          <a:p>
            <a:pPr marL="171450" indent="-171450">
              <a:buFont typeface="Arial" panose="020B0604020202020204" pitchFamily="34" charset="0"/>
              <a:buChar char="•"/>
            </a:pPr>
            <a:r>
              <a:rPr lang="en-US" dirty="0"/>
              <a:t>It prints some text, then writes some text in a file, then displays the content of the file, then displays some information about:</a:t>
            </a:r>
          </a:p>
          <a:p>
            <a:pPr marL="628650" lvl="1" indent="-171450">
              <a:buFont typeface="Arial" panose="020B0604020202020204" pitchFamily="34" charset="0"/>
              <a:buChar char="•"/>
            </a:pPr>
            <a:r>
              <a:rPr lang="en-US" dirty="0"/>
              <a:t>the current machine using the "</a:t>
            </a:r>
            <a:r>
              <a:rPr lang="en-US" b="1" dirty="0" err="1"/>
              <a:t>uname</a:t>
            </a:r>
            <a:r>
              <a:rPr lang="en-US" b="1" dirty="0"/>
              <a:t> -a</a:t>
            </a:r>
            <a:r>
              <a:rPr lang="en-US" dirty="0"/>
              <a:t>" command,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current user using "</a:t>
            </a:r>
            <a:r>
              <a:rPr lang="en-US" b="1" dirty="0" err="1"/>
              <a:t>whoami</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active processes in the OS using "</a:t>
            </a:r>
            <a:r>
              <a:rPr lang="en-US" b="1" dirty="0" err="1"/>
              <a:t>ps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Please don't try to understand everything.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Instead focus on </a:t>
            </a:r>
            <a:r>
              <a:rPr lang="en-US" b="1" dirty="0"/>
              <a:t>the concept of Linux shell </a:t>
            </a:r>
            <a:r>
              <a:rPr lang="en-US" b="0" dirty="0"/>
              <a:t>and </a:t>
            </a:r>
            <a:r>
              <a:rPr lang="en-US" b="1" dirty="0"/>
              <a:t>shell scripts</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are important in software development.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Linux shell </a:t>
            </a:r>
            <a:r>
              <a:rPr lang="en-US" dirty="0"/>
              <a:t>allows to control the operating system through </a:t>
            </a:r>
            <a:r>
              <a:rPr lang="en-US" b="1" dirty="0"/>
              <a:t>commands</a:t>
            </a:r>
            <a:r>
              <a:rPr lang="en-US" dirty="0"/>
              <a:t>, executed in interactive 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Shell scripts </a:t>
            </a:r>
            <a:r>
              <a:rPr lang="en-US" dirty="0"/>
              <a:t>consists of sequences of shell commands (like programs in programming) and are used to automate some task.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119</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154817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Internet of Things (IoT)</a:t>
            </a:r>
            <a:r>
              <a:rPr lang="en-US" dirty="0"/>
              <a:t> is the concept of using</a:t>
            </a:r>
          </a:p>
          <a:p>
            <a:pPr marL="171450" indent="-171450">
              <a:buFont typeface="Arial" panose="020B0604020202020204" pitchFamily="34" charset="0"/>
              <a:buChar char="•"/>
            </a:pPr>
            <a:r>
              <a:rPr lang="en-US" b="1" dirty="0"/>
              <a:t>connected devices</a:t>
            </a:r>
            <a:r>
              <a:rPr lang="en-US" dirty="0"/>
              <a:t>, such as microcontrollers and mini-computers,</a:t>
            </a:r>
          </a:p>
          <a:p>
            <a:pPr marL="171450" indent="-171450">
              <a:buFont typeface="Arial" panose="020B0604020202020204" pitchFamily="34" charset="0"/>
              <a:buChar char="•"/>
            </a:pPr>
            <a:r>
              <a:rPr lang="en-US" dirty="0"/>
              <a:t>together with </a:t>
            </a:r>
            <a:r>
              <a:rPr lang="en-US" b="1" dirty="0"/>
              <a:t>back-end infrastructure</a:t>
            </a:r>
            <a:r>
              <a:rPr lang="en-US" b="0" dirty="0"/>
              <a:t>, such as IoT clouds</a:t>
            </a:r>
            <a:r>
              <a:rPr lang="en-US" dirty="0"/>
              <a:t>,</a:t>
            </a:r>
          </a:p>
          <a:p>
            <a:pPr marL="171450" indent="-171450">
              <a:buFont typeface="Arial" panose="020B0604020202020204" pitchFamily="34" charset="0"/>
              <a:buChar char="•"/>
            </a:pPr>
            <a:r>
              <a:rPr lang="en-US" dirty="0"/>
              <a:t>to collect data, control processes, communicate with other devices,</a:t>
            </a:r>
          </a:p>
          <a:p>
            <a:pPr marL="171450" indent="-171450">
              <a:buFont typeface="Arial" panose="020B0604020202020204" pitchFamily="34" charset="0"/>
              <a:buChar char="•"/>
            </a:pPr>
            <a:r>
              <a:rPr lang="en-US" dirty="0"/>
              <a:t>in attempt to build </a:t>
            </a:r>
            <a:r>
              <a:rPr lang="en-US" b="0" i="0" dirty="0">
                <a:solidFill>
                  <a:srgbClr val="080E14"/>
                </a:solidFill>
                <a:effectLst/>
                <a:latin typeface="Proxima Nova"/>
              </a:rPr>
              <a:t>more </a:t>
            </a:r>
            <a:r>
              <a:rPr lang="en-US" b="1" i="0" dirty="0">
                <a:solidFill>
                  <a:srgbClr val="080E14"/>
                </a:solidFill>
                <a:effectLst/>
                <a:latin typeface="Proxima Nova"/>
              </a:rPr>
              <a:t>smarter </a:t>
            </a:r>
            <a:r>
              <a:rPr lang="en-US" b="0" i="0" dirty="0">
                <a:solidFill>
                  <a:srgbClr val="080E14"/>
                </a:solidFill>
                <a:effectLst/>
                <a:latin typeface="Proxima Nova"/>
              </a:rPr>
              <a:t>and more </a:t>
            </a:r>
            <a:r>
              <a:rPr lang="en-US" b="1" i="0" dirty="0">
                <a:solidFill>
                  <a:srgbClr val="080E14"/>
                </a:solidFill>
                <a:effectLst/>
                <a:latin typeface="Proxima Nova"/>
              </a:rPr>
              <a:t>responsive </a:t>
            </a:r>
            <a:r>
              <a:rPr lang="en-US" b="0" i="0" dirty="0">
                <a:solidFill>
                  <a:srgbClr val="080E14"/>
                </a:solidFill>
                <a:effectLst/>
                <a:latin typeface="Proxima Nova"/>
              </a:rPr>
              <a:t>world,</a:t>
            </a:r>
          </a:p>
          <a:p>
            <a:pPr marL="171450" indent="-171450">
              <a:buFont typeface="Arial" panose="020B0604020202020204" pitchFamily="34" charset="0"/>
              <a:buChar char="•"/>
            </a:pPr>
            <a:r>
              <a:rPr lang="en-US" b="0" i="0" dirty="0">
                <a:solidFill>
                  <a:srgbClr val="080E14"/>
                </a:solidFill>
                <a:effectLst/>
                <a:latin typeface="Proxima Nova"/>
              </a:rPr>
              <a:t>and </a:t>
            </a:r>
            <a:r>
              <a:rPr lang="en-US" b="1" i="0" dirty="0">
                <a:solidFill>
                  <a:srgbClr val="080E14"/>
                </a:solidFill>
                <a:effectLst/>
                <a:latin typeface="Proxima Nova"/>
              </a:rPr>
              <a:t>simplify our lives </a:t>
            </a:r>
            <a:r>
              <a:rPr lang="en-US" b="0" i="0" dirty="0">
                <a:solidFill>
                  <a:srgbClr val="080E14"/>
                </a:solidFill>
                <a:effectLst/>
                <a:latin typeface="Proxima Nova"/>
              </a:rPr>
              <a:t>through technologies.</a:t>
            </a:r>
          </a:p>
          <a:p>
            <a:pPr marL="0" indent="0">
              <a:buFont typeface="Arial" panose="020B0604020202020204" pitchFamily="34" charset="0"/>
              <a:buNone/>
            </a:pPr>
            <a:r>
              <a:rPr lang="en-US" b="0" i="0" dirty="0">
                <a:solidFill>
                  <a:srgbClr val="080E14"/>
                </a:solidFill>
                <a:effectLst/>
                <a:latin typeface="Proxima Nova"/>
              </a:rPr>
              <a:t>Let's look at the basic </a:t>
            </a:r>
            <a:r>
              <a:rPr lang="en-US" b="1" i="0" dirty="0">
                <a:solidFill>
                  <a:srgbClr val="080E14"/>
                </a:solidFill>
                <a:effectLst/>
                <a:latin typeface="Proxima Nova"/>
              </a:rPr>
              <a:t>concepts and principles behind IoT</a:t>
            </a:r>
            <a:r>
              <a:rPr lang="en-US" b="0" i="0" dirty="0">
                <a:solidFill>
                  <a:srgbClr val="080E14"/>
                </a:solidFill>
                <a:effectLst/>
                <a:latin typeface="Proxima Nova"/>
              </a:rPr>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120</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Embedded systems </a:t>
            </a:r>
            <a:r>
              <a:rPr lang="en-US" dirty="0"/>
              <a:t>and </a:t>
            </a:r>
            <a:r>
              <a:rPr lang="en-US" b="1" dirty="0"/>
              <a:t>Internet of Things</a:t>
            </a:r>
            <a:r>
              <a:rPr lang="en-US" dirty="0"/>
              <a:t> (IoT) are a broad branch of software development.</a:t>
            </a:r>
          </a:p>
          <a:p>
            <a:pPr marL="171450" indent="-171450">
              <a:buFont typeface="Arial" panose="020B0604020202020204" pitchFamily="34" charset="0"/>
              <a:buChar char="•"/>
            </a:pPr>
            <a:r>
              <a:rPr lang="en-US" b="0" dirty="0"/>
              <a:t>But what is "</a:t>
            </a:r>
            <a:r>
              <a:rPr lang="en-US" b="1" dirty="0"/>
              <a:t>embedded system</a:t>
            </a:r>
            <a:r>
              <a:rPr lang="en-US" b="0" dirty="0"/>
              <a:t>"?</a:t>
            </a:r>
          </a:p>
          <a:p>
            <a:endParaRPr lang="en-US" b="1" dirty="0"/>
          </a:p>
          <a:p>
            <a:r>
              <a:rPr lang="en-US" b="1" dirty="0"/>
              <a:t>Embedded systems </a:t>
            </a:r>
            <a:r>
              <a:rPr lang="en-US" b="0" dirty="0"/>
              <a:t>are </a:t>
            </a:r>
            <a:r>
              <a:rPr lang="en-US" dirty="0"/>
              <a:t>hardware + software,</a:t>
            </a:r>
          </a:p>
          <a:p>
            <a:pPr marL="171450" indent="-171450">
              <a:buFont typeface="Arial" panose="020B0604020202020204" pitchFamily="34" charset="0"/>
              <a:buChar char="•"/>
            </a:pPr>
            <a:r>
              <a:rPr lang="en-US" dirty="0"/>
              <a:t>dedicated to certain task,</a:t>
            </a:r>
          </a:p>
          <a:p>
            <a:pPr marL="171450" indent="-171450">
              <a:buFont typeface="Arial" panose="020B0604020202020204" pitchFamily="34" charset="0"/>
              <a:buChar char="•"/>
            </a:pPr>
            <a:r>
              <a:rPr lang="en-US" dirty="0"/>
              <a:t>such as controlling the lights at the office</a:t>
            </a:r>
          </a:p>
          <a:p>
            <a:pPr marL="171450" indent="-171450">
              <a:buFont typeface="Arial" panose="020B0604020202020204" pitchFamily="34" charset="0"/>
              <a:buChar char="•"/>
            </a:pPr>
            <a:r>
              <a:rPr lang="en-US" dirty="0"/>
              <a:t>or controlling the heating at home.</a:t>
            </a:r>
          </a:p>
          <a:p>
            <a:pPr marL="0" indent="0">
              <a:buFont typeface="Arial" panose="020B0604020202020204" pitchFamily="34" charset="0"/>
              <a:buNone/>
            </a:pPr>
            <a:r>
              <a:rPr lang="en-US" dirty="0"/>
              <a:t>They are called "</a:t>
            </a:r>
            <a:r>
              <a:rPr lang="en-US" b="1" dirty="0"/>
              <a:t>embedded systems</a:t>
            </a:r>
            <a:r>
              <a:rPr lang="en-US" dirty="0"/>
              <a:t>",</a:t>
            </a:r>
          </a:p>
          <a:p>
            <a:pPr marL="171450" indent="-171450">
              <a:buFont typeface="Arial" panose="020B0604020202020204" pitchFamily="34" charset="0"/>
              <a:buChar char="•"/>
            </a:pPr>
            <a:r>
              <a:rPr lang="en-US" dirty="0"/>
              <a:t>because are often </a:t>
            </a:r>
            <a:r>
              <a:rPr lang="en-US" b="1" dirty="0"/>
              <a:t>embedded in bigger hardware products</a:t>
            </a:r>
            <a:r>
              <a:rPr lang="en-US" dirty="0"/>
              <a:t>,</a:t>
            </a:r>
          </a:p>
          <a:p>
            <a:pPr marL="171450" indent="-171450">
              <a:buFont typeface="Arial" panose="020B0604020202020204" pitchFamily="34" charset="0"/>
              <a:buChar char="•"/>
            </a:pPr>
            <a:r>
              <a:rPr lang="en-US" dirty="0"/>
              <a:t>such as air conditioners, automated heating systems, automated watering systems and cars.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Typically embedded systems use a </a:t>
            </a:r>
            <a:r>
              <a:rPr lang="en-US" b="1" dirty="0"/>
              <a:t>hardware with limited resources </a:t>
            </a:r>
            <a:r>
              <a:rPr lang="en-US" dirty="0"/>
              <a:t>(CPU, RAM, battery and others).</a:t>
            </a:r>
          </a:p>
          <a:p>
            <a:pPr marL="171450" indent="-171450">
              <a:buFont typeface="Arial" panose="020B0604020202020204" pitchFamily="34" charset="0"/>
              <a:buChar char="•"/>
            </a:pPr>
            <a:r>
              <a:rPr lang="en-US" dirty="0"/>
              <a:t>Most embedded systems run on a </a:t>
            </a:r>
            <a:r>
              <a:rPr lang="en-US" b="1" dirty="0"/>
              <a:t>microcontroller</a:t>
            </a:r>
            <a:r>
              <a:rPr lang="en-US" dirty="0"/>
              <a:t> or </a:t>
            </a:r>
            <a:r>
              <a:rPr lang="en-US" b="1" dirty="0"/>
              <a:t>mini-computer</a:t>
            </a:r>
            <a:r>
              <a:rPr lang="bg-BG" b="0" dirty="0"/>
              <a:t>.</a:t>
            </a:r>
            <a:endParaRPr lang="en-US" b="0" dirty="0"/>
          </a:p>
          <a:p>
            <a:pPr marL="171450" indent="-171450">
              <a:buFont typeface="Arial" panose="020B0604020202020204" pitchFamily="34" charset="0"/>
              <a:buChar char="•"/>
            </a:pPr>
            <a:r>
              <a:rPr lang="en-US" b="0" dirty="0"/>
              <a:t>Embedded systems can be powered by a </a:t>
            </a:r>
            <a:r>
              <a:rPr lang="en-US" b="1" dirty="0"/>
              <a:t>power adapter </a:t>
            </a:r>
            <a:r>
              <a:rPr lang="en-US" b="0" dirty="0"/>
              <a:t>of by a </a:t>
            </a:r>
            <a:r>
              <a:rPr lang="en-US" b="1" dirty="0"/>
              <a:t>battery</a:t>
            </a:r>
            <a:r>
              <a:rPr lang="en-US" b="0" dirty="0"/>
              <a:t>.</a:t>
            </a:r>
          </a:p>
          <a:p>
            <a:pPr marL="171450" indent="-171450">
              <a:buFont typeface="Arial" panose="020B0604020202020204" pitchFamily="34" charset="0"/>
              <a:buChar char="•"/>
            </a:pPr>
            <a:r>
              <a:rPr lang="en-US" dirty="0"/>
              <a:t>Embedded systems are controlled by </a:t>
            </a:r>
            <a:r>
              <a:rPr lang="en-US" b="1" dirty="0"/>
              <a:t>software</a:t>
            </a:r>
            <a:r>
              <a:rPr lang="en-US" dirty="0"/>
              <a:t>, written by developers.</a:t>
            </a:r>
          </a:p>
          <a:p>
            <a:pPr marL="171450" indent="-171450">
              <a:buFont typeface="Arial" panose="020B0604020202020204" pitchFamily="34" charset="0"/>
              <a:buChar char="•"/>
            </a:pPr>
            <a:r>
              <a:rPr lang="en-US" dirty="0"/>
              <a:t>Some embedded systems have an </a:t>
            </a:r>
            <a:r>
              <a:rPr lang="en-US" b="1" dirty="0"/>
              <a:t>operating system</a:t>
            </a:r>
            <a:r>
              <a:rPr lang="en-US" dirty="0"/>
              <a:t> with processes and file system.</a:t>
            </a:r>
          </a:p>
          <a:p>
            <a:pPr marL="628650" lvl="1" indent="-171450">
              <a:buFont typeface="Arial" panose="020B0604020202020204" pitchFamily="34" charset="0"/>
              <a:buChar char="•"/>
            </a:pPr>
            <a:r>
              <a:rPr lang="en-US" dirty="0"/>
              <a:t>Such systems run on more powerful hardware and can do more complex calculations and operations.</a:t>
            </a:r>
          </a:p>
          <a:p>
            <a:pPr marL="171450" indent="-171450">
              <a:buFont typeface="Arial" panose="020B0604020202020204" pitchFamily="34" charset="0"/>
              <a:buChar char="•"/>
            </a:pPr>
            <a:r>
              <a:rPr lang="en-US" dirty="0"/>
              <a:t>Others execute your program directly, </a:t>
            </a:r>
            <a:r>
              <a:rPr lang="en-US" b="1" dirty="0"/>
              <a:t>without an operating system</a:t>
            </a:r>
            <a:r>
              <a:rPr lang="en-US" dirty="0"/>
              <a:t>.</a:t>
            </a:r>
          </a:p>
          <a:p>
            <a:endParaRPr lang="en-US" b="1" dirty="0"/>
          </a:p>
          <a:p>
            <a:r>
              <a:rPr lang="en-US" b="1" dirty="0"/>
              <a:t>Internet-connected</a:t>
            </a:r>
            <a:r>
              <a:rPr lang="en-US" dirty="0"/>
              <a:t> embedded systems are known as "</a:t>
            </a:r>
            <a:r>
              <a:rPr lang="en-US" b="1" dirty="0"/>
              <a:t>Internet of Things</a:t>
            </a:r>
            <a:r>
              <a:rPr lang="en-US" dirty="0"/>
              <a:t>" devices (</a:t>
            </a:r>
            <a:r>
              <a:rPr lang="en-US" b="1" dirty="0"/>
              <a:t>IoT devices</a:t>
            </a:r>
            <a:r>
              <a:rPr lang="en-US" dirty="0"/>
              <a:t>).</a:t>
            </a:r>
          </a:p>
          <a:p>
            <a:pPr marL="171450" indent="-171450">
              <a:buFont typeface="Arial" panose="020B0604020202020204" pitchFamily="34" charset="0"/>
              <a:buChar char="•"/>
            </a:pPr>
            <a:r>
              <a:rPr lang="en-US" b="1" dirty="0"/>
              <a:t>IoT </a:t>
            </a:r>
            <a:r>
              <a:rPr lang="en-US" dirty="0"/>
              <a:t>is the concept of "Internet-connected" or "cloud-connected" devices, which </a:t>
            </a:r>
            <a:r>
              <a:rPr lang="en-US" b="1" dirty="0"/>
              <a:t>can be controlled remotely</a:t>
            </a:r>
            <a:r>
              <a:rPr lang="en-US" dirty="0"/>
              <a:t>.</a:t>
            </a:r>
          </a:p>
          <a:p>
            <a:pPr marL="171450" indent="-171450">
              <a:buFont typeface="Arial" panose="020B0604020202020204" pitchFamily="34" charset="0"/>
              <a:buChar char="•"/>
            </a:pPr>
            <a:r>
              <a:rPr lang="en-US" b="1" dirty="0"/>
              <a:t>IoT devices collect data </a:t>
            </a:r>
            <a:r>
              <a:rPr lang="en-US" b="0" dirty="0"/>
              <a:t>from their sensors and other sources and upload this data to an </a:t>
            </a:r>
            <a:r>
              <a:rPr lang="en-US" b="1" dirty="0"/>
              <a:t>IoT cloud</a:t>
            </a:r>
            <a:r>
              <a:rPr lang="bg-BG" b="0" dirty="0"/>
              <a:t> </a:t>
            </a:r>
            <a:r>
              <a:rPr lang="en-US" b="0" dirty="0"/>
              <a:t>or </a:t>
            </a:r>
            <a:r>
              <a:rPr lang="en-US" b="1" dirty="0"/>
              <a:t>IoT server</a:t>
            </a:r>
            <a:r>
              <a:rPr lang="en-US" b="0" dirty="0"/>
              <a:t>.</a:t>
            </a:r>
          </a:p>
          <a:p>
            <a:pPr marL="171450" indent="-171450">
              <a:buFont typeface="Arial" panose="020B0604020202020204" pitchFamily="34" charset="0"/>
              <a:buChar char="•"/>
            </a:pPr>
            <a:r>
              <a:rPr lang="en-US" b="0" dirty="0"/>
              <a:t>In most IoT systems the IoT cloud or server could </a:t>
            </a:r>
            <a:r>
              <a:rPr lang="en-US" b="1" dirty="0"/>
              <a:t>send commands </a:t>
            </a:r>
            <a:r>
              <a:rPr lang="en-US" b="0" dirty="0"/>
              <a:t>to the IoT devices to adjust and control their behavior.</a:t>
            </a:r>
          </a:p>
          <a:p>
            <a:pPr marL="171450" indent="-171450">
              <a:buFont typeface="Arial" panose="020B0604020202020204" pitchFamily="34" charset="0"/>
              <a:buChar char="•"/>
            </a:pPr>
            <a:r>
              <a:rPr lang="en-US" b="1" dirty="0"/>
              <a:t>Example</a:t>
            </a:r>
            <a:r>
              <a:rPr lang="en-US" b="0" dirty="0"/>
              <a:t> of IoT system is an </a:t>
            </a:r>
            <a:r>
              <a:rPr lang="en-US" b="1" i="1" dirty="0"/>
              <a:t>air conditioner</a:t>
            </a:r>
            <a:r>
              <a:rPr lang="en-US" b="0" dirty="0"/>
              <a:t>, connected to an IoT cloud, which can be controlled through a smartphone.</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49777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2000"/>
              </a:lnSpc>
            </a:pPr>
            <a:r>
              <a:rPr lang="en-US" sz="4400" b="1" i="0" dirty="0">
                <a:solidFill>
                  <a:srgbClr val="222222"/>
                </a:solidFill>
                <a:effectLst/>
                <a:latin typeface="arial" panose="020B0604020202020204" pitchFamily="34" charset="0"/>
              </a:rPr>
              <a:t>Microcontrollers</a:t>
            </a:r>
            <a:r>
              <a:rPr lang="en-US" sz="4400" b="0" i="0" dirty="0">
                <a:solidFill>
                  <a:srgbClr val="222222"/>
                </a:solidFill>
                <a:effectLst/>
                <a:latin typeface="arial" panose="020B0604020202020204" pitchFamily="34" charset="0"/>
              </a:rPr>
              <a:t> are a </a:t>
            </a:r>
            <a:r>
              <a:rPr lang="en-US" sz="4400" b="1" i="0" dirty="0">
                <a:solidFill>
                  <a:srgbClr val="222222"/>
                </a:solidFill>
                <a:effectLst/>
                <a:latin typeface="arial" panose="020B0604020202020204" pitchFamily="34" charset="0"/>
              </a:rPr>
              <a:t>tiny, self-contained computers </a:t>
            </a:r>
            <a:r>
              <a:rPr lang="en-US" sz="4400" b="0" i="0" dirty="0">
                <a:solidFill>
                  <a:srgbClr val="222222"/>
                </a:solidFill>
                <a:effectLst/>
                <a:latin typeface="arial" panose="020B0604020202020204" pitchFamily="34" charset="0"/>
              </a:rPr>
              <a:t>hosted on a </a:t>
            </a:r>
            <a:r>
              <a:rPr lang="en-US" sz="4400" b="1" i="0" dirty="0">
                <a:solidFill>
                  <a:srgbClr val="222222"/>
                </a:solidFill>
                <a:effectLst/>
                <a:latin typeface="arial" panose="020B0604020202020204" pitchFamily="34" charset="0"/>
              </a:rPr>
              <a:t>microchip</a:t>
            </a:r>
            <a:r>
              <a:rPr lang="en-US" sz="4400" b="0" i="0" dirty="0">
                <a:solidFill>
                  <a:srgbClr val="222222"/>
                </a:solidFill>
                <a:effectLst/>
                <a:latin typeface="arial" panose="020B0604020202020204" pitchFamily="34" charset="0"/>
              </a:rPr>
              <a:t>, placed on a </a:t>
            </a:r>
            <a:r>
              <a:rPr lang="en-US" sz="4400" b="1" i="0" dirty="0">
                <a:solidFill>
                  <a:srgbClr val="222222"/>
                </a:solidFill>
                <a:effectLst/>
                <a:latin typeface="arial" panose="020B0604020202020204" pitchFamily="34" charset="0"/>
              </a:rPr>
              <a:t>board</a:t>
            </a:r>
            <a:r>
              <a:rPr lang="en-US" sz="4400" b="0" i="0" dirty="0">
                <a:solidFill>
                  <a:srgbClr val="222222"/>
                </a:solidFill>
                <a:effectLst/>
                <a:latin typeface="arial" panose="020B0604020202020204" pitchFamily="34" charset="0"/>
              </a:rPr>
              <a:t>.</a:t>
            </a:r>
          </a:p>
          <a:p>
            <a:pPr marL="360000" indent="-180000">
              <a:lnSpc>
                <a:spcPct val="102000"/>
              </a:lnSpc>
              <a:buFont typeface="Arial" panose="020B0604020202020204" pitchFamily="34" charset="0"/>
              <a:buChar char="•"/>
            </a:pPr>
            <a:r>
              <a:rPr lang="en-US" sz="4400" b="0" i="0" dirty="0">
                <a:solidFill>
                  <a:srgbClr val="222222"/>
                </a:solidFill>
                <a:effectLst/>
                <a:latin typeface="arial" panose="020B0604020202020204" pitchFamily="34" charset="0"/>
              </a:rPr>
              <a:t>They enable connectivity and can control anything, which could be connected to the Internet,</a:t>
            </a:r>
          </a:p>
          <a:p>
            <a:pPr marL="360000" indent="-180000">
              <a:lnSpc>
                <a:spcPct val="102000"/>
              </a:lnSpc>
              <a:buFont typeface="Arial" panose="020B0604020202020204" pitchFamily="34" charset="0"/>
              <a:buChar char="•"/>
            </a:pPr>
            <a:r>
              <a:rPr lang="en-US" sz="4400" b="0" i="0" dirty="0">
                <a:solidFill>
                  <a:srgbClr val="222222"/>
                </a:solidFill>
                <a:effectLst/>
                <a:latin typeface="arial" panose="020B0604020202020204" pitchFamily="34" charset="0"/>
              </a:rPr>
              <a:t>such as air conditioning systems, watering systems, heating systems, refrigerators, automated car parking systems and many others.</a:t>
            </a:r>
          </a:p>
          <a:p>
            <a:pPr>
              <a:lnSpc>
                <a:spcPct val="102000"/>
              </a:lnSpc>
            </a:pPr>
            <a:r>
              <a:rPr lang="en-US" sz="3200" b="1" dirty="0"/>
              <a:t>Microcontrollers</a:t>
            </a:r>
            <a:r>
              <a:rPr lang="en-US" sz="3200" dirty="0"/>
              <a:t> consist of </a:t>
            </a:r>
            <a:r>
              <a:rPr lang="en-US" sz="3200" b="1" dirty="0"/>
              <a:t>microchip</a:t>
            </a:r>
            <a:r>
              <a:rPr lang="en-US" sz="3200" dirty="0"/>
              <a:t> (holding CPU + RAM + GPIO + USB)</a:t>
            </a:r>
            <a:endParaRPr lang="en-US" sz="3600" b="0" i="0" dirty="0">
              <a:solidFill>
                <a:srgbClr val="222222"/>
              </a:solidFill>
              <a:effectLst/>
              <a:latin typeface="arial" panose="020B0604020202020204" pitchFamily="34" charset="0"/>
            </a:endParaRPr>
          </a:p>
          <a:p>
            <a:pPr marL="360000" indent="-180000">
              <a:lnSpc>
                <a:spcPct val="102000"/>
              </a:lnSpc>
              <a:buFont typeface="Arial" panose="020B0604020202020204" pitchFamily="34" charset="0"/>
              <a:buChar char="•"/>
            </a:pPr>
            <a:r>
              <a:rPr lang="en-US" sz="3200" dirty="0"/>
              <a:t>on a </a:t>
            </a:r>
            <a:r>
              <a:rPr lang="en-US" sz="3200" b="1" dirty="0"/>
              <a:t>printed circuit board</a:t>
            </a:r>
            <a:r>
              <a:rPr lang="bg-BG" sz="3200" b="1" dirty="0"/>
              <a:t> </a:t>
            </a:r>
            <a:r>
              <a:rPr lang="en-US" sz="3200" dirty="0"/>
              <a:t>with a </a:t>
            </a:r>
            <a:r>
              <a:rPr lang="en-US" sz="3200" b="1" dirty="0"/>
              <a:t>power</a:t>
            </a:r>
            <a:r>
              <a:rPr lang="en-US" sz="3200" dirty="0"/>
              <a:t> port or battery.</a:t>
            </a:r>
            <a:endParaRPr lang="bg-BG" sz="3200" dirty="0"/>
          </a:p>
          <a:p>
            <a:pPr marL="0" indent="0">
              <a:lnSpc>
                <a:spcPct val="102000"/>
              </a:lnSpc>
              <a:buFont typeface="Arial" panose="020B0604020202020204" pitchFamily="34" charset="0"/>
              <a:buNone/>
            </a:pPr>
            <a:r>
              <a:rPr lang="en-US" sz="3000" b="1" dirty="0"/>
              <a:t>Examples of microcontroller boards</a:t>
            </a:r>
            <a:r>
              <a:rPr lang="en-US" sz="3000" dirty="0"/>
              <a:t> are:</a:t>
            </a:r>
          </a:p>
          <a:p>
            <a:pPr marL="360000" lvl="0" indent="-180000">
              <a:lnSpc>
                <a:spcPct val="102000"/>
              </a:lnSpc>
              <a:buFont typeface="Arial" panose="020B0604020202020204" pitchFamily="34" charset="0"/>
              <a:buChar char="•"/>
            </a:pPr>
            <a:r>
              <a:rPr lang="en-US" sz="3000" b="1" dirty="0"/>
              <a:t>ATmega328 </a:t>
            </a:r>
            <a:r>
              <a:rPr lang="en-US" sz="3000" dirty="0"/>
              <a:t>– a low-cost, single-chip microcontroller, created by Atmel.</a:t>
            </a:r>
          </a:p>
          <a:p>
            <a:pPr marL="360000" lvl="0" indent="-180000">
              <a:lnSpc>
                <a:spcPct val="102000"/>
              </a:lnSpc>
              <a:buFont typeface="Arial" panose="020B0604020202020204" pitchFamily="34" charset="0"/>
              <a:buChar char="•"/>
            </a:pPr>
            <a:r>
              <a:rPr lang="en-US" sz="3000" b="1" dirty="0"/>
              <a:t>Arduino Uno</a:t>
            </a:r>
            <a:r>
              <a:rPr lang="en-US" sz="3000" dirty="0"/>
              <a:t> – an open-source microcontroller, based on ATmega328.</a:t>
            </a:r>
          </a:p>
          <a:p>
            <a:pPr marL="360000" marR="0" lvl="0" indent="-180000" algn="l" defTabSz="914400" rtl="0" eaLnBrk="1" fontAlgn="auto" latinLnBrk="0" hangingPunct="1">
              <a:lnSpc>
                <a:spcPct val="102000"/>
              </a:lnSpc>
              <a:spcBef>
                <a:spcPts val="0"/>
              </a:spcBef>
              <a:spcAft>
                <a:spcPts val="0"/>
              </a:spcAft>
              <a:buClrTx/>
              <a:buSzTx/>
              <a:buFont typeface="Arial" panose="020B0604020202020204" pitchFamily="34" charset="0"/>
              <a:buChar char="•"/>
              <a:tabLst/>
              <a:defRPr/>
            </a:pPr>
            <a:r>
              <a:rPr lang="en-US" sz="4400" b="1" noProof="1"/>
              <a:t>Micro:bit </a:t>
            </a:r>
            <a:r>
              <a:rPr lang="en-US" sz="4400" noProof="1"/>
              <a:t>– open-source microcontroller, designed by the BBC for use in computer education in the UK.</a:t>
            </a:r>
            <a:endParaRPr lang="en-US" sz="4400" dirty="0"/>
          </a:p>
          <a:p>
            <a:pPr marL="360000" marR="0" lvl="0" indent="-180000" algn="l" defTabSz="914400" rtl="0" eaLnBrk="1" fontAlgn="auto" latinLnBrk="0" hangingPunct="1">
              <a:lnSpc>
                <a:spcPct val="102000"/>
              </a:lnSpc>
              <a:spcBef>
                <a:spcPts val="0"/>
              </a:spcBef>
              <a:spcAft>
                <a:spcPts val="0"/>
              </a:spcAft>
              <a:buClrTx/>
              <a:buSzTx/>
              <a:buFont typeface="Arial" panose="020B0604020202020204" pitchFamily="34" charset="0"/>
              <a:buChar char="•"/>
              <a:tabLst/>
              <a:defRPr/>
            </a:pPr>
            <a:r>
              <a:rPr lang="en-US" sz="4400" b="1" i="0" dirty="0" err="1">
                <a:solidFill>
                  <a:srgbClr val="333333"/>
                </a:solidFill>
                <a:effectLst/>
                <a:latin typeface="arial" panose="020B0604020202020204" pitchFamily="34" charset="0"/>
              </a:rPr>
              <a:t>NodeMCU</a:t>
            </a:r>
            <a:r>
              <a:rPr lang="en-US" sz="4400" b="0" i="0" dirty="0">
                <a:solidFill>
                  <a:srgbClr val="333333"/>
                </a:solidFill>
                <a:effectLst/>
                <a:latin typeface="arial" panose="020B0604020202020204" pitchFamily="34" charset="0"/>
              </a:rPr>
              <a:t> </a:t>
            </a:r>
            <a:r>
              <a:rPr lang="en-US" sz="4400" b="0" dirty="0"/>
              <a:t>–</a:t>
            </a:r>
            <a:r>
              <a:rPr lang="bg-BG" sz="4400" b="1" i="0" dirty="0">
                <a:solidFill>
                  <a:srgbClr val="333333"/>
                </a:solidFill>
                <a:effectLst/>
                <a:latin typeface="arial" panose="020B0604020202020204" pitchFamily="34" charset="0"/>
              </a:rPr>
              <a:t> </a:t>
            </a:r>
            <a:r>
              <a:rPr lang="en-US" sz="6000" b="0" i="0" dirty="0">
                <a:solidFill>
                  <a:srgbClr val="202122"/>
                </a:solidFill>
                <a:effectLst/>
                <a:latin typeface="Arial" panose="020B0604020202020204" pitchFamily="34" charset="0"/>
              </a:rPr>
              <a:t>a low-cost open-source IoT platform, based on the </a:t>
            </a:r>
            <a:r>
              <a:rPr lang="en-US" sz="3000" dirty="0"/>
              <a:t>ESP8266 microchip with integrated </a:t>
            </a:r>
            <a:r>
              <a:rPr lang="en-US" sz="3000" dirty="0" err="1"/>
              <a:t>WiFi</a:t>
            </a:r>
            <a:r>
              <a:rPr lang="en-US" sz="3000" dirty="0"/>
              <a:t>.</a:t>
            </a:r>
          </a:p>
          <a:p>
            <a:pPr marL="360000" marR="0" lvl="0" indent="-180000" algn="l" defTabSz="914400" rtl="0" eaLnBrk="1" fontAlgn="auto" latinLnBrk="0" hangingPunct="1">
              <a:lnSpc>
                <a:spcPct val="102000"/>
              </a:lnSpc>
              <a:spcBef>
                <a:spcPts val="0"/>
              </a:spcBef>
              <a:spcAft>
                <a:spcPts val="0"/>
              </a:spcAft>
              <a:buClrTx/>
              <a:buSzTx/>
              <a:buFont typeface="Arial" panose="020B0604020202020204" pitchFamily="34" charset="0"/>
              <a:buChar char="•"/>
              <a:tabLst/>
              <a:defRPr/>
            </a:pPr>
            <a:r>
              <a:rPr lang="en-US" sz="3000" b="1" dirty="0"/>
              <a:t>ESP32 </a:t>
            </a:r>
            <a:r>
              <a:rPr lang="en-US" sz="3000" dirty="0"/>
              <a:t>– a series of low-cost, low-power </a:t>
            </a:r>
            <a:r>
              <a:rPr lang="bg-BG" sz="3000" dirty="0"/>
              <a:t>"</a:t>
            </a:r>
            <a:r>
              <a:rPr lang="en-US" sz="3000" dirty="0"/>
              <a:t>system on a chip</a:t>
            </a:r>
            <a:r>
              <a:rPr lang="bg-BG" sz="3000" dirty="0"/>
              <a:t>"</a:t>
            </a:r>
            <a:r>
              <a:rPr lang="en-US" sz="3000" dirty="0"/>
              <a:t> microcontrollers with integrated Wi-Fi and Bluetooth.</a:t>
            </a:r>
          </a:p>
          <a:p>
            <a:pPr marL="0" marR="0" lvl="0" indent="0" algn="l" defTabSz="914400" rtl="0" eaLnBrk="1" fontAlgn="auto" latinLnBrk="0" hangingPunct="1">
              <a:lnSpc>
                <a:spcPct val="102000"/>
              </a:lnSpc>
              <a:spcBef>
                <a:spcPts val="0"/>
              </a:spcBef>
              <a:spcAft>
                <a:spcPts val="0"/>
              </a:spcAft>
              <a:buClrTx/>
              <a:buSzTx/>
              <a:buFontTx/>
              <a:buNone/>
              <a:tabLst/>
              <a:defRPr/>
            </a:pPr>
            <a:r>
              <a:rPr lang="en-US" sz="3000" b="1" dirty="0"/>
              <a:t>Internet-connected microcontrollers</a:t>
            </a:r>
            <a:r>
              <a:rPr lang="en-US" sz="3000" b="0" dirty="0"/>
              <a:t> are called "</a:t>
            </a:r>
            <a:r>
              <a:rPr lang="en-US" sz="3000" b="1" dirty="0"/>
              <a:t>IoT microcontrollers</a:t>
            </a:r>
            <a:r>
              <a:rPr lang="en-US" sz="3000" b="0" dirty="0"/>
              <a:t>" or "</a:t>
            </a:r>
            <a:r>
              <a:rPr lang="en-US" sz="3000" b="1" dirty="0"/>
              <a:t>IoT devices</a:t>
            </a:r>
            <a:r>
              <a:rPr lang="en-US" sz="3000" b="0" dirty="0"/>
              <a:t>".</a:t>
            </a:r>
          </a:p>
          <a:p>
            <a:pPr marL="360000" marR="0" lvl="0" indent="-180000" algn="l" defTabSz="914400" rtl="0" eaLnBrk="1" fontAlgn="auto" latinLnBrk="0" hangingPunct="1">
              <a:lnSpc>
                <a:spcPct val="102000"/>
              </a:lnSpc>
              <a:spcBef>
                <a:spcPts val="0"/>
              </a:spcBef>
              <a:spcAft>
                <a:spcPts val="0"/>
              </a:spcAft>
              <a:buClrTx/>
              <a:buSzTx/>
              <a:buFont typeface="Arial" panose="020B0604020202020204" pitchFamily="34" charset="0"/>
              <a:buChar char="•"/>
              <a:tabLst/>
              <a:defRPr/>
            </a:pPr>
            <a:r>
              <a:rPr lang="en-US" sz="3000" b="1" dirty="0"/>
              <a:t>Examples of IoT devices</a:t>
            </a:r>
            <a:r>
              <a:rPr lang="en-US" sz="3000" b="0" dirty="0"/>
              <a:t> are the </a:t>
            </a:r>
            <a:r>
              <a:rPr lang="en-US" sz="3000" b="1" dirty="0"/>
              <a:t>ESP32-based microcontroller </a:t>
            </a:r>
            <a:r>
              <a:rPr lang="en-US" sz="3000" b="0" dirty="0"/>
              <a:t>boards and the </a:t>
            </a:r>
            <a:r>
              <a:rPr lang="en-US" sz="3000" b="1" dirty="0"/>
              <a:t>Raspberry Pi</a:t>
            </a:r>
            <a:r>
              <a:rPr lang="en-US" sz="3000" b="0" dirty="0"/>
              <a:t> mini-computers.</a:t>
            </a:r>
          </a:p>
          <a:p>
            <a:pPr marL="360000" marR="0" lvl="0" indent="-180000" algn="l" defTabSz="914400" rtl="0" eaLnBrk="1" fontAlgn="auto" latinLnBrk="0" hangingPunct="1">
              <a:lnSpc>
                <a:spcPct val="102000"/>
              </a:lnSpc>
              <a:spcBef>
                <a:spcPts val="0"/>
              </a:spcBef>
              <a:spcAft>
                <a:spcPts val="0"/>
              </a:spcAft>
              <a:buClrTx/>
              <a:buSzTx/>
              <a:buFont typeface="Arial" panose="020B0604020202020204" pitchFamily="34" charset="0"/>
              <a:buChar char="•"/>
              <a:tabLst/>
              <a:defRPr/>
            </a:pPr>
            <a:r>
              <a:rPr lang="en-US" sz="3000" b="0" dirty="0"/>
              <a:t>Digital </a:t>
            </a:r>
            <a:r>
              <a:rPr lang="en-US" sz="3000" b="1" dirty="0"/>
              <a:t>gadgets</a:t>
            </a:r>
            <a:r>
              <a:rPr lang="en-US" sz="3000" b="0" dirty="0"/>
              <a:t> like Amazon Echo (with Alexa), security cameras, smart plugs, smart locks, smart baby monitors and robotic </a:t>
            </a:r>
            <a:r>
              <a:rPr lang="en-US" sz="4400" b="0" i="0" dirty="0">
                <a:solidFill>
                  <a:srgbClr val="666666"/>
                </a:solidFill>
                <a:effectLst/>
                <a:latin typeface="Noto Sans KR"/>
              </a:rPr>
              <a:t>vacuum </a:t>
            </a:r>
            <a:r>
              <a:rPr lang="en-US" sz="3000" b="0" dirty="0"/>
              <a:t>cleaners are also </a:t>
            </a:r>
            <a:r>
              <a:rPr lang="en-US" sz="3000" b="1" dirty="0"/>
              <a:t>examples of IoT devices</a:t>
            </a:r>
            <a:r>
              <a:rPr lang="en-US" sz="3000" b="0" dirty="0"/>
              <a:t>.</a:t>
            </a:r>
          </a:p>
          <a:p>
            <a:pPr>
              <a:lnSpc>
                <a:spcPct val="102000"/>
              </a:lnSpc>
            </a:pPr>
            <a:endParaRPr lang="en-US" sz="3200" b="1" dirty="0"/>
          </a:p>
          <a:p>
            <a:pPr>
              <a:lnSpc>
                <a:spcPct val="102000"/>
              </a:lnSpc>
            </a:pPr>
            <a:r>
              <a:rPr lang="en-US" sz="3200" b="1" dirty="0"/>
              <a:t>IoT systems </a:t>
            </a:r>
            <a:r>
              <a:rPr lang="en-US" sz="3200" dirty="0"/>
              <a:t>consist of </a:t>
            </a:r>
            <a:r>
              <a:rPr lang="en-US" sz="3200" b="1" dirty="0"/>
              <a:t>IoT microcontroller </a:t>
            </a:r>
            <a:r>
              <a:rPr lang="en-US" sz="3200" dirty="0"/>
              <a:t>(or mini-computer) + peripheries</a:t>
            </a:r>
          </a:p>
          <a:p>
            <a:pPr>
              <a:lnSpc>
                <a:spcPct val="102000"/>
              </a:lnSpc>
            </a:pPr>
            <a:r>
              <a:rPr lang="en-US" sz="3200" dirty="0"/>
              <a:t> + software + Internet connectivity + </a:t>
            </a:r>
            <a:r>
              <a:rPr lang="en-US" sz="3200" b="1" dirty="0"/>
              <a:t>back-end</a:t>
            </a:r>
            <a:r>
              <a:rPr lang="bg-BG" sz="3200" b="1" dirty="0"/>
              <a:t> </a:t>
            </a:r>
            <a:r>
              <a:rPr lang="en-US" sz="3200" b="1" dirty="0"/>
              <a:t>system</a:t>
            </a:r>
            <a:r>
              <a:rPr lang="en-US" sz="3200" dirty="0"/>
              <a:t> (or IoT cloud)</a:t>
            </a:r>
            <a:r>
              <a:rPr lang="bg-BG" sz="3200" dirty="0"/>
              <a:t>.</a:t>
            </a:r>
            <a:endParaRPr lang="en-US" sz="3200" dirty="0"/>
          </a:p>
          <a:p>
            <a:pPr marL="360000" lvl="0" indent="-180000">
              <a:lnSpc>
                <a:spcPct val="102000"/>
              </a:lnSpc>
              <a:buFont typeface="Arial" panose="020B0604020202020204" pitchFamily="34" charset="0"/>
              <a:buChar char="•"/>
            </a:pPr>
            <a:r>
              <a:rPr lang="en-US" sz="3200" b="1" dirty="0"/>
              <a:t>IoT hardware devices</a:t>
            </a:r>
            <a:r>
              <a:rPr lang="en-US" sz="3200" b="0" dirty="0"/>
              <a:t> collect data and send it to the back-end system over the network.</a:t>
            </a:r>
          </a:p>
          <a:p>
            <a:pPr marL="360000" lvl="0" indent="-180000">
              <a:lnSpc>
                <a:spcPct val="102000"/>
              </a:lnSpc>
              <a:buFont typeface="Arial" panose="020B0604020202020204" pitchFamily="34" charset="0"/>
              <a:buChar char="•"/>
            </a:pPr>
            <a:r>
              <a:rPr lang="en-US" sz="3200" b="0" dirty="0"/>
              <a:t>The back-end system </a:t>
            </a:r>
            <a:r>
              <a:rPr lang="en-US" sz="3200" b="1" dirty="0"/>
              <a:t>sends commands</a:t>
            </a:r>
            <a:r>
              <a:rPr lang="en-US" sz="3200" b="0" dirty="0"/>
              <a:t> over the network to the IoT device and can configure and control it.</a:t>
            </a:r>
          </a:p>
          <a:p>
            <a:pPr marL="360000" lvl="0" indent="-180000">
              <a:lnSpc>
                <a:spcPct val="102000"/>
              </a:lnSpc>
              <a:buFont typeface="Arial" panose="020B0604020202020204" pitchFamily="34" charset="0"/>
              <a:buChar char="•"/>
            </a:pPr>
            <a:r>
              <a:rPr lang="en-US" sz="3200" b="1" dirty="0"/>
              <a:t>IoT devices</a:t>
            </a:r>
            <a:r>
              <a:rPr lang="en-US" sz="3200" b="0" dirty="0"/>
              <a:t>, together with the </a:t>
            </a:r>
            <a:r>
              <a:rPr lang="en-US" sz="3200" b="1" dirty="0"/>
              <a:t>back-end system</a:t>
            </a:r>
            <a:r>
              <a:rPr lang="en-US" sz="3200" b="0" dirty="0"/>
              <a:t> that interacts with them, implement </a:t>
            </a:r>
            <a:r>
              <a:rPr lang="en-US" sz="3200" b="1" dirty="0"/>
              <a:t>the concept of "IoT"</a:t>
            </a:r>
            <a:r>
              <a:rPr lang="en-US" sz="3200" b="0" dirty="0"/>
              <a:t>.</a:t>
            </a:r>
            <a:endParaRPr lang="en-US" sz="3200" dirty="0"/>
          </a:p>
          <a:p>
            <a:pPr lvl="0">
              <a:lnSpc>
                <a:spcPct val="102000"/>
              </a:lnSpc>
            </a:pPr>
            <a:endParaRPr lang="en-US" sz="3000" b="1" dirty="0"/>
          </a:p>
          <a:p>
            <a:pPr lvl="0">
              <a:lnSpc>
                <a:spcPct val="102000"/>
              </a:lnSpc>
            </a:pPr>
            <a:r>
              <a:rPr lang="en-US" sz="3000" b="0" dirty="0"/>
              <a:t>Typical </a:t>
            </a:r>
            <a:r>
              <a:rPr lang="en-US" sz="3000" b="1" dirty="0"/>
              <a:t>peripherals</a:t>
            </a:r>
            <a:r>
              <a:rPr lang="en-US" sz="3000" b="0" dirty="0"/>
              <a:t> for microcontrollers are</a:t>
            </a:r>
            <a:r>
              <a:rPr lang="en-US" sz="3000" dirty="0"/>
              <a:t>:</a:t>
            </a:r>
          </a:p>
          <a:p>
            <a:pPr marL="360000" lvl="0" indent="-180000" algn="l" defTabSz="914400" rtl="0" eaLnBrk="1" latinLnBrk="0" hangingPunct="1">
              <a:lnSpc>
                <a:spcPct val="102000"/>
              </a:lnSpc>
              <a:buFont typeface="Arial" panose="020B0604020202020204" pitchFamily="34" charset="0"/>
              <a:buChar char="•"/>
            </a:pPr>
            <a:r>
              <a:rPr lang="en-US" sz="3200" b="0" kern="1200" dirty="0">
                <a:solidFill>
                  <a:schemeClr val="tx1"/>
                </a:solidFill>
                <a:latin typeface="+mn-lt"/>
                <a:ea typeface="+mn-ea"/>
                <a:cs typeface="+mn-cs"/>
              </a:rPr>
              <a:t>LED lights, buttons, sensors, buzzers, relays, displays and many others.</a:t>
            </a:r>
          </a:p>
          <a:p>
            <a:pPr lvl="0">
              <a:lnSpc>
                <a:spcPct val="102000"/>
              </a:lnSpc>
            </a:pPr>
            <a:r>
              <a:rPr lang="en-US" sz="2800" b="0" kern="1200" dirty="0">
                <a:solidFill>
                  <a:schemeClr val="tx1"/>
                </a:solidFill>
                <a:latin typeface="+mn-lt"/>
                <a:ea typeface="+mn-ea"/>
                <a:cs typeface="+mn-cs"/>
              </a:rPr>
              <a:t>Such peripherals are used to collect data, communicate with the user and control other devices.</a:t>
            </a:r>
          </a:p>
          <a:p>
            <a:pPr lvl="0">
              <a:lnSpc>
                <a:spcPct val="102000"/>
              </a:lnSpc>
            </a:pPr>
            <a:endParaRPr lang="en-US" sz="3000" b="1" dirty="0"/>
          </a:p>
          <a:p>
            <a:pPr lvl="0">
              <a:lnSpc>
                <a:spcPct val="102000"/>
              </a:lnSpc>
            </a:pPr>
            <a:r>
              <a:rPr lang="en-US" sz="3000" b="0" dirty="0"/>
              <a:t>The </a:t>
            </a:r>
            <a:r>
              <a:rPr lang="en-US" sz="3000" b="1" dirty="0"/>
              <a:t>back-end </a:t>
            </a:r>
            <a:r>
              <a:rPr lang="en-US" sz="3000" b="0" dirty="0"/>
              <a:t>is an important component of IoT systems.</a:t>
            </a:r>
          </a:p>
          <a:p>
            <a:pPr marL="360000" lvl="0" indent="-180000">
              <a:lnSpc>
                <a:spcPct val="102000"/>
              </a:lnSpc>
              <a:buFont typeface="Arial" panose="020B0604020202020204" pitchFamily="34" charset="0"/>
              <a:buChar char="•"/>
            </a:pPr>
            <a:r>
              <a:rPr lang="en-US" sz="3000" dirty="0"/>
              <a:t>The back-end could be </a:t>
            </a:r>
            <a:r>
              <a:rPr lang="en-US" sz="3000" b="1" dirty="0"/>
              <a:t>cloud-based</a:t>
            </a:r>
            <a:r>
              <a:rPr lang="en-US" sz="3000" dirty="0"/>
              <a:t> (for example, the Blynk and </a:t>
            </a:r>
            <a:r>
              <a:rPr lang="en-US" sz="3000" dirty="0" err="1"/>
              <a:t>Thinger</a:t>
            </a:r>
            <a:r>
              <a:rPr lang="en-US" sz="3000" dirty="0"/>
              <a:t> platforms)</a:t>
            </a:r>
          </a:p>
          <a:p>
            <a:pPr marL="360000" lvl="0" indent="-180000">
              <a:lnSpc>
                <a:spcPct val="102000"/>
              </a:lnSpc>
              <a:buFont typeface="Arial" panose="020B0604020202020204" pitchFamily="34" charset="0"/>
              <a:buChar char="•"/>
            </a:pPr>
            <a:r>
              <a:rPr lang="en-US" sz="3000" dirty="0"/>
              <a:t>or </a:t>
            </a:r>
            <a:r>
              <a:rPr lang="en-US" sz="3000" b="1" dirty="0"/>
              <a:t>local </a:t>
            </a:r>
            <a:r>
              <a:rPr lang="en-US" sz="3000" dirty="0"/>
              <a:t>(for example, a network-connected home computer).</a:t>
            </a:r>
          </a:p>
          <a:p>
            <a:pPr lvl="0">
              <a:lnSpc>
                <a:spcPct val="102000"/>
              </a:lnSpc>
            </a:pPr>
            <a:r>
              <a:rPr lang="en-US" sz="3000" b="0" dirty="0"/>
              <a:t>The </a:t>
            </a:r>
            <a:r>
              <a:rPr lang="en-US" sz="3000" b="1" dirty="0"/>
              <a:t>microcontroller talks with the back-end </a:t>
            </a:r>
            <a:r>
              <a:rPr lang="en-US" sz="3000" b="0" dirty="0"/>
              <a:t>system to send data and accept commands.</a:t>
            </a:r>
          </a:p>
          <a:p>
            <a:pPr marL="360000" lvl="0" indent="-180000">
              <a:lnSpc>
                <a:spcPct val="102000"/>
              </a:lnSpc>
              <a:buFont typeface="Arial" panose="020B0604020202020204" pitchFamily="34" charset="0"/>
              <a:buChar char="•"/>
            </a:pPr>
            <a:r>
              <a:rPr lang="en-US" sz="3000" b="1" dirty="0"/>
              <a:t>IoT cloud platforms </a:t>
            </a:r>
            <a:r>
              <a:rPr lang="en-US" sz="3000" b="0" dirty="0"/>
              <a:t>support wide range of services, such as data collection and processing, analytics and visualization, device monitoring and device management, alarms and automated events, and other functionality.</a:t>
            </a:r>
            <a:endParaRPr lang="en-US" sz="3000" b="1" dirty="0"/>
          </a:p>
          <a:p>
            <a:pPr lvl="0">
              <a:lnSpc>
                <a:spcPct val="102000"/>
              </a:lnSpc>
            </a:pPr>
            <a:endParaRPr lang="en-US" sz="3000" b="1" dirty="0"/>
          </a:p>
          <a:p>
            <a:pPr lvl="0">
              <a:lnSpc>
                <a:spcPct val="102000"/>
              </a:lnSpc>
            </a:pPr>
            <a:r>
              <a:rPr lang="en-US" sz="3000" b="1" dirty="0"/>
              <a:t>IoT devices</a:t>
            </a:r>
            <a:r>
              <a:rPr lang="en-US" sz="3000" b="0" dirty="0"/>
              <a:t> are </a:t>
            </a:r>
            <a:r>
              <a:rPr lang="en-US" sz="3000" b="1" dirty="0"/>
              <a:t>network-connected</a:t>
            </a:r>
            <a:r>
              <a:rPr lang="en-US" sz="3000" b="0" dirty="0"/>
              <a:t> by definition</a:t>
            </a:r>
            <a:r>
              <a:rPr lang="bg-BG" sz="3000" b="0" dirty="0"/>
              <a:t>.</a:t>
            </a:r>
            <a:r>
              <a:rPr lang="en-US" sz="3000" b="0" dirty="0"/>
              <a:t> Many </a:t>
            </a:r>
            <a:r>
              <a:rPr lang="en-US" sz="3000" b="1" dirty="0"/>
              <a:t>connectivity technologies </a:t>
            </a:r>
            <a:r>
              <a:rPr lang="en-US" sz="3000" b="0" dirty="0"/>
              <a:t>and protocols are available for IoT devices:</a:t>
            </a:r>
            <a:endParaRPr lang="en-US" sz="3000" b="1" dirty="0"/>
          </a:p>
          <a:p>
            <a:pPr marL="360000" lvl="0" indent="-180000">
              <a:lnSpc>
                <a:spcPct val="102000"/>
              </a:lnSpc>
              <a:buFont typeface="Arial" panose="020B0604020202020204" pitchFamily="34" charset="0"/>
              <a:buChar char="•"/>
            </a:pPr>
            <a:r>
              <a:rPr lang="en-US" sz="3000" b="1" dirty="0" err="1"/>
              <a:t>WiFi</a:t>
            </a:r>
            <a:r>
              <a:rPr lang="en-US" sz="3000" b="1" dirty="0"/>
              <a:t> </a:t>
            </a:r>
            <a:r>
              <a:rPr lang="en-US" sz="3000" dirty="0"/>
              <a:t>– used for home devices, where </a:t>
            </a:r>
            <a:r>
              <a:rPr lang="en-US" sz="3000" dirty="0" err="1"/>
              <a:t>WiFi</a:t>
            </a:r>
            <a:r>
              <a:rPr lang="en-US" sz="3000" dirty="0"/>
              <a:t> is always available and power consumption in not important.</a:t>
            </a:r>
          </a:p>
          <a:p>
            <a:pPr marL="360000" lvl="0" indent="-180000">
              <a:lnSpc>
                <a:spcPct val="102000"/>
              </a:lnSpc>
              <a:buFont typeface="Arial" panose="020B0604020202020204" pitchFamily="34" charset="0"/>
              <a:buChar char="•"/>
            </a:pPr>
            <a:r>
              <a:rPr lang="en-US" sz="3000" b="1" dirty="0"/>
              <a:t>Bluetooth</a:t>
            </a:r>
            <a:r>
              <a:rPr lang="en-US" sz="3000" dirty="0"/>
              <a:t> – used for low-distance connections to other devices.</a:t>
            </a:r>
          </a:p>
          <a:p>
            <a:pPr marL="360000" lvl="0" indent="-180000">
              <a:lnSpc>
                <a:spcPct val="102000"/>
              </a:lnSpc>
              <a:buFont typeface="Arial" panose="020B0604020202020204" pitchFamily="34" charset="0"/>
              <a:buChar char="•"/>
            </a:pPr>
            <a:r>
              <a:rPr lang="en-US" sz="3000" b="1" dirty="0" err="1"/>
              <a:t>LoRa</a:t>
            </a:r>
            <a:r>
              <a:rPr lang="en-US" sz="3000" b="1" dirty="0"/>
              <a:t> </a:t>
            </a:r>
            <a:r>
              <a:rPr lang="en-US" sz="3000" dirty="0"/>
              <a:t>– used for low-power, wide-range, low-throughput network connectivity</a:t>
            </a:r>
          </a:p>
          <a:p>
            <a:pPr marL="360000" lvl="0" indent="-180000">
              <a:lnSpc>
                <a:spcPct val="102000"/>
              </a:lnSpc>
              <a:buFont typeface="Arial" panose="020B0604020202020204" pitchFamily="34" charset="0"/>
              <a:buChar char="•"/>
            </a:pPr>
            <a:r>
              <a:rPr lang="en-US" sz="3000" b="1" dirty="0"/>
              <a:t>4G LTE </a:t>
            </a:r>
            <a:r>
              <a:rPr lang="en-US" sz="3000" dirty="0"/>
              <a:t>networks (with SIM card) – provide Internet connectivity, powered by the mobile operators</a:t>
            </a:r>
          </a:p>
          <a:p>
            <a:pPr marL="360000" lvl="0" indent="-180000">
              <a:lnSpc>
                <a:spcPct val="102000"/>
              </a:lnSpc>
              <a:buFont typeface="Arial" panose="020B0604020202020204" pitchFamily="34" charset="0"/>
              <a:buChar char="•"/>
            </a:pPr>
            <a:r>
              <a:rPr lang="en-US" sz="3000" b="1" dirty="0"/>
              <a:t>5G </a:t>
            </a:r>
            <a:r>
              <a:rPr lang="en-US" sz="3000" dirty="0"/>
              <a:t>networks (with SIM card) – provide low-power Internet connectivity, delivered by the mobile operators</a:t>
            </a:r>
          </a:p>
          <a:p>
            <a:pPr>
              <a:lnSpc>
                <a:spcPct val="102000"/>
              </a:lnSpc>
            </a:pPr>
            <a:endParaRPr lang="en-US" sz="3200" b="1" dirty="0"/>
          </a:p>
          <a:p>
            <a:pPr>
              <a:lnSpc>
                <a:spcPct val="102000"/>
              </a:lnSpc>
            </a:pPr>
            <a:r>
              <a:rPr lang="en-US" sz="3200" b="0" dirty="0"/>
              <a:t>Most</a:t>
            </a:r>
            <a:r>
              <a:rPr lang="en-US" sz="3200" b="1" dirty="0"/>
              <a:t> IoT devices and microcontrollers </a:t>
            </a:r>
            <a:r>
              <a:rPr lang="en-US" sz="3200" b="0" dirty="0"/>
              <a:t>run on </a:t>
            </a:r>
            <a:r>
              <a:rPr lang="en-US" sz="3200" b="1" dirty="0"/>
              <a:t>limited resources </a:t>
            </a:r>
            <a:r>
              <a:rPr lang="en-US" sz="3200" b="0" dirty="0"/>
              <a:t>(slow processor, not much memory, slow network connection and low-capacity battery).</a:t>
            </a:r>
          </a:p>
          <a:p>
            <a:pPr marL="360000" indent="-180000">
              <a:lnSpc>
                <a:spcPct val="102000"/>
              </a:lnSpc>
              <a:buFont typeface="Arial" panose="020B0604020202020204" pitchFamily="34" charset="0"/>
              <a:buChar char="•"/>
            </a:pPr>
            <a:r>
              <a:rPr lang="en-US" sz="3200" b="0" dirty="0"/>
              <a:t>This makes </a:t>
            </a:r>
            <a:r>
              <a:rPr lang="en-US" sz="3200" b="1" dirty="0"/>
              <a:t>C and C++</a:t>
            </a:r>
            <a:r>
              <a:rPr lang="en-US" sz="3200" b="0" dirty="0"/>
              <a:t> the preferred languages for programming microcontrollers and IoT devices.</a:t>
            </a:r>
          </a:p>
          <a:p>
            <a:pPr marL="360000" indent="-180000">
              <a:lnSpc>
                <a:spcPct val="102000"/>
              </a:lnSpc>
              <a:buFont typeface="Arial" panose="020B0604020202020204" pitchFamily="34" charset="0"/>
              <a:buChar char="•"/>
            </a:pPr>
            <a:r>
              <a:rPr lang="en-US" sz="3200" b="1" dirty="0"/>
              <a:t>C and C++ </a:t>
            </a:r>
            <a:r>
              <a:rPr lang="en-US" sz="3200" b="0" dirty="0"/>
              <a:t>are lower-level languages (compared to modern mainstream languages like C# and JavaScript).</a:t>
            </a:r>
          </a:p>
          <a:p>
            <a:pPr marL="360000" indent="-180000">
              <a:lnSpc>
                <a:spcPct val="102000"/>
              </a:lnSpc>
              <a:buFont typeface="Arial" panose="020B0604020202020204" pitchFamily="34" charset="0"/>
              <a:buChar char="•"/>
            </a:pPr>
            <a:r>
              <a:rPr lang="en-US" sz="3200" b="1" dirty="0"/>
              <a:t>C and C++ </a:t>
            </a:r>
            <a:r>
              <a:rPr lang="en-US" sz="3200" b="0" dirty="0"/>
              <a:t>work closely to the hardware and are designed to use less memory and computational resources.</a:t>
            </a:r>
          </a:p>
          <a:p>
            <a:pPr marL="0" indent="0">
              <a:lnSpc>
                <a:spcPct val="102000"/>
              </a:lnSpc>
              <a:buFont typeface="Arial" panose="020B0604020202020204" pitchFamily="34" charset="0"/>
              <a:buNone/>
            </a:pPr>
            <a:r>
              <a:rPr lang="en-US" sz="3200" b="0" dirty="0"/>
              <a:t>Some IoT devices have </a:t>
            </a:r>
            <a:r>
              <a:rPr lang="en-US" sz="3200" b="1" dirty="0"/>
              <a:t>more hardware resources </a:t>
            </a:r>
            <a:r>
              <a:rPr lang="en-US" sz="3200" b="0" dirty="0"/>
              <a:t>and this allows to</a:t>
            </a:r>
          </a:p>
          <a:p>
            <a:pPr marL="360000" indent="-180000">
              <a:lnSpc>
                <a:spcPct val="102000"/>
              </a:lnSpc>
              <a:buFont typeface="Arial" panose="020B0604020202020204" pitchFamily="34" charset="0"/>
              <a:buChar char="•"/>
            </a:pPr>
            <a:r>
              <a:rPr lang="en-US" sz="3200" b="0" dirty="0"/>
              <a:t>program them in higher level languages, such as </a:t>
            </a:r>
            <a:r>
              <a:rPr lang="en-US" sz="3000" dirty="0"/>
              <a:t>Python, JavaScript or C#.</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825570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t>
            </a:r>
            <a:r>
              <a:rPr lang="en-US" b="1" dirty="0"/>
              <a:t>C program for Arduino board</a:t>
            </a:r>
            <a:r>
              <a:rPr lang="en-US" dirty="0"/>
              <a:t>.</a:t>
            </a:r>
          </a:p>
          <a:p>
            <a:pPr marL="171450" indent="-171450">
              <a:buFont typeface="Arial" panose="020B0604020202020204" pitchFamily="34" charset="0"/>
              <a:buChar char="•"/>
            </a:pPr>
            <a:r>
              <a:rPr lang="en-US" dirty="0"/>
              <a:t>The program increasingly </a:t>
            </a:r>
            <a:r>
              <a:rPr lang="en-US" b="1" dirty="0"/>
              <a:t>lights a LED light</a:t>
            </a:r>
            <a:r>
              <a:rPr lang="bg-BG" dirty="0"/>
              <a:t> </a:t>
            </a:r>
            <a:r>
              <a:rPr lang="en-US" dirty="0"/>
              <a:t>and emits a short </a:t>
            </a:r>
            <a:r>
              <a:rPr lang="en-US" b="1" dirty="0"/>
              <a:t>beep signal </a:t>
            </a:r>
            <a:r>
              <a:rPr lang="en-US" dirty="0"/>
              <a:t>through a buzzer, continuously in an infinite loop.</a:t>
            </a:r>
          </a:p>
          <a:p>
            <a:pPr marL="0" indent="0">
              <a:buFont typeface="Arial" panose="020B0604020202020204" pitchFamily="34" charset="0"/>
              <a:buNone/>
            </a:pPr>
            <a:r>
              <a:rPr lang="en-US" dirty="0"/>
              <a:t>The program starts with </a:t>
            </a:r>
            <a:r>
              <a:rPr lang="en-US" b="1" dirty="0"/>
              <a:t>defining some constants</a:t>
            </a:r>
            <a:r>
              <a:rPr lang="en-US" dirty="0"/>
              <a:t>:</a:t>
            </a:r>
          </a:p>
          <a:p>
            <a:pPr marL="171450" indent="-171450">
              <a:buFont typeface="Arial" panose="020B0604020202020204" pitchFamily="34" charset="0"/>
              <a:buChar char="•"/>
            </a:pPr>
            <a:r>
              <a:rPr lang="en-US" dirty="0"/>
              <a:t>the pin numbers at the controller, where the peripheries are connected.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the program </a:t>
            </a:r>
            <a:r>
              <a:rPr lang="en-US" b="1" dirty="0"/>
              <a:t>configures the pin</a:t>
            </a:r>
            <a:r>
              <a:rPr lang="en-US" dirty="0"/>
              <a:t>, used to control the LED light.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a:t>
            </a:r>
            <a:r>
              <a:rPr lang="en-US" b="1" dirty="0"/>
              <a:t>main loop</a:t>
            </a:r>
            <a:r>
              <a:rPr lang="en-US" dirty="0"/>
              <a:t>,</a:t>
            </a:r>
          </a:p>
          <a:p>
            <a:pPr marL="171450" indent="-171450">
              <a:buFont typeface="Arial" panose="020B0604020202020204" pitchFamily="34" charset="0"/>
              <a:buChar char="•"/>
            </a:pPr>
            <a:r>
              <a:rPr lang="en-US" dirty="0"/>
              <a:t>the program continuously </a:t>
            </a:r>
            <a:r>
              <a:rPr lang="en-US" b="1" dirty="0"/>
              <a:t>changes the brightness </a:t>
            </a:r>
            <a:r>
              <a:rPr lang="en-US" dirty="0"/>
              <a:t>of the LED light</a:t>
            </a:r>
          </a:p>
          <a:p>
            <a:pPr marL="171450" indent="-171450">
              <a:buFont typeface="Arial" panose="020B0604020202020204" pitchFamily="34" charset="0"/>
              <a:buChar char="•"/>
            </a:pPr>
            <a:r>
              <a:rPr lang="en-US" dirty="0"/>
              <a:t>and </a:t>
            </a:r>
            <a:r>
              <a:rPr lang="en-US" b="1" dirty="0"/>
              <a:t>emits a sound </a:t>
            </a:r>
            <a:r>
              <a:rPr lang="en-US" dirty="0"/>
              <a:t>through the buzzer.</a:t>
            </a:r>
          </a:p>
          <a:p>
            <a:pPr marL="0" indent="0">
              <a:buFont typeface="Arial" panose="020B0604020202020204" pitchFamily="34" charset="0"/>
              <a:buNone/>
            </a:pPr>
            <a:r>
              <a:rPr lang="en-US" dirty="0"/>
              <a:t>This loops is repeated infinitely, until the controller is shut down.</a:t>
            </a:r>
          </a:p>
          <a:p>
            <a:pPr marL="171450" indent="-171450">
              <a:buFont typeface="Arial" panose="020B0604020202020204" pitchFamily="34" charset="0"/>
              <a:buChar char="•"/>
            </a:pPr>
            <a:endParaRPr lang="bg-BG" dirty="0"/>
          </a:p>
          <a:p>
            <a:pPr marL="0" indent="0">
              <a:buFont typeface="Arial" panose="020B0604020202020204" pitchFamily="34" charset="0"/>
              <a:buNone/>
            </a:pPr>
            <a:r>
              <a:rPr lang="en-US" dirty="0"/>
              <a:t>This example runs on a </a:t>
            </a:r>
            <a:r>
              <a:rPr lang="en-US" b="1" dirty="0"/>
              <a:t>standard Arduino board</a:t>
            </a:r>
            <a:r>
              <a:rPr lang="en-US" dirty="0"/>
              <a:t>,</a:t>
            </a:r>
          </a:p>
          <a:p>
            <a:pPr marL="171450" lvl="0" indent="-171450">
              <a:buFont typeface="Arial" panose="020B0604020202020204" pitchFamily="34" charset="0"/>
              <a:buChar char="•"/>
            </a:pPr>
            <a:r>
              <a:rPr lang="en-US" dirty="0"/>
              <a:t>with a </a:t>
            </a:r>
            <a:r>
              <a:rPr lang="en-US" b="1" dirty="0"/>
              <a:t>LED light</a:t>
            </a:r>
            <a:r>
              <a:rPr lang="en-US" b="0" dirty="0"/>
              <a:t>, connected </a:t>
            </a:r>
            <a:r>
              <a:rPr lang="en-US" dirty="0"/>
              <a:t>to</a:t>
            </a:r>
            <a:r>
              <a:rPr lang="bg-BG" dirty="0"/>
              <a:t> </a:t>
            </a:r>
            <a:r>
              <a:rPr lang="en-US" dirty="0"/>
              <a:t>pin 9 from the GPIO of the board, behind a resistor,</a:t>
            </a:r>
          </a:p>
          <a:p>
            <a:pPr marL="171450" lvl="0" indent="-171450">
              <a:buFont typeface="Arial" panose="020B0604020202020204" pitchFamily="34" charset="0"/>
              <a:buChar char="•"/>
            </a:pPr>
            <a:r>
              <a:rPr lang="en-US" dirty="0"/>
              <a:t>with a </a:t>
            </a:r>
            <a:r>
              <a:rPr lang="en-US" b="1" dirty="0"/>
              <a:t>buzzer</a:t>
            </a:r>
            <a:r>
              <a:rPr lang="en-US" dirty="0"/>
              <a:t>, connected to</a:t>
            </a:r>
            <a:r>
              <a:rPr lang="bg-BG" dirty="0"/>
              <a:t> </a:t>
            </a:r>
            <a:r>
              <a:rPr lang="en-US" dirty="0"/>
              <a:t>pin 2 from the GPIO.</a:t>
            </a:r>
          </a:p>
          <a:p>
            <a:pPr marL="0" indent="0">
              <a:buFont typeface="Arial" panose="020B0604020202020204" pitchFamily="34" charset="0"/>
              <a:buNone/>
            </a:pPr>
            <a:r>
              <a:rPr lang="en-US" dirty="0"/>
              <a:t>To </a:t>
            </a:r>
            <a:r>
              <a:rPr lang="en-US" b="1" dirty="0"/>
              <a:t>run the example</a:t>
            </a:r>
            <a:r>
              <a:rPr lang="en-US" dirty="0"/>
              <a:t>, we need an </a:t>
            </a:r>
            <a:r>
              <a:rPr lang="en-US" b="1" dirty="0"/>
              <a:t>Arduino board</a:t>
            </a:r>
            <a:r>
              <a:rPr lang="en-US" b="0" dirty="0"/>
              <a:t>, connected to the </a:t>
            </a:r>
            <a:r>
              <a:rPr lang="en-US" b="1" dirty="0"/>
              <a:t>Arduino IDE</a:t>
            </a:r>
            <a:r>
              <a:rPr lang="en-US" b="0" dirty="0"/>
              <a:t> over a USB cable</a:t>
            </a:r>
            <a:r>
              <a:rPr lang="en-US" dirty="0"/>
              <a:t>.</a:t>
            </a:r>
          </a:p>
          <a:p>
            <a:pPr marL="171450" indent="-171450">
              <a:buFont typeface="Arial" panose="020B0604020202020204" pitchFamily="34" charset="0"/>
              <a:buChar char="•"/>
            </a:pPr>
            <a:r>
              <a:rPr lang="en-US" dirty="0"/>
              <a:t>Alternatively, we can use </a:t>
            </a:r>
            <a:r>
              <a:rPr lang="en-US" b="1" dirty="0"/>
              <a:t>Arduino simulator</a:t>
            </a:r>
            <a:r>
              <a:rPr lang="en-US" dirty="0"/>
              <a:t>, such as </a:t>
            </a:r>
            <a:r>
              <a:rPr lang="en-US" b="1" dirty="0" err="1"/>
              <a:t>Tinkercad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449333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run the previous example at the </a:t>
            </a:r>
            <a:r>
              <a:rPr lang="en-US" b="1" dirty="0"/>
              <a:t>Arduino simulator</a:t>
            </a:r>
            <a:r>
              <a:rPr lang="en-US" dirty="0"/>
              <a:t> @ </a:t>
            </a:r>
            <a:r>
              <a:rPr lang="en-US" dirty="0" err="1"/>
              <a:t>Tinkedcad</a:t>
            </a:r>
            <a:r>
              <a:rPr lang="en-US" dirty="0"/>
              <a:t>.</a:t>
            </a:r>
          </a:p>
          <a:p>
            <a:pPr marL="171450" indent="-171450">
              <a:buFont typeface="Arial" panose="020B0604020202020204" pitchFamily="34" charset="0"/>
              <a:buChar char="•"/>
            </a:pPr>
            <a:r>
              <a:rPr lang="en-US" dirty="0"/>
              <a:t>Open the example </a:t>
            </a:r>
            <a:r>
              <a:rPr lang="en-US" b="1" dirty="0"/>
              <a:t>link</a:t>
            </a:r>
            <a:r>
              <a:rPr lang="en-US" dirty="0"/>
              <a:t>.</a:t>
            </a:r>
          </a:p>
          <a:p>
            <a:pPr marL="171450" indent="-171450">
              <a:buFont typeface="Arial" panose="020B0604020202020204" pitchFamily="34" charset="0"/>
              <a:buChar char="•"/>
            </a:pPr>
            <a:r>
              <a:rPr lang="en-US" dirty="0"/>
              <a:t>It holds our </a:t>
            </a:r>
            <a:r>
              <a:rPr lang="en-US" b="1" dirty="0"/>
              <a:t>project</a:t>
            </a:r>
            <a:r>
              <a:rPr lang="en-US" dirty="0"/>
              <a:t>: the </a:t>
            </a:r>
            <a:r>
              <a:rPr lang="en-US" b="1" dirty="0"/>
              <a:t>board</a:t>
            </a:r>
            <a:r>
              <a:rPr lang="en-US" dirty="0"/>
              <a:t> with </a:t>
            </a:r>
            <a:r>
              <a:rPr lang="en-US" b="1" dirty="0"/>
              <a:t>peripherals</a:t>
            </a:r>
            <a:r>
              <a:rPr lang="en-US" dirty="0"/>
              <a:t>, connected to it, along with the program </a:t>
            </a:r>
            <a:r>
              <a:rPr lang="en-US" b="1" dirty="0"/>
              <a:t>source code</a:t>
            </a:r>
            <a:r>
              <a:rPr lang="en-US" dirty="0"/>
              <a:t>.</a:t>
            </a:r>
          </a:p>
          <a:p>
            <a:pPr marL="171450" indent="-171450">
              <a:buFont typeface="Arial" panose="020B0604020202020204" pitchFamily="34" charset="0"/>
              <a:buChar char="•"/>
            </a:pPr>
            <a:r>
              <a:rPr lang="en-US" dirty="0"/>
              <a:t>We click on </a:t>
            </a:r>
            <a:r>
              <a:rPr lang="en-US" b="1" dirty="0"/>
              <a:t>[Simulate]</a:t>
            </a:r>
            <a:r>
              <a:rPr lang="en-US" dirty="0"/>
              <a:t> button, then on </a:t>
            </a:r>
            <a:r>
              <a:rPr lang="en-US" b="1" dirty="0"/>
              <a:t>[Start Simulation]</a:t>
            </a:r>
            <a:r>
              <a:rPr lang="en-US" dirty="0"/>
              <a:t> and our C program runs.</a:t>
            </a:r>
          </a:p>
          <a:p>
            <a:pPr marL="171450" indent="-171450">
              <a:buFont typeface="Arial" panose="020B0604020202020204" pitchFamily="34" charset="0"/>
              <a:buChar char="•"/>
            </a:pPr>
            <a:r>
              <a:rPr lang="en-US" dirty="0"/>
              <a:t>The result is a </a:t>
            </a:r>
            <a:r>
              <a:rPr lang="en-US" b="1" dirty="0"/>
              <a:t>blinking LED </a:t>
            </a:r>
            <a:r>
              <a:rPr lang="en-US" dirty="0"/>
              <a:t>+ </a:t>
            </a:r>
            <a:r>
              <a:rPr lang="en-US" b="1" dirty="0"/>
              <a:t>buzzer beep</a:t>
            </a:r>
            <a:r>
              <a:rPr lang="en-US" dirty="0"/>
              <a:t> in a loop.</a:t>
            </a:r>
          </a:p>
          <a:p>
            <a:pPr marL="171450" indent="-171450">
              <a:buFont typeface="Arial" panose="020B0604020202020204" pitchFamily="34" charset="0"/>
              <a:buChar char="•"/>
            </a:pPr>
            <a:r>
              <a:rPr lang="en-US" dirty="0"/>
              <a:t>We can view the </a:t>
            </a:r>
            <a:r>
              <a:rPr lang="en-US" b="1" dirty="0"/>
              <a:t>C program </a:t>
            </a:r>
            <a:r>
              <a:rPr lang="en-US" b="0" dirty="0"/>
              <a:t>code, driving this example, and</a:t>
            </a:r>
            <a:r>
              <a:rPr lang="en-US" dirty="0"/>
              <a:t> even </a:t>
            </a:r>
            <a:r>
              <a:rPr lang="en-US" b="1" dirty="0"/>
              <a:t>debug</a:t>
            </a:r>
            <a:r>
              <a:rPr lang="en-US" dirty="0"/>
              <a:t> it.</a:t>
            </a:r>
          </a:p>
          <a:p>
            <a:pPr marL="171450" indent="-171450">
              <a:buFont typeface="Arial" panose="020B0604020202020204" pitchFamily="34" charset="0"/>
              <a:buChar char="•"/>
            </a:pPr>
            <a:r>
              <a:rPr lang="en-US" dirty="0"/>
              <a:t>Let's put a </a:t>
            </a:r>
            <a:r>
              <a:rPr lang="en-US" b="1" dirty="0"/>
              <a:t>breakpoint</a:t>
            </a:r>
            <a:r>
              <a:rPr lang="en-US" dirty="0"/>
              <a:t> at the last line of the code.</a:t>
            </a:r>
          </a:p>
          <a:p>
            <a:pPr marL="628650" lvl="1" indent="-171450">
              <a:buFont typeface="Arial" panose="020B0604020202020204" pitchFamily="34" charset="0"/>
              <a:buChar char="•"/>
            </a:pPr>
            <a:r>
              <a:rPr lang="en-US" dirty="0"/>
              <a:t>The </a:t>
            </a:r>
            <a:r>
              <a:rPr lang="en-US" b="1" dirty="0"/>
              <a:t>debugger will stop </a:t>
            </a:r>
            <a:r>
              <a:rPr lang="en-US" dirty="0"/>
              <a:t>at this line, just after the beep signal.</a:t>
            </a:r>
          </a:p>
          <a:p>
            <a:pPr marL="628650" lvl="1" indent="-171450">
              <a:buFont typeface="Arial" panose="020B0604020202020204" pitchFamily="34" charset="0"/>
              <a:buChar char="•"/>
            </a:pPr>
            <a:r>
              <a:rPr lang="en-US" dirty="0"/>
              <a:t>We can press the </a:t>
            </a:r>
            <a:r>
              <a:rPr lang="en-US" b="1" dirty="0"/>
              <a:t>[Resume execution]</a:t>
            </a:r>
            <a:r>
              <a:rPr lang="en-US" dirty="0"/>
              <a:t> button to continue debugging.</a:t>
            </a:r>
          </a:p>
          <a:p>
            <a:pPr marL="171450" lvl="0" indent="-171450">
              <a:buFont typeface="Arial" panose="020B0604020202020204" pitchFamily="34" charset="0"/>
              <a:buChar char="•"/>
            </a:pPr>
            <a:r>
              <a:rPr lang="en-US" dirty="0"/>
              <a:t>You can further </a:t>
            </a:r>
            <a:r>
              <a:rPr lang="en-US" b="1" dirty="0"/>
              <a:t>play with </a:t>
            </a:r>
            <a:r>
              <a:rPr lang="en-US" b="1" noProof="1"/>
              <a:t>Tinkedcad</a:t>
            </a:r>
            <a:r>
              <a:rPr lang="en-US" b="1" dirty="0"/>
              <a:t> </a:t>
            </a:r>
            <a:r>
              <a:rPr lang="en-US" dirty="0"/>
              <a:t>alone, if you like it.</a:t>
            </a:r>
          </a:p>
          <a:p>
            <a:pPr marL="171450" lvl="0" indent="-171450">
              <a:buFont typeface="Arial" panose="020B0604020202020204" pitchFamily="34" charset="0"/>
              <a:buChar char="•"/>
            </a:pPr>
            <a:r>
              <a:rPr lang="en-US" dirty="0"/>
              <a:t>I hope this demonstration will help you understand the </a:t>
            </a:r>
            <a:r>
              <a:rPr lang="en-US" b="1" dirty="0"/>
              <a:t>concept of microcontrollers</a:t>
            </a:r>
            <a:r>
              <a:rPr lang="en-US" b="0" dirty="0"/>
              <a:t>,</a:t>
            </a:r>
          </a:p>
          <a:p>
            <a:pPr marL="628650" lvl="1" indent="-171450">
              <a:buFont typeface="Arial" panose="020B0604020202020204" pitchFamily="34" charset="0"/>
              <a:buChar char="•"/>
            </a:pPr>
            <a:r>
              <a:rPr lang="en-US" dirty="0"/>
              <a:t>how to program them and </a:t>
            </a:r>
            <a:r>
              <a:rPr lang="en-US" b="0" dirty="0"/>
              <a:t>how to connect and use peripherals</a:t>
            </a:r>
            <a:r>
              <a:rPr lang="en-US" dirty="0"/>
              <a:t>.</a:t>
            </a:r>
          </a:p>
          <a:p>
            <a:pPr marL="171450" indent="-171450">
              <a:buFont typeface="Arial" panose="020B0604020202020204" pitchFamily="34" charset="0"/>
              <a:buChar char="•"/>
            </a:pPr>
            <a:r>
              <a:rPr lang="en-US" dirty="0"/>
              <a:t>Please ignore the technical details and </a:t>
            </a:r>
            <a:r>
              <a:rPr lang="en-US" b="1" dirty="0"/>
              <a:t>focus on the big picture</a:t>
            </a:r>
            <a:r>
              <a:rPr lang="en-US" dirty="0"/>
              <a:t>:</a:t>
            </a:r>
          </a:p>
          <a:p>
            <a:pPr marL="628650" lvl="1" indent="-171450">
              <a:buFont typeface="Arial" panose="020B0604020202020204" pitchFamily="34" charset="0"/>
              <a:buChar char="•"/>
            </a:pPr>
            <a:r>
              <a:rPr lang="en-US" dirty="0"/>
              <a:t>what a </a:t>
            </a:r>
            <a:r>
              <a:rPr lang="en-US" b="1" dirty="0"/>
              <a:t>microcontroller</a:t>
            </a:r>
            <a:r>
              <a:rPr lang="en-US" dirty="0"/>
              <a:t> is, how </a:t>
            </a:r>
            <a:r>
              <a:rPr lang="en-US" b="1" dirty="0"/>
              <a:t>IoT systems</a:t>
            </a:r>
            <a:r>
              <a:rPr lang="en-US" dirty="0"/>
              <a:t> works, where we can use IoT,</a:t>
            </a:r>
          </a:p>
          <a:p>
            <a:pPr marL="628650" lvl="1" indent="-171450">
              <a:buFont typeface="Arial" panose="020B0604020202020204" pitchFamily="34" charset="0"/>
              <a:buChar char="•"/>
            </a:pPr>
            <a:r>
              <a:rPr lang="en-US" dirty="0"/>
              <a:t>and how do we </a:t>
            </a:r>
            <a:r>
              <a:rPr lang="en-US" b="1" dirty="0"/>
              <a:t>program microcontrollers</a:t>
            </a:r>
            <a:r>
              <a:rPr lang="en-US" b="0" dirty="0"/>
              <a:t>,</a:t>
            </a:r>
          </a:p>
          <a:p>
            <a:pPr marL="628650" lvl="1" indent="-171450">
              <a:buFont typeface="Arial" panose="020B0604020202020204" pitchFamily="34" charset="0"/>
              <a:buChar char="•"/>
            </a:pPr>
            <a:r>
              <a:rPr lang="en-US" b="0" dirty="0"/>
              <a:t>as a concept, ignoring the technical details.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58050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4.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8.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https://softuni.org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r>
              <a:rPr lang="en-US" noProof="1"/>
              <a:t> </a:t>
            </a:r>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35292164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541000" y="6507000"/>
            <a:ext cx="57944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Bulb" descr="Bulb"/>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35205" y="1792355"/>
            <a:ext cx="1830304" cy="406222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spTree>
    <p:extLst>
      <p:ext uri="{BB962C8B-B14F-4D97-AF65-F5344CB8AC3E}">
        <p14:creationId xmlns:p14="http://schemas.microsoft.com/office/powerpoint/2010/main" val="2542530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Bulb" descr="Bulb"/>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20027" y="3314704"/>
            <a:ext cx="1260665" cy="279795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4" name="Picture Bulb" descr="Bul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56000" y="5098868"/>
            <a:ext cx="779209" cy="172939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spTree>
    <p:extLst>
      <p:ext uri="{BB962C8B-B14F-4D97-AF65-F5344CB8AC3E}">
        <p14:creationId xmlns:p14="http://schemas.microsoft.com/office/powerpoint/2010/main" val="32845625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4" name="Oval Center Icon"/>
          <p:cNvSpPr>
            <a:spLocks noChangeAspect="1"/>
          </p:cNvSpPr>
          <p:nvPr/>
        </p:nvSpPr>
        <p:spPr>
          <a:xfrm>
            <a:off x="831000" y="109147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5241000" y="3338387"/>
            <a:ext cx="6065892"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5241000" y="1471047"/>
            <a:ext cx="6065892" cy="1754333"/>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21954171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5"/>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89" r:id="rId2"/>
    <p:sldLayoutId id="2147483681" r:id="rId3"/>
    <p:sldLayoutId id="2147483679" r:id="rId4"/>
    <p:sldLayoutId id="2147483680" r:id="rId5"/>
    <p:sldLayoutId id="2147483688" r:id="rId6"/>
    <p:sldLayoutId id="2147483684" r:id="rId7"/>
    <p:sldLayoutId id="2147483690" r:id="rId8"/>
    <p:sldLayoutId id="2147483677" r:id="rId9"/>
    <p:sldLayoutId id="2147483683" r:id="rId10"/>
    <p:sldLayoutId id="2147483685" r:id="rId11"/>
    <p:sldLayoutId id="2147483686" r:id="rId12"/>
    <p:sldLayoutId id="2147483687" r:id="rId1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10.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111.png"/><Relationship Id="rId4" Type="http://schemas.microsoft.com/office/2007/relationships/hdphoto" Target="../media/hdphoto11.wdp"/></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3.xml"/><Relationship Id="rId1" Type="http://schemas.openxmlformats.org/officeDocument/2006/relationships/slideLayout" Target="../slideLayouts/slideLayout8.xml"/><Relationship Id="rId6" Type="http://schemas.openxmlformats.org/officeDocument/2006/relationships/image" Target="../media/image112.png"/><Relationship Id="rId5" Type="http://schemas.openxmlformats.org/officeDocument/2006/relationships/hyperlink" Target="https://www.w3schools.com/sql/" TargetMode="External"/><Relationship Id="rId4" Type="http://schemas.microsoft.com/office/2007/relationships/hdphoto" Target="../media/hdphoto12.wdp"/></Relationships>
</file>

<file path=ppt/slides/_rels/slide10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repl.it/@nakov/jaydata-orm-example" TargetMode="External"/><Relationship Id="rId2" Type="http://schemas.openxmlformats.org/officeDocument/2006/relationships/notesSlide" Target="../notesSlides/notesSlide85.xml"/><Relationship Id="rId1" Type="http://schemas.openxmlformats.org/officeDocument/2006/relationships/slideLayout" Target="../slideLayouts/slideLayout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hyperlink" Target="https://repl.it/@nakov/MVC-express-pug-example" TargetMode="External"/><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124.png"/></Relationships>
</file>

<file path=ppt/slides/_rels/slide1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hyperlink" Target="http://localhost:8080/"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92.xml"/><Relationship Id="rId1" Type="http://schemas.openxmlformats.org/officeDocument/2006/relationships/slideLayout" Target="../slideLayouts/slideLayout8.xml"/><Relationship Id="rId5" Type="http://schemas.microsoft.com/office/2007/relationships/hdphoto" Target="../media/hdphoto13.wdp"/><Relationship Id="rId4" Type="http://schemas.openxmlformats.org/officeDocument/2006/relationships/image" Target="../media/image127.png"/></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119.xml.rels><?xml version="1.0" encoding="UTF-8" standalone="yes"?>
<Relationships xmlns="http://schemas.openxmlformats.org/package/2006/relationships"><Relationship Id="rId3" Type="http://schemas.openxmlformats.org/officeDocument/2006/relationships/hyperlink" Target="https://repl.it/@nakov/bash-shell-example" TargetMode="External"/><Relationship Id="rId2" Type="http://schemas.openxmlformats.org/officeDocument/2006/relationships/notesSlide" Target="../notesSlides/notesSlide94.xml"/><Relationship Id="rId1" Type="http://schemas.openxmlformats.org/officeDocument/2006/relationships/slideLayout" Target="../slideLayouts/slideLayout8.xml"/><Relationship Id="rId4" Type="http://schemas.openxmlformats.org/officeDocument/2006/relationships/image" Target="../media/image129.png"/></Relationships>
</file>

<file path=ppt/slides/_rels/slide12.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hyperlink" Target="https://www.tinkercad.com/things/hjgbxEoS5TX" TargetMode="External"/><Relationship Id="rId2" Type="http://schemas.openxmlformats.org/officeDocument/2006/relationships/notesSlide" Target="../notesSlides/notesSlide99.xml"/><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1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twbs/bootstrap/issues" TargetMode="External"/><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image" Target="../media/image136.png"/></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131.xml.rels><?xml version="1.0" encoding="UTF-8" standalone="yes"?>
<Relationships xmlns="http://schemas.openxmlformats.org/package/2006/relationships"><Relationship Id="rId3" Type="http://schemas.openxmlformats.org/officeDocument/2006/relationships/hyperlink" Target="https://repl.it/@nakov/mocha-unit-test-example-js" TargetMode="External"/><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1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7.xml"/><Relationship Id="rId1" Type="http://schemas.openxmlformats.org/officeDocument/2006/relationships/slideLayout" Target="../slideLayouts/slideLayout3.xml"/><Relationship Id="rId6" Type="http://schemas.microsoft.com/office/2007/relationships/hdphoto" Target="../media/hdphoto14.wdp"/><Relationship Id="rId5" Type="http://schemas.openxmlformats.org/officeDocument/2006/relationships/image" Target="../media/image142.png"/><Relationship Id="rId4" Type="http://schemas.openxmlformats.org/officeDocument/2006/relationships/image" Target="../media/image141.png"/></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SoftUni/playground"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9.xml"/><Relationship Id="rId1" Type="http://schemas.openxmlformats.org/officeDocument/2006/relationships/slideLayout" Target="../slideLayouts/slideLayout8.xml"/><Relationship Id="rId4" Type="http://schemas.openxmlformats.org/officeDocument/2006/relationships/hyperlink" Target="https://github.com/SoftUni/playground"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hyperlink" Target="https://trello.com/b/HPpU2eCV/company-web-site" TargetMode="External"/><Relationship Id="rId2" Type="http://schemas.openxmlformats.org/officeDocument/2006/relationships/notesSlide" Target="../notesSlides/notesSlide111.xml"/><Relationship Id="rId1" Type="http://schemas.openxmlformats.org/officeDocument/2006/relationships/slideLayout" Target="../slideLayouts/slideLayout8.xml"/><Relationship Id="rId4" Type="http://schemas.openxmlformats.org/officeDocument/2006/relationships/image" Target="../media/image145.png"/></Relationships>
</file>

<file path=ppt/slides/_rels/slide1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hyperlink" Target="http://www.xs-software.com/" TargetMode="External"/><Relationship Id="rId18" Type="http://schemas.openxmlformats.org/officeDocument/2006/relationships/image" Target="../media/image154.png"/><Relationship Id="rId26" Type="http://schemas.openxmlformats.org/officeDocument/2006/relationships/image" Target="../media/image158.png"/><Relationship Id="rId3" Type="http://schemas.openxmlformats.org/officeDocument/2006/relationships/hyperlink" Target="http://www.infragistics.com/" TargetMode="External"/><Relationship Id="rId21" Type="http://schemas.openxmlformats.org/officeDocument/2006/relationships/hyperlink" Target="https://motion-software.com/" TargetMode="External"/><Relationship Id="rId7" Type="http://schemas.openxmlformats.org/officeDocument/2006/relationships/hyperlink" Target="https://netpeak.bg/" TargetMode="External"/><Relationship Id="rId12" Type="http://schemas.openxmlformats.org/officeDocument/2006/relationships/image" Target="../media/image151.png"/><Relationship Id="rId17" Type="http://schemas.openxmlformats.org/officeDocument/2006/relationships/hyperlink" Target="http://www.postbank.bg/" TargetMode="External"/><Relationship Id="rId25" Type="http://schemas.openxmlformats.org/officeDocument/2006/relationships/hyperlink" Target="https://www.superhosting.bg/?gclid=CjwKCAjw5fzrBRASEiwAD2OSV2HM9vD3KXFwexq_hE27VNo1Gx0yBWBbYg7Ef677GKVaQu7Vn2bX7hoCIkoQAvD_BwE" TargetMode="External"/><Relationship Id="rId2" Type="http://schemas.openxmlformats.org/officeDocument/2006/relationships/notesSlide" Target="../notesSlides/notesSlide114.xml"/><Relationship Id="rId16" Type="http://schemas.openxmlformats.org/officeDocument/2006/relationships/image" Target="../media/image153.png"/><Relationship Id="rId20"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hyperlink" Target="http://www.telenor.bg/" TargetMode="External"/><Relationship Id="rId24" Type="http://schemas.openxmlformats.org/officeDocument/2006/relationships/image" Target="../media/image157.jpeg"/><Relationship Id="rId5" Type="http://schemas.openxmlformats.org/officeDocument/2006/relationships/hyperlink" Target="https://www.indeavr.com/en" TargetMode="External"/><Relationship Id="rId15" Type="http://schemas.openxmlformats.org/officeDocument/2006/relationships/hyperlink" Target="https://www.sbtech.com/" TargetMode="External"/><Relationship Id="rId23" Type="http://schemas.openxmlformats.org/officeDocument/2006/relationships/hyperlink" Target="https://stemo.bg/en/" TargetMode="External"/><Relationship Id="rId10" Type="http://schemas.openxmlformats.org/officeDocument/2006/relationships/image" Target="../media/image150.png"/><Relationship Id="rId19" Type="http://schemas.openxmlformats.org/officeDocument/2006/relationships/hyperlink" Target="http://smartit.bg/" TargetMode="External"/><Relationship Id="rId4" Type="http://schemas.openxmlformats.org/officeDocument/2006/relationships/image" Target="../media/image147.png"/><Relationship Id="rId9" Type="http://schemas.openxmlformats.org/officeDocument/2006/relationships/hyperlink" Target="https://www.softwaregroup.com/" TargetMode="External"/><Relationship Id="rId14" Type="http://schemas.openxmlformats.org/officeDocument/2006/relationships/image" Target="../media/image152.png"/><Relationship Id="rId22" Type="http://schemas.openxmlformats.org/officeDocument/2006/relationships/image" Target="../media/image15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8" Type="http://schemas.openxmlformats.org/officeDocument/2006/relationships/hyperlink" Target="https://www.lukanet.com/" TargetMode="External"/><Relationship Id="rId3" Type="http://schemas.openxmlformats.org/officeDocument/2006/relationships/image" Target="../media/image159.jpeg"/><Relationship Id="rId7" Type="http://schemas.openxmlformats.org/officeDocument/2006/relationships/image" Target="../media/image161.jpeg"/><Relationship Id="rId2" Type="http://schemas.openxmlformats.org/officeDocument/2006/relationships/notesSlide" Target="../notesSlides/notesSlide115.xml"/><Relationship Id="rId1" Type="http://schemas.openxmlformats.org/officeDocument/2006/relationships/slideLayout" Target="../slideLayouts/slideLayout3.xml"/><Relationship Id="rId6" Type="http://schemas.openxmlformats.org/officeDocument/2006/relationships/hyperlink" Target="http://www.world-of-myths.com/" TargetMode="External"/><Relationship Id="rId5" Type="http://schemas.openxmlformats.org/officeDocument/2006/relationships/image" Target="../media/image160.png"/><Relationship Id="rId4" Type="http://schemas.openxmlformats.org/officeDocument/2006/relationships/hyperlink" Target="https://www.onebitsoftware.net/" TargetMode="External"/><Relationship Id="rId9" Type="http://schemas.openxmlformats.org/officeDocument/2006/relationships/image" Target="../media/image162.gif"/></Relationships>
</file>

<file path=ppt/slides/_rels/slide141.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116.xml"/><Relationship Id="rId1" Type="http://schemas.openxmlformats.org/officeDocument/2006/relationships/slideLayout" Target="../slideLayouts/slideLayout13.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117.xml"/><Relationship Id="rId1" Type="http://schemas.openxmlformats.org/officeDocument/2006/relationships/slideLayout" Target="../slideLayouts/slideLayout3.xml"/><Relationship Id="rId5" Type="http://schemas.openxmlformats.org/officeDocument/2006/relationships/image" Target="../media/image163.png"/><Relationship Id="rId4" Type="http://schemas.openxmlformats.org/officeDocument/2006/relationships/hyperlink" Target="https://softuni.b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repl.it/@nakov/SVG-example"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repl.it/@nakov/rectangle-oop-cs" TargetMode="External"/><Relationship Id="rId4" Type="http://schemas.openxmlformats.org/officeDocument/2006/relationships/hyperlink" Target="https://repl.it/@nakov/rectangle-oop-j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repl.it/@nakov/inheritance-oop-j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hyperlink" Target="https://repl.it/@nakov/inheritance-oop-c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hyperlink" Target="https://repl.it/@nakov/imperative-max-num-cs" TargetMode="External"/><Relationship Id="rId4" Type="http://schemas.openxmlformats.org/officeDocument/2006/relationships/hyperlink" Target="https://repl.it/@nakov/functional-max-num-c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hyperlink" Target="https://repl.it/@nakov/first-class-function-j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hyperlink" Target="https://repl.it/@nakov/higher-order-functions-j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7.png"/><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repl.it/@nakov/list-example-js"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repl.it/@nakov/traverse-folders-cs"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hyperlink" Target="https://jqueryui.com/datepicker/"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hyperlink" Target="https://repl.it/@nakov/jquery-ui-datepicker-exampl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repl.it/@nakov/event-driven-example-js" TargetMode="External"/><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en.wikipedia.org/wiki/Internet_protocol_suit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hyperlink" Target="https://www.investing.com/crypto/" TargetMode="External"/><Relationship Id="rId4" Type="http://schemas.openxmlformats.org/officeDocument/2006/relationships/image" Target="../media/image50.jpeg"/></Relationships>
</file>

<file path=ppt/slides/_rels/slide48.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hyperlink" Target="https://repl.it/@nakov/websocket-client-js" TargetMode="External"/><Relationship Id="rId5" Type="http://schemas.openxmlformats.org/officeDocument/2006/relationships/hyperlink" Target="https://repl.it/@nakov/websocket-server-js" TargetMode="Externa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repl.it/@nakov/webworker-js"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hyperlink" Target="https://blog.softuni.org/wp-json/wp/v2/posts"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hyperlink" Target="https://repl.it/@nakov/fetch-example-j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5.wdp"/></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microsoft.com/office/2007/relationships/hdphoto" Target="../media/hdphoto7.wdp"/><Relationship Id="rId11" Type="http://schemas.openxmlformats.org/officeDocument/2006/relationships/image" Target="../media/image65.png"/><Relationship Id="rId5" Type="http://schemas.openxmlformats.org/officeDocument/2006/relationships/image" Target="../media/image61.png"/><Relationship Id="rId10" Type="http://schemas.openxmlformats.org/officeDocument/2006/relationships/image" Target="../media/image64.jpeg"/><Relationship Id="rId4" Type="http://schemas.openxmlformats.org/officeDocument/2006/relationships/image" Target="../media/image60.png"/><Relationship Id="rId9"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platform.html5.org/"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hyperlink" Target="https://repl.it/@nakov/summator-js-d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microsoft.com/office/2007/relationships/hdphoto" Target="../media/hdphoto9.wdp"/></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repl.it/@nakov/RESTful-API-js" TargetMode="External"/><Relationship Id="rId2" Type="http://schemas.openxmlformats.org/officeDocument/2006/relationships/notesSlide" Target="../notesSlides/notesSlide65.xml"/><Relationship Id="rId1" Type="http://schemas.openxmlformats.org/officeDocument/2006/relationships/slideLayout" Target="../slideLayouts/slideLayout8.xml"/><Relationship Id="rId6" Type="http://schemas.microsoft.com/office/2007/relationships/hdphoto" Target="../media/hdphoto10.wdp"/><Relationship Id="rId5" Type="http://schemas.openxmlformats.org/officeDocument/2006/relationships/image" Target="../media/image77.png"/><Relationship Id="rId4" Type="http://schemas.openxmlformats.org/officeDocument/2006/relationships/hyperlink" Target="https://repl.it/@nakov/RESTful-API-client-example"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hyperlink" Target="https://repl.it/@nakov/Handlebars-example-JS" TargetMode="External"/></Relationships>
</file>

<file path=ppt/slides/_rels/slide8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3" Type="http://schemas.openxmlformats.org/officeDocument/2006/relationships/hyperlink" Target="https://repl.it/@nakov/routing-with-sammy-js" TargetMode="External"/><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6.xml"/><Relationship Id="rId1" Type="http://schemas.openxmlformats.org/officeDocument/2006/relationships/slideLayout" Target="../slideLayouts/slideLayout8.xml"/><Relationship Id="rId5" Type="http://schemas.openxmlformats.org/officeDocument/2006/relationships/image" Target="../media/image105.png"/><Relationship Id="rId4" Type="http://schemas.openxmlformats.org/officeDocument/2006/relationships/hyperlink" Target="https://repl.it/@nakov/react-js-example"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hyperlink" Target="https://snack.expo.io/@nakov/summator-react-native"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E2520411-6326-473B-BB52-BB5A364D2235}"/>
              </a:ext>
            </a:extLst>
          </p:cNvPr>
          <p:cNvSpPr>
            <a:spLocks noGrp="1"/>
          </p:cNvSpPr>
          <p:nvPr>
            <p:ph type="body" sz="quarter" idx="18"/>
          </p:nvPr>
        </p:nvSpPr>
        <p:spPr>
          <a:xfrm>
            <a:off x="8708505" y="6130863"/>
            <a:ext cx="2951518" cy="341556"/>
          </a:xfrm>
        </p:spPr>
        <p:txBody>
          <a:bodyPr/>
          <a:lstStyle/>
          <a:p>
            <a:r>
              <a:rPr lang="en-US">
                <a:hlinkClick r:id="rId3"/>
              </a:rPr>
              <a:t>https://softuni.bg</a:t>
            </a:r>
            <a:endParaRPr lang="en-US" dirty="0"/>
          </a:p>
        </p:txBody>
      </p:sp>
      <p:sp>
        <p:nvSpPr>
          <p:cNvPr id="18" name="Text Placeholder 10">
            <a:extLst>
              <a:ext uri="{FF2B5EF4-FFF2-40B4-BE49-F238E27FC236}">
                <a16:creationId xmlns:a16="http://schemas.microsoft.com/office/drawing/2014/main" id="{AC32CB05-E0EC-4C0B-AA8A-42F37DB72B29}"/>
              </a:ext>
            </a:extLst>
          </p:cNvPr>
          <p:cNvSpPr>
            <a:spLocks noGrp="1"/>
          </p:cNvSpPr>
          <p:nvPr>
            <p:ph type="body" sz="quarter" idx="17"/>
          </p:nvPr>
        </p:nvSpPr>
        <p:spPr>
          <a:xfrm>
            <a:off x="8708505" y="5756628"/>
            <a:ext cx="2951518" cy="367080"/>
          </a:xfrm>
        </p:spPr>
        <p:txBody>
          <a:bodyPr/>
          <a:lstStyle/>
          <a:p>
            <a:r>
              <a:rPr lang="en-US" dirty="0"/>
              <a:t>Software University</a:t>
            </a:r>
          </a:p>
        </p:txBody>
      </p:sp>
      <p:sp>
        <p:nvSpPr>
          <p:cNvPr id="15" name="Text Placeholder 9">
            <a:extLst>
              <a:ext uri="{FF2B5EF4-FFF2-40B4-BE49-F238E27FC236}">
                <a16:creationId xmlns:a16="http://schemas.microsoft.com/office/drawing/2014/main" id="{A55495CA-BD53-4430-B570-56336C3B9515}"/>
              </a:ext>
            </a:extLst>
          </p:cNvPr>
          <p:cNvSpPr>
            <a:spLocks noGrp="1"/>
          </p:cNvSpPr>
          <p:nvPr>
            <p:ph type="body" sz="quarter" idx="20"/>
          </p:nvPr>
        </p:nvSpPr>
        <p:spPr>
          <a:xfrm>
            <a:off x="553082" y="5344180"/>
            <a:ext cx="2980696" cy="444793"/>
          </a:xfrm>
        </p:spPr>
        <p:txBody>
          <a:bodyPr/>
          <a:lstStyle/>
          <a:p>
            <a:r>
              <a:rPr lang="en-US" dirty="0"/>
              <a:t>Technical Trainers</a:t>
            </a:r>
          </a:p>
        </p:txBody>
      </p:sp>
      <p:sp>
        <p:nvSpPr>
          <p:cNvPr id="16" name="Text Placeholder 8">
            <a:extLst>
              <a:ext uri="{FF2B5EF4-FFF2-40B4-BE49-F238E27FC236}">
                <a16:creationId xmlns:a16="http://schemas.microsoft.com/office/drawing/2014/main" id="{3F7F9834-3405-4C4C-ADF7-0EACA241E497}"/>
              </a:ext>
            </a:extLst>
          </p:cNvPr>
          <p:cNvSpPr>
            <a:spLocks noGrp="1"/>
          </p:cNvSpPr>
          <p:nvPr>
            <p:ph type="body" sz="quarter" idx="19"/>
          </p:nvPr>
        </p:nvSpPr>
        <p:spPr>
          <a:xfrm>
            <a:off x="553082" y="4851838"/>
            <a:ext cx="2980696" cy="454398"/>
          </a:xfrm>
        </p:spPr>
        <p:txBody>
          <a:bodyPr/>
          <a:lstStyle/>
          <a:p>
            <a:r>
              <a:rPr lang="en-US" dirty="0"/>
              <a:t>SoftUni Team</a:t>
            </a:r>
          </a:p>
        </p:txBody>
      </p:sp>
      <p:sp>
        <p:nvSpPr>
          <p:cNvPr id="2" name="Subtitle 1">
            <a:extLst>
              <a:ext uri="{FF2B5EF4-FFF2-40B4-BE49-F238E27FC236}">
                <a16:creationId xmlns:a16="http://schemas.microsoft.com/office/drawing/2014/main" id="{E931A062-40B1-4429-B72D-4CEB5A2AD254}"/>
              </a:ext>
            </a:extLst>
          </p:cNvPr>
          <p:cNvSpPr>
            <a:spLocks noGrp="1"/>
          </p:cNvSpPr>
          <p:nvPr>
            <p:ph type="subTitle" idx="1"/>
          </p:nvPr>
        </p:nvSpPr>
        <p:spPr>
          <a:xfrm>
            <a:off x="554038" y="1268194"/>
            <a:ext cx="11083925" cy="1196141"/>
          </a:xfrm>
        </p:spPr>
        <p:txBody>
          <a:bodyPr>
            <a:normAutofit/>
          </a:bodyPr>
          <a:lstStyle/>
          <a:p>
            <a:pPr>
              <a:lnSpc>
                <a:spcPct val="100000"/>
              </a:lnSpc>
            </a:pPr>
            <a:r>
              <a:rPr lang="en-US" dirty="0"/>
              <a:t>Fundamental Concepts and Paradigms</a:t>
            </a:r>
            <a:br>
              <a:rPr lang="en-US" dirty="0"/>
            </a:br>
            <a:r>
              <a:rPr lang="en-US" dirty="0"/>
              <a:t>in the Software Engineering Profession</a:t>
            </a:r>
          </a:p>
        </p:txBody>
      </p:sp>
      <p:sp>
        <p:nvSpPr>
          <p:cNvPr id="5" name="Title 4"/>
          <p:cNvSpPr>
            <a:spLocks noGrp="1"/>
          </p:cNvSpPr>
          <p:nvPr>
            <p:ph type="title"/>
          </p:nvPr>
        </p:nvSpPr>
        <p:spPr>
          <a:xfrm>
            <a:off x="554038" y="279000"/>
            <a:ext cx="11083925" cy="970915"/>
          </a:xfrm>
        </p:spPr>
        <p:txBody>
          <a:bodyPr>
            <a:noAutofit/>
          </a:bodyPr>
          <a:lstStyle/>
          <a:p>
            <a:r>
              <a:rPr lang="en-US" sz="5400" dirty="0"/>
              <a:t>Software Development Concepts</a:t>
            </a:r>
          </a:p>
        </p:txBody>
      </p:sp>
      <p:grpSp>
        <p:nvGrpSpPr>
          <p:cNvPr id="23" name="Group 22">
            <a:extLst>
              <a:ext uri="{FF2B5EF4-FFF2-40B4-BE49-F238E27FC236}">
                <a16:creationId xmlns:a16="http://schemas.microsoft.com/office/drawing/2014/main" id="{0458110D-514A-40D1-8C1C-342F98BD1E1A}"/>
              </a:ext>
            </a:extLst>
          </p:cNvPr>
          <p:cNvGrpSpPr/>
          <p:nvPr/>
        </p:nvGrpSpPr>
        <p:grpSpPr>
          <a:xfrm>
            <a:off x="609600" y="2664000"/>
            <a:ext cx="7961400" cy="1980000"/>
            <a:chOff x="1236000" y="2574000"/>
            <a:chExt cx="7051487" cy="1906498"/>
          </a:xfrm>
        </p:grpSpPr>
        <p:pic>
          <p:nvPicPr>
            <p:cNvPr id="1028" name="Picture 4" descr="Software Engineer vs. Software Developer: Know the Differences ...">
              <a:extLst>
                <a:ext uri="{FF2B5EF4-FFF2-40B4-BE49-F238E27FC236}">
                  <a16:creationId xmlns:a16="http://schemas.microsoft.com/office/drawing/2014/main" id="{70695587-941F-4C7E-BCDF-092A4978C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221" y="2574000"/>
              <a:ext cx="3546266" cy="19064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Software Engineering And It's Importance In Our Daily life ...">
              <a:extLst>
                <a:ext uri="{FF2B5EF4-FFF2-40B4-BE49-F238E27FC236}">
                  <a16:creationId xmlns:a16="http://schemas.microsoft.com/office/drawing/2014/main" id="{54DE3F7E-ECEF-44F1-B9B1-D794160F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000" y="2574000"/>
              <a:ext cx="3975955" cy="1906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7522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r>
              <a:rPr lang="en-US" sz="3600" b="1" dirty="0"/>
              <a:t>Algorithmic</a:t>
            </a:r>
            <a:r>
              <a:rPr lang="bg-BG" sz="3600" dirty="0"/>
              <a:t> (</a:t>
            </a:r>
            <a:r>
              <a:rPr lang="en-US" sz="3600" dirty="0"/>
              <a:t>engineering</a:t>
            </a:r>
            <a:r>
              <a:rPr lang="bg-BG" sz="3600" dirty="0"/>
              <a:t>, </a:t>
            </a:r>
            <a:r>
              <a:rPr lang="en-US" sz="3600" dirty="0"/>
              <a:t>mathematical</a:t>
            </a:r>
            <a:r>
              <a:rPr lang="bg-BG" sz="3600" dirty="0"/>
              <a:t>) </a:t>
            </a:r>
            <a:r>
              <a:rPr lang="en-US" sz="3600" b="1" dirty="0"/>
              <a:t>thinking</a:t>
            </a:r>
            <a:endParaRPr lang="bg-BG" sz="3600" b="1" dirty="0"/>
          </a:p>
          <a:p>
            <a:pPr lvl="1"/>
            <a:r>
              <a:rPr lang="en-US" sz="3200" dirty="0"/>
              <a:t>The ability to analyze problems and find solutions</a:t>
            </a:r>
            <a:endParaRPr lang="bg-BG" sz="3200" dirty="0"/>
          </a:p>
          <a:p>
            <a:pPr lvl="1"/>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pPr>
            <a:r>
              <a:rPr lang="en-US" sz="3600" b="1" dirty="0"/>
              <a:t>How </a:t>
            </a:r>
            <a:r>
              <a:rPr lang="en-US" sz="3600" dirty="0"/>
              <a:t>to develop algorithmic thinking</a:t>
            </a:r>
            <a:r>
              <a:rPr lang="bg-BG" sz="3600" dirty="0"/>
              <a:t>?</a:t>
            </a:r>
          </a:p>
          <a:p>
            <a:pPr lvl="1"/>
            <a:r>
              <a:rPr lang="en-US" sz="3200" dirty="0"/>
              <a:t>Solve </a:t>
            </a:r>
            <a:r>
              <a:rPr lang="bg-BG" sz="3200" b="1" dirty="0"/>
              <a:t>1000+ </a:t>
            </a:r>
            <a:r>
              <a:rPr lang="en-US" sz="3200" dirty="0"/>
              <a:t>programming </a:t>
            </a:r>
            <a:r>
              <a:rPr lang="en-US" sz="3200" b="1" dirty="0"/>
              <a:t>problems</a:t>
            </a:r>
            <a:endParaRPr lang="bg-BG" sz="3200" dirty="0"/>
          </a:p>
          <a:p>
            <a:pPr lvl="1"/>
            <a:r>
              <a:rPr lang="en-US" sz="3200" dirty="0"/>
              <a:t>It takes 6 to 12 months of coding every day</a:t>
            </a:r>
            <a:endParaRPr lang="bg-BG" sz="3200" dirty="0"/>
          </a:p>
          <a:p>
            <a:pPr>
              <a:lnSpc>
                <a:spcPct val="110000"/>
              </a:lnSpc>
            </a:pPr>
            <a:r>
              <a:rPr lang="en-US" sz="3700" b="1" dirty="0"/>
              <a:t>Courses</a:t>
            </a:r>
            <a:r>
              <a:rPr lang="bg-BG" sz="3700" dirty="0"/>
              <a:t> </a:t>
            </a:r>
            <a:r>
              <a:rPr lang="en-US" sz="3700" dirty="0"/>
              <a:t>in </a:t>
            </a:r>
            <a:r>
              <a:rPr lang="en-US" sz="3700" b="1" dirty="0">
                <a:hlinkClick r:id="rId3"/>
              </a:rPr>
              <a:t>SoftUni</a:t>
            </a:r>
            <a:r>
              <a:rPr lang="bg-BG" sz="3700" dirty="0"/>
              <a:t>: </a:t>
            </a:r>
            <a:r>
              <a:rPr lang="en-US" dirty="0"/>
              <a:t>Programming Basics</a:t>
            </a:r>
            <a:r>
              <a:rPr lang="bg-BG" dirty="0"/>
              <a:t>,</a:t>
            </a:r>
            <a:br>
              <a:rPr lang="bg-BG" dirty="0"/>
            </a:br>
            <a:r>
              <a:rPr lang="en-US" dirty="0"/>
              <a:t>Fundamentals and Advanced Modules</a:t>
            </a:r>
            <a:endParaRPr lang="bg-BG" dirty="0"/>
          </a:p>
          <a:p>
            <a:pPr>
              <a:lnSpc>
                <a:spcPct val="110000"/>
              </a:lnSpc>
            </a:pPr>
            <a:r>
              <a:rPr lang="en-US" sz="3600" dirty="0"/>
              <a:t>The programming language doesn't matter</a:t>
            </a:r>
            <a:r>
              <a:rPr lang="bg-BG" sz="3600" dirty="0"/>
              <a:t>!</a:t>
            </a:r>
            <a:endParaRPr lang="ru-RU" sz="36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Skill</a:t>
            </a:r>
            <a:r>
              <a:rPr lang="ru-RU" sz="4400" dirty="0"/>
              <a:t> #2</a:t>
            </a:r>
            <a:r>
              <a:rPr lang="en-US" sz="4400" dirty="0"/>
              <a:t>: Algorithmic Thinking</a:t>
            </a:r>
            <a:r>
              <a:rPr lang="ru-RU" sz="4400" dirty="0"/>
              <a:t> (30%)</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516000" y="1679493"/>
            <a:ext cx="2005887" cy="2244507"/>
          </a:xfrm>
          <a:prstGeom prst="rect">
            <a:avLst/>
          </a:prstGeom>
        </p:spPr>
      </p:pic>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100</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a:bodyPr>
          <a:lstStyle/>
          <a:p>
            <a:r>
              <a:rPr lang="en-US" b="1" dirty="0"/>
              <a:t>Databases</a:t>
            </a:r>
            <a:r>
              <a:rPr lang="en-US" dirty="0"/>
              <a:t> hold and manage data in the back-end systems</a:t>
            </a:r>
          </a:p>
          <a:p>
            <a:r>
              <a:rPr lang="en-US" b="1" dirty="0"/>
              <a:t>Relational databases</a:t>
            </a:r>
            <a:r>
              <a:rPr lang="en-US" dirty="0"/>
              <a:t> (</a:t>
            </a:r>
            <a:r>
              <a:rPr lang="en-US" b="1" dirty="0"/>
              <a:t>RDBMS</a:t>
            </a:r>
            <a:r>
              <a:rPr lang="en-US" dirty="0"/>
              <a:t>)</a:t>
            </a:r>
            <a:endParaRPr lang="en-US" b="1" dirty="0"/>
          </a:p>
          <a:p>
            <a:pPr lvl="1"/>
            <a:r>
              <a:rPr lang="en-US" dirty="0"/>
              <a:t>Hold data in </a:t>
            </a:r>
            <a:r>
              <a:rPr lang="en-US" b="1" dirty="0"/>
              <a:t>tables</a:t>
            </a:r>
            <a:r>
              <a:rPr lang="en-US" dirty="0"/>
              <a:t> + </a:t>
            </a:r>
            <a:r>
              <a:rPr lang="en-US" b="1" dirty="0"/>
              <a:t>relationships</a:t>
            </a:r>
          </a:p>
          <a:p>
            <a:pPr lvl="1"/>
            <a:r>
              <a:rPr lang="en-US" dirty="0"/>
              <a:t>Use the </a:t>
            </a:r>
            <a:r>
              <a:rPr lang="en-US" b="1" dirty="0"/>
              <a:t>SQL</a:t>
            </a:r>
            <a:r>
              <a:rPr lang="en-US" dirty="0"/>
              <a:t> language to query / modify data</a:t>
            </a:r>
          </a:p>
          <a:p>
            <a:pPr lvl="1"/>
            <a:r>
              <a:rPr lang="en-US" dirty="0"/>
              <a:t>Examples: MySQL, PostgreSQL, Web SQL in HTML5</a:t>
            </a:r>
          </a:p>
          <a:p>
            <a:r>
              <a:rPr lang="en-US" b="1" dirty="0"/>
              <a:t>NoSQL databases</a:t>
            </a:r>
          </a:p>
          <a:p>
            <a:pPr lvl="1"/>
            <a:r>
              <a:rPr lang="en-US" dirty="0"/>
              <a:t>Hold collections of documents or key-value pairs</a:t>
            </a:r>
          </a:p>
          <a:p>
            <a:pPr lvl="1"/>
            <a:r>
              <a:rPr lang="en-US" dirty="0"/>
              <a:t>Examples: MongoDB, </a:t>
            </a:r>
            <a:r>
              <a:rPr lang="en-US" dirty="0" err="1"/>
              <a:t>IndexedDB</a:t>
            </a:r>
            <a:r>
              <a:rPr lang="en-US" dirty="0"/>
              <a:t> in HTML5</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Databases</a:t>
            </a:r>
          </a:p>
        </p:txBody>
      </p:sp>
      <p:pic>
        <p:nvPicPr>
          <p:cNvPr id="6" name="Picture 5">
            <a:extLst>
              <a:ext uri="{FF2B5EF4-FFF2-40B4-BE49-F238E27FC236}">
                <a16:creationId xmlns:a16="http://schemas.microsoft.com/office/drawing/2014/main" id="{238E4FE2-5143-440B-B73C-158732D5C64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906000" y="2294903"/>
            <a:ext cx="1665605" cy="1665605"/>
          </a:xfrm>
          <a:prstGeom prst="rect">
            <a:avLst/>
          </a:prstGeom>
        </p:spPr>
      </p:pic>
      <p:pic>
        <p:nvPicPr>
          <p:cNvPr id="11" name="Picture 10">
            <a:extLst>
              <a:ext uri="{FF2B5EF4-FFF2-40B4-BE49-F238E27FC236}">
                <a16:creationId xmlns:a16="http://schemas.microsoft.com/office/drawing/2014/main" id="{0D09D910-776B-4901-A775-E075AB5AF2A0}"/>
              </a:ext>
            </a:extLst>
          </p:cNvPr>
          <p:cNvPicPr>
            <a:picLocks noChangeAspect="1"/>
          </p:cNvPicPr>
          <p:nvPr/>
        </p:nvPicPr>
        <p:blipFill>
          <a:blip r:embed="rId5"/>
          <a:stretch>
            <a:fillRect/>
          </a:stretch>
        </p:blipFill>
        <p:spPr>
          <a:xfrm>
            <a:off x="9835408" y="4599459"/>
            <a:ext cx="1806789" cy="1806789"/>
          </a:xfrm>
          <a:prstGeom prst="rect">
            <a:avLst/>
          </a:prstGeom>
        </p:spPr>
      </p:pic>
    </p:spTree>
    <p:extLst>
      <p:ext uri="{BB962C8B-B14F-4D97-AF65-F5344CB8AC3E}">
        <p14:creationId xmlns:p14="http://schemas.microsoft.com/office/powerpoint/2010/main" val="12646436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37A4AA-DE25-417D-911B-8A6C2933AC56}"/>
              </a:ext>
            </a:extLst>
          </p:cNvPr>
          <p:cNvSpPr>
            <a:spLocks noGrp="1"/>
          </p:cNvSpPr>
          <p:nvPr>
            <p:ph type="sldNum" sz="quarter" idx="5"/>
          </p:nvPr>
        </p:nvSpPr>
        <p:spPr/>
        <p:txBody>
          <a:bodyPr/>
          <a:lstStyle/>
          <a:p>
            <a:fld id="{2BF067CD-8E6B-4360-9AA8-C5DF2A48A6D1}" type="slidenum">
              <a:rPr lang="en-US" noProof="0" smtClean="0"/>
              <a:pPr/>
              <a:t>101</a:t>
            </a:fld>
            <a:endParaRPr lang="en-US" noProof="0" dirty="0"/>
          </a:p>
        </p:txBody>
      </p:sp>
      <p:sp>
        <p:nvSpPr>
          <p:cNvPr id="8" name="Text Placeholder 7">
            <a:extLst>
              <a:ext uri="{FF2B5EF4-FFF2-40B4-BE49-F238E27FC236}">
                <a16:creationId xmlns:a16="http://schemas.microsoft.com/office/drawing/2014/main" id="{AF854B9C-F90B-4B8B-BDFF-5246E7ACDBB0}"/>
              </a:ext>
            </a:extLst>
          </p:cNvPr>
          <p:cNvSpPr>
            <a:spLocks noGrp="1"/>
          </p:cNvSpPr>
          <p:nvPr>
            <p:ph type="body" sz="quarter" idx="10"/>
          </p:nvPr>
        </p:nvSpPr>
        <p:spPr/>
        <p:txBody>
          <a:bodyPr/>
          <a:lstStyle/>
          <a:p>
            <a:r>
              <a:rPr lang="en-US" b="1" dirty="0"/>
              <a:t>Web SQL </a:t>
            </a:r>
            <a:r>
              <a:rPr lang="en-US" dirty="0"/>
              <a:t>is a relational database, embedded the Web browsers</a:t>
            </a:r>
          </a:p>
          <a:p>
            <a:pPr lvl="1"/>
            <a:r>
              <a:rPr lang="en-US" dirty="0"/>
              <a:t>It is fully functional </a:t>
            </a:r>
            <a:r>
              <a:rPr lang="en-US" b="1" dirty="0"/>
              <a:t>RDBMS system</a:t>
            </a:r>
            <a:r>
              <a:rPr lang="en-US" dirty="0"/>
              <a:t>, runs at the </a:t>
            </a:r>
            <a:r>
              <a:rPr lang="en-US" b="1" dirty="0"/>
              <a:t>client-side</a:t>
            </a:r>
          </a:p>
        </p:txBody>
      </p:sp>
      <p:sp>
        <p:nvSpPr>
          <p:cNvPr id="4" name="Title 3">
            <a:extLst>
              <a:ext uri="{FF2B5EF4-FFF2-40B4-BE49-F238E27FC236}">
                <a16:creationId xmlns:a16="http://schemas.microsoft.com/office/drawing/2014/main" id="{7771D658-EC85-4642-82F7-BA46080885CD}"/>
              </a:ext>
            </a:extLst>
          </p:cNvPr>
          <p:cNvSpPr>
            <a:spLocks noGrp="1"/>
          </p:cNvSpPr>
          <p:nvPr>
            <p:ph type="title"/>
          </p:nvPr>
        </p:nvSpPr>
        <p:spPr/>
        <p:txBody>
          <a:bodyPr/>
          <a:lstStyle/>
          <a:p>
            <a:r>
              <a:rPr lang="en-US" dirty="0"/>
              <a:t>Web SQL – Example</a:t>
            </a:r>
          </a:p>
        </p:txBody>
      </p:sp>
      <p:pic>
        <p:nvPicPr>
          <p:cNvPr id="5" name="Picture 4">
            <a:extLst>
              <a:ext uri="{FF2B5EF4-FFF2-40B4-BE49-F238E27FC236}">
                <a16:creationId xmlns:a16="http://schemas.microsoft.com/office/drawing/2014/main" id="{B34A4920-1503-498A-B58E-66012E4FA750}"/>
              </a:ext>
            </a:extLst>
          </p:cNvPr>
          <p:cNvPicPr>
            <a:picLocks noChangeAspect="1"/>
          </p:cNvPicPr>
          <p:nvPr/>
        </p:nvPicPr>
        <p:blipFill>
          <a:blip r:embed="rId3"/>
          <a:stretch>
            <a:fillRect/>
          </a:stretch>
        </p:blipFill>
        <p:spPr>
          <a:xfrm>
            <a:off x="554182" y="2661049"/>
            <a:ext cx="11083636" cy="3840101"/>
          </a:xfrm>
          <a:prstGeom prst="rect">
            <a:avLst/>
          </a:prstGeom>
          <a:ln>
            <a:solidFill>
              <a:schemeClr val="bg2">
                <a:lumMod val="65000"/>
              </a:schemeClr>
            </a:solidFill>
          </a:ln>
        </p:spPr>
      </p:pic>
    </p:spTree>
    <p:extLst>
      <p:ext uri="{BB962C8B-B14F-4D97-AF65-F5344CB8AC3E}">
        <p14:creationId xmlns:p14="http://schemas.microsoft.com/office/powerpoint/2010/main" val="35935395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1861288"/>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820426"/>
            <a:ext cx="6065837" cy="1089212"/>
          </a:xfrm>
        </p:spPr>
        <p:txBody>
          <a:bodyPr/>
          <a:lstStyle/>
          <a:p>
            <a:r>
              <a:rPr lang="en-US" dirty="0"/>
              <a:t>Web SQL</a:t>
            </a:r>
          </a:p>
        </p:txBody>
      </p:sp>
      <p:pic>
        <p:nvPicPr>
          <p:cNvPr id="9" name="Picture 8">
            <a:extLst>
              <a:ext uri="{FF2B5EF4-FFF2-40B4-BE49-F238E27FC236}">
                <a16:creationId xmlns:a16="http://schemas.microsoft.com/office/drawing/2014/main" id="{D5DF3955-51A1-45B7-AC6C-CD4510F6F7E2}"/>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558676" y="1877402"/>
            <a:ext cx="2068418" cy="2065833"/>
          </a:xfrm>
          <a:prstGeom prst="rect">
            <a:avLst/>
          </a:prstGeom>
        </p:spPr>
      </p:pic>
      <p:sp>
        <p:nvSpPr>
          <p:cNvPr id="2" name="Rectangle 1">
            <a:extLst>
              <a:ext uri="{FF2B5EF4-FFF2-40B4-BE49-F238E27FC236}">
                <a16:creationId xmlns:a16="http://schemas.microsoft.com/office/drawing/2014/main" id="{B34DB26A-8E24-47CE-A3C3-C46B6219C20B}"/>
              </a:ext>
            </a:extLst>
          </p:cNvPr>
          <p:cNvSpPr/>
          <p:nvPr/>
        </p:nvSpPr>
        <p:spPr>
          <a:xfrm>
            <a:off x="6115807" y="2680780"/>
            <a:ext cx="4314899" cy="523220"/>
          </a:xfrm>
          <a:prstGeom prst="rect">
            <a:avLst/>
          </a:prstGeom>
        </p:spPr>
        <p:txBody>
          <a:bodyPr wrap="none">
            <a:spAutoFit/>
          </a:bodyPr>
          <a:lstStyle/>
          <a:p>
            <a:pPr algn="ctr"/>
            <a:r>
              <a:rPr lang="en-US" sz="2800" dirty="0">
                <a:hlinkClick r:id="rId5"/>
              </a:rPr>
              <a:t>https://w3schools.com/sql/</a:t>
            </a:r>
            <a:r>
              <a:rPr lang="en-US" sz="2800" dirty="0"/>
              <a:t> </a:t>
            </a:r>
          </a:p>
        </p:txBody>
      </p:sp>
      <p:pic>
        <p:nvPicPr>
          <p:cNvPr id="8" name="Picture 7">
            <a:extLst>
              <a:ext uri="{FF2B5EF4-FFF2-40B4-BE49-F238E27FC236}">
                <a16:creationId xmlns:a16="http://schemas.microsoft.com/office/drawing/2014/main" id="{8C6EFE5F-8E2B-401E-9B78-3BE3E5E0C7C5}"/>
              </a:ext>
            </a:extLst>
          </p:cNvPr>
          <p:cNvPicPr>
            <a:picLocks noChangeAspect="1"/>
          </p:cNvPicPr>
          <p:nvPr/>
        </p:nvPicPr>
        <p:blipFill>
          <a:blip r:embed="rId6"/>
          <a:stretch>
            <a:fillRect/>
          </a:stretch>
        </p:blipFill>
        <p:spPr>
          <a:xfrm>
            <a:off x="4949414" y="3610203"/>
            <a:ext cx="6620558" cy="2293797"/>
          </a:xfrm>
          <a:prstGeom prst="rect">
            <a:avLst/>
          </a:prstGeom>
          <a:ln>
            <a:solidFill>
              <a:schemeClr val="bg2">
                <a:lumMod val="65000"/>
              </a:schemeClr>
            </a:solidFill>
          </a:ln>
        </p:spPr>
      </p:pic>
    </p:spTree>
    <p:extLst>
      <p:ext uri="{BB962C8B-B14F-4D97-AF65-F5344CB8AC3E}">
        <p14:creationId xmlns:p14="http://schemas.microsoft.com/office/powerpoint/2010/main" val="2038128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3E740E-3D1B-4C9F-8495-A004E2A6A0DE}"/>
              </a:ext>
            </a:extLst>
          </p:cNvPr>
          <p:cNvSpPr>
            <a:spLocks noGrp="1"/>
          </p:cNvSpPr>
          <p:nvPr>
            <p:ph type="sldNum" sz="quarter" idx="5"/>
          </p:nvPr>
        </p:nvSpPr>
        <p:spPr/>
        <p:txBody>
          <a:bodyPr/>
          <a:lstStyle/>
          <a:p>
            <a:fld id="{2BF067CD-8E6B-4360-9AA8-C5DF2A48A6D1}" type="slidenum">
              <a:rPr lang="en-US" noProof="0" smtClean="0"/>
              <a:pPr/>
              <a:t>103</a:t>
            </a:fld>
            <a:endParaRPr lang="en-US" noProof="0" dirty="0"/>
          </a:p>
        </p:txBody>
      </p:sp>
      <p:sp>
        <p:nvSpPr>
          <p:cNvPr id="3" name="Text Placeholder 2">
            <a:extLst>
              <a:ext uri="{FF2B5EF4-FFF2-40B4-BE49-F238E27FC236}">
                <a16:creationId xmlns:a16="http://schemas.microsoft.com/office/drawing/2014/main" id="{35755380-2FC8-44E4-963E-12DFC1C476DD}"/>
              </a:ext>
            </a:extLst>
          </p:cNvPr>
          <p:cNvSpPr>
            <a:spLocks noGrp="1"/>
          </p:cNvSpPr>
          <p:nvPr>
            <p:ph type="body" sz="quarter" idx="10"/>
          </p:nvPr>
        </p:nvSpPr>
        <p:spPr/>
        <p:txBody>
          <a:bodyPr/>
          <a:lstStyle/>
          <a:p>
            <a:r>
              <a:rPr lang="en-US" b="1" dirty="0"/>
              <a:t>ORM frameworks</a:t>
            </a:r>
            <a:r>
              <a:rPr lang="en-US" dirty="0"/>
              <a:t> (object-relational mapping) allow persisting objects in relational database (by mapping classes to tables)</a:t>
            </a:r>
          </a:p>
          <a:p>
            <a:pPr lvl="1"/>
            <a:r>
              <a:rPr lang="en-US" dirty="0"/>
              <a:t>E.g. store JS objects in MySQL database</a:t>
            </a:r>
          </a:p>
          <a:p>
            <a:r>
              <a:rPr lang="en-US" dirty="0"/>
              <a:t>Popular ORM frameworks:</a:t>
            </a:r>
          </a:p>
          <a:p>
            <a:pPr lvl="1"/>
            <a:r>
              <a:rPr lang="en-US" b="1" dirty="0"/>
              <a:t>Entity Framework </a:t>
            </a:r>
            <a:r>
              <a:rPr lang="en-US" dirty="0"/>
              <a:t>(C#)</a:t>
            </a:r>
          </a:p>
          <a:p>
            <a:pPr lvl="1"/>
            <a:r>
              <a:rPr lang="en-US" b="1" dirty="0"/>
              <a:t>Hibernate</a:t>
            </a:r>
            <a:r>
              <a:rPr lang="en-US" dirty="0"/>
              <a:t> (Java)</a:t>
            </a:r>
          </a:p>
          <a:p>
            <a:pPr lvl="1"/>
            <a:r>
              <a:rPr lang="en-US" b="1" dirty="0" err="1"/>
              <a:t>Sequelize</a:t>
            </a:r>
            <a:r>
              <a:rPr lang="en-US" dirty="0"/>
              <a:t> (JavaScript)</a:t>
            </a:r>
          </a:p>
          <a:p>
            <a:pPr lvl="1"/>
            <a:r>
              <a:rPr lang="en-US" b="1" dirty="0" err="1"/>
              <a:t>SQLAlchemy</a:t>
            </a:r>
            <a:r>
              <a:rPr lang="en-US" dirty="0"/>
              <a:t> (Python)</a:t>
            </a:r>
          </a:p>
        </p:txBody>
      </p:sp>
      <p:sp>
        <p:nvSpPr>
          <p:cNvPr id="4" name="Title 3">
            <a:extLst>
              <a:ext uri="{FF2B5EF4-FFF2-40B4-BE49-F238E27FC236}">
                <a16:creationId xmlns:a16="http://schemas.microsoft.com/office/drawing/2014/main" id="{BF0B86C5-A33C-4BB3-8BDF-9308EF9F4C75}"/>
              </a:ext>
            </a:extLst>
          </p:cNvPr>
          <p:cNvSpPr>
            <a:spLocks noGrp="1"/>
          </p:cNvSpPr>
          <p:nvPr>
            <p:ph type="title"/>
          </p:nvPr>
        </p:nvSpPr>
        <p:spPr/>
        <p:txBody>
          <a:bodyPr/>
          <a:lstStyle/>
          <a:p>
            <a:r>
              <a:rPr lang="en-US" dirty="0"/>
              <a:t>ORM Frameworks</a:t>
            </a:r>
          </a:p>
        </p:txBody>
      </p:sp>
      <p:pic>
        <p:nvPicPr>
          <p:cNvPr id="3074" name="Picture 2" descr="Introducing ORM, O/RM, and O/R mapping - Learning Spring ...">
            <a:extLst>
              <a:ext uri="{FF2B5EF4-FFF2-40B4-BE49-F238E27FC236}">
                <a16:creationId xmlns:a16="http://schemas.microsoft.com/office/drawing/2014/main" id="{C9147640-C781-47FD-B8A0-B559774E5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5300" y="3155559"/>
            <a:ext cx="6100681" cy="2430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9688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6B1A0-BBA2-47E1-BF62-43F7D07CB691}"/>
              </a:ext>
            </a:extLst>
          </p:cNvPr>
          <p:cNvSpPr>
            <a:spLocks noGrp="1"/>
          </p:cNvSpPr>
          <p:nvPr>
            <p:ph type="sldNum" sz="quarter" idx="5"/>
          </p:nvPr>
        </p:nvSpPr>
        <p:spPr/>
        <p:txBody>
          <a:bodyPr/>
          <a:lstStyle/>
          <a:p>
            <a:fld id="{2BF067CD-8E6B-4360-9AA8-C5DF2A48A6D1}" type="slidenum">
              <a:rPr lang="en-US" noProof="0" smtClean="0"/>
              <a:pPr/>
              <a:t>104</a:t>
            </a:fld>
            <a:endParaRPr lang="en-US" noProof="0" dirty="0"/>
          </a:p>
        </p:txBody>
      </p:sp>
      <p:sp>
        <p:nvSpPr>
          <p:cNvPr id="4" name="Title 3">
            <a:extLst>
              <a:ext uri="{FF2B5EF4-FFF2-40B4-BE49-F238E27FC236}">
                <a16:creationId xmlns:a16="http://schemas.microsoft.com/office/drawing/2014/main" id="{6F1D171A-5595-48BA-95A6-73C16BD6BB67}"/>
              </a:ext>
            </a:extLst>
          </p:cNvPr>
          <p:cNvSpPr>
            <a:spLocks noGrp="1"/>
          </p:cNvSpPr>
          <p:nvPr>
            <p:ph type="title"/>
          </p:nvPr>
        </p:nvSpPr>
        <p:spPr/>
        <p:txBody>
          <a:bodyPr/>
          <a:lstStyle/>
          <a:p>
            <a:r>
              <a:rPr lang="en-US" dirty="0"/>
              <a:t>ORM Example – </a:t>
            </a:r>
            <a:r>
              <a:rPr lang="en-US" dirty="0" err="1"/>
              <a:t>JayData</a:t>
            </a:r>
            <a:r>
              <a:rPr lang="en-US" dirty="0"/>
              <a:t> ORM for Web SQL</a:t>
            </a:r>
          </a:p>
        </p:txBody>
      </p:sp>
      <p:sp>
        <p:nvSpPr>
          <p:cNvPr id="5" name="Text Placeholder 5">
            <a:extLst>
              <a:ext uri="{FF2B5EF4-FFF2-40B4-BE49-F238E27FC236}">
                <a16:creationId xmlns:a16="http://schemas.microsoft.com/office/drawing/2014/main" id="{D9761EF4-14E8-4315-87BF-CB6B66F1F2B8}"/>
              </a:ext>
            </a:extLst>
          </p:cNvPr>
          <p:cNvSpPr txBox="1">
            <a:spLocks/>
          </p:cNvSpPr>
          <p:nvPr/>
        </p:nvSpPr>
        <p:spPr>
          <a:xfrm>
            <a:off x="434608" y="1371948"/>
            <a:ext cx="11318422" cy="511175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200" noProof="1"/>
              <a:t>&lt;script src="</a:t>
            </a:r>
            <a:r>
              <a:rPr lang="en-US" sz="2200" noProof="1">
                <a:latin typeface="+mn-lt"/>
              </a:rPr>
              <a:t>https://unpkg.com/jaydata@1.5.10/public/</a:t>
            </a:r>
            <a:r>
              <a:rPr lang="en-US" sz="2200" noProof="1">
                <a:solidFill>
                  <a:schemeClr val="bg1"/>
                </a:solidFill>
                <a:latin typeface="+mn-lt"/>
              </a:rPr>
              <a:t>jaydata.js</a:t>
            </a:r>
            <a:r>
              <a:rPr lang="en-US" sz="2200" noProof="1"/>
              <a:t>"&gt;&lt;/script&gt;</a:t>
            </a:r>
          </a:p>
          <a:p>
            <a:pPr>
              <a:spcBef>
                <a:spcPts val="0"/>
              </a:spcBef>
              <a:spcAft>
                <a:spcPts val="0"/>
              </a:spcAft>
            </a:pPr>
            <a:r>
              <a:rPr lang="en-US" sz="2200" noProof="1"/>
              <a:t>&lt;script&gt;</a:t>
            </a:r>
          </a:p>
          <a:p>
            <a:pPr>
              <a:spcBef>
                <a:spcPts val="0"/>
              </a:spcBef>
              <a:spcAft>
                <a:spcPts val="0"/>
              </a:spcAft>
            </a:pPr>
            <a:r>
              <a:rPr lang="en-US" sz="2200" noProof="1"/>
              <a:t>  let </a:t>
            </a:r>
            <a:r>
              <a:rPr lang="en-US" sz="2200" noProof="1">
                <a:solidFill>
                  <a:schemeClr val="bg1"/>
                </a:solidFill>
              </a:rPr>
              <a:t>Task</a:t>
            </a:r>
            <a:r>
              <a:rPr lang="en-US" sz="2200" noProof="1"/>
              <a:t> = $data.Entity.extend("Task", {</a:t>
            </a:r>
          </a:p>
          <a:p>
            <a:pPr>
              <a:spcBef>
                <a:spcPts val="0"/>
              </a:spcBef>
              <a:spcAft>
                <a:spcPts val="0"/>
              </a:spcAft>
            </a:pPr>
            <a:r>
              <a:rPr lang="en-US" sz="2200" noProof="1"/>
              <a:t>    </a:t>
            </a:r>
            <a:r>
              <a:rPr lang="en-US" sz="2200" noProof="1">
                <a:solidFill>
                  <a:schemeClr val="bg1"/>
                </a:solidFill>
              </a:rPr>
              <a:t>Id</a:t>
            </a:r>
            <a:r>
              <a:rPr lang="en-US" sz="2200" noProof="1"/>
              <a:t>: { type: "int", key: true, computed: true },</a:t>
            </a:r>
          </a:p>
          <a:p>
            <a:pPr>
              <a:spcBef>
                <a:spcPts val="0"/>
              </a:spcBef>
              <a:spcAft>
                <a:spcPts val="0"/>
              </a:spcAft>
            </a:pPr>
            <a:r>
              <a:rPr lang="en-US" sz="2200" noProof="1"/>
              <a:t>    </a:t>
            </a:r>
            <a:r>
              <a:rPr lang="en-US" sz="2200" noProof="1">
                <a:solidFill>
                  <a:schemeClr val="bg1"/>
                </a:solidFill>
              </a:rPr>
              <a:t>Task</a:t>
            </a:r>
            <a:r>
              <a:rPr lang="en-US" sz="2200" noProof="1"/>
              <a:t>: { type: String, required: true, maxLength: 200 },</a:t>
            </a:r>
          </a:p>
          <a:p>
            <a:pPr>
              <a:spcBef>
                <a:spcPts val="0"/>
              </a:spcBef>
              <a:spcAft>
                <a:spcPts val="0"/>
              </a:spcAft>
            </a:pPr>
            <a:r>
              <a:rPr lang="en-US" sz="2200" noProof="1"/>
              <a:t>    </a:t>
            </a:r>
            <a:r>
              <a:rPr lang="en-US" sz="2200" noProof="1">
                <a:solidFill>
                  <a:schemeClr val="bg1"/>
                </a:solidFill>
              </a:rPr>
              <a:t>DueDate</a:t>
            </a:r>
            <a:r>
              <a:rPr lang="en-US" sz="2200" noProof="1"/>
              <a:t>: { type: Date },</a:t>
            </a:r>
          </a:p>
          <a:p>
            <a:pPr>
              <a:spcBef>
                <a:spcPts val="0"/>
              </a:spcBef>
              <a:spcAft>
                <a:spcPts val="0"/>
              </a:spcAft>
            </a:pPr>
            <a:r>
              <a:rPr lang="en-US" sz="2200" noProof="1"/>
              <a:t>    </a:t>
            </a:r>
            <a:r>
              <a:rPr lang="en-US" sz="2200" noProof="1">
                <a:solidFill>
                  <a:schemeClr val="bg1"/>
                </a:solidFill>
              </a:rPr>
              <a:t>Completed</a:t>
            </a:r>
            <a:r>
              <a:rPr lang="en-US" sz="2200" noProof="1"/>
              <a:t>: { type: Boolean }</a:t>
            </a:r>
          </a:p>
          <a:p>
            <a:pPr>
              <a:spcBef>
                <a:spcPts val="0"/>
              </a:spcBef>
              <a:spcAft>
                <a:spcPts val="0"/>
              </a:spcAft>
            </a:pPr>
            <a:r>
              <a:rPr lang="en-US" sz="2200" noProof="1"/>
              <a:t>  });</a:t>
            </a:r>
          </a:p>
          <a:p>
            <a:pPr>
              <a:spcAft>
                <a:spcPts val="0"/>
              </a:spcAft>
            </a:pPr>
            <a:r>
              <a:rPr lang="en-US" sz="2200" noProof="1"/>
              <a:t>  let </a:t>
            </a:r>
            <a:r>
              <a:rPr lang="en-US" sz="2200" noProof="1">
                <a:solidFill>
                  <a:schemeClr val="bg1"/>
                </a:solidFill>
              </a:rPr>
              <a:t>TodoDatabase</a:t>
            </a:r>
            <a:r>
              <a:rPr lang="en-US" sz="2200" noProof="1"/>
              <a:t> = $data.EntityContext.extend("TodoDatabase", {</a:t>
            </a:r>
          </a:p>
          <a:p>
            <a:pPr>
              <a:spcBef>
                <a:spcPts val="0"/>
              </a:spcBef>
              <a:spcAft>
                <a:spcPts val="0"/>
              </a:spcAft>
            </a:pPr>
            <a:r>
              <a:rPr lang="en-US" sz="2200" noProof="1"/>
              <a:t>    </a:t>
            </a:r>
            <a:r>
              <a:rPr lang="en-US" sz="2200" noProof="1">
                <a:solidFill>
                  <a:schemeClr val="bg1"/>
                </a:solidFill>
              </a:rPr>
              <a:t>Tasks</a:t>
            </a:r>
            <a:r>
              <a:rPr lang="en-US" sz="2200" noProof="1"/>
              <a:t>: { type: $data.EntitySet, elementType: "Task" }</a:t>
            </a:r>
          </a:p>
          <a:p>
            <a:pPr>
              <a:spcBef>
                <a:spcPts val="0"/>
              </a:spcBef>
              <a:spcAft>
                <a:spcPts val="0"/>
              </a:spcAft>
            </a:pPr>
            <a:r>
              <a:rPr lang="en-US" sz="2200" noProof="1"/>
              <a:t>  });</a:t>
            </a:r>
          </a:p>
          <a:p>
            <a:pPr>
              <a:spcAft>
                <a:spcPts val="0"/>
              </a:spcAft>
            </a:pPr>
            <a:r>
              <a:rPr lang="en-US" sz="2200" noProof="1"/>
              <a:t>  let todoDB = new TodoDatabase({</a:t>
            </a:r>
          </a:p>
          <a:p>
            <a:pPr>
              <a:spcBef>
                <a:spcPts val="0"/>
              </a:spcBef>
              <a:spcAft>
                <a:spcPts val="0"/>
              </a:spcAft>
            </a:pPr>
            <a:r>
              <a:rPr lang="en-US" sz="2200" noProof="1"/>
              <a:t>    provider: '</a:t>
            </a:r>
            <a:r>
              <a:rPr lang="en-US" sz="2200" noProof="1">
                <a:solidFill>
                  <a:schemeClr val="bg1"/>
                </a:solidFill>
              </a:rPr>
              <a:t>webSql</a:t>
            </a:r>
            <a:r>
              <a:rPr lang="en-US" sz="2200" noProof="1"/>
              <a:t>', databaseName: '</a:t>
            </a:r>
            <a:r>
              <a:rPr lang="en-US" sz="2200" noProof="1">
                <a:solidFill>
                  <a:schemeClr val="bg1"/>
                </a:solidFill>
              </a:rPr>
              <a:t>TodoDB</a:t>
            </a:r>
            <a:r>
              <a:rPr lang="en-US" sz="2200" noProof="1"/>
              <a:t>' </a:t>
            </a:r>
          </a:p>
          <a:p>
            <a:pPr>
              <a:spcBef>
                <a:spcPts val="0"/>
              </a:spcBef>
              <a:spcAft>
                <a:spcPts val="0"/>
              </a:spcAft>
            </a:pPr>
            <a:r>
              <a:rPr lang="en-US" sz="2200" noProof="1"/>
              <a:t>  });</a:t>
            </a:r>
          </a:p>
        </p:txBody>
      </p:sp>
    </p:spTree>
    <p:extLst>
      <p:ext uri="{BB962C8B-B14F-4D97-AF65-F5344CB8AC3E}">
        <p14:creationId xmlns:p14="http://schemas.microsoft.com/office/powerpoint/2010/main" val="18955061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6B1A0-BBA2-47E1-BF62-43F7D07CB691}"/>
              </a:ext>
            </a:extLst>
          </p:cNvPr>
          <p:cNvSpPr>
            <a:spLocks noGrp="1"/>
          </p:cNvSpPr>
          <p:nvPr>
            <p:ph type="sldNum" sz="quarter" idx="5"/>
          </p:nvPr>
        </p:nvSpPr>
        <p:spPr/>
        <p:txBody>
          <a:bodyPr/>
          <a:lstStyle/>
          <a:p>
            <a:fld id="{2BF067CD-8E6B-4360-9AA8-C5DF2A48A6D1}" type="slidenum">
              <a:rPr lang="en-US" noProof="0" smtClean="0"/>
              <a:pPr/>
              <a:t>105</a:t>
            </a:fld>
            <a:endParaRPr lang="en-US" noProof="0" dirty="0"/>
          </a:p>
        </p:txBody>
      </p:sp>
      <p:sp>
        <p:nvSpPr>
          <p:cNvPr id="4" name="Title 3">
            <a:extLst>
              <a:ext uri="{FF2B5EF4-FFF2-40B4-BE49-F238E27FC236}">
                <a16:creationId xmlns:a16="http://schemas.microsoft.com/office/drawing/2014/main" id="{6F1D171A-5595-48BA-95A6-73C16BD6BB67}"/>
              </a:ext>
            </a:extLst>
          </p:cNvPr>
          <p:cNvSpPr>
            <a:spLocks noGrp="1"/>
          </p:cNvSpPr>
          <p:nvPr>
            <p:ph type="title"/>
          </p:nvPr>
        </p:nvSpPr>
        <p:spPr>
          <a:xfrm>
            <a:off x="190406" y="100750"/>
            <a:ext cx="9865594" cy="882654"/>
          </a:xfrm>
        </p:spPr>
        <p:txBody>
          <a:bodyPr>
            <a:normAutofit/>
          </a:bodyPr>
          <a:lstStyle/>
          <a:p>
            <a:r>
              <a:rPr lang="en-US" sz="3900" dirty="0"/>
              <a:t>ORM Example – </a:t>
            </a:r>
            <a:r>
              <a:rPr lang="en-US" sz="3900" dirty="0" err="1"/>
              <a:t>JayData</a:t>
            </a:r>
            <a:r>
              <a:rPr lang="en-US" sz="3900" dirty="0"/>
              <a:t> ORM for Web SQL (2)</a:t>
            </a:r>
          </a:p>
        </p:txBody>
      </p:sp>
      <p:sp>
        <p:nvSpPr>
          <p:cNvPr id="5" name="Text Placeholder 5">
            <a:extLst>
              <a:ext uri="{FF2B5EF4-FFF2-40B4-BE49-F238E27FC236}">
                <a16:creationId xmlns:a16="http://schemas.microsoft.com/office/drawing/2014/main" id="{D9761EF4-14E8-4315-87BF-CB6B66F1F2B8}"/>
              </a:ext>
            </a:extLst>
          </p:cNvPr>
          <p:cNvSpPr txBox="1">
            <a:spLocks/>
          </p:cNvSpPr>
          <p:nvPr/>
        </p:nvSpPr>
        <p:spPr>
          <a:xfrm>
            <a:off x="434608" y="1371948"/>
            <a:ext cx="11318422" cy="477320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200" noProof="1"/>
              <a:t>  todoDB.onReady(async function() {</a:t>
            </a:r>
          </a:p>
          <a:p>
            <a:pPr>
              <a:spcBef>
                <a:spcPts val="0"/>
              </a:spcBef>
              <a:spcAft>
                <a:spcPts val="0"/>
              </a:spcAft>
            </a:pPr>
            <a:r>
              <a:rPr lang="en-US" sz="2200" noProof="1"/>
              <a:t>    </a:t>
            </a:r>
            <a:r>
              <a:rPr lang="en-US" sz="2200" noProof="1">
                <a:solidFill>
                  <a:schemeClr val="accent2">
                    <a:lumMod val="75000"/>
                  </a:schemeClr>
                </a:solidFill>
              </a:rPr>
              <a:t>// Create a new task in the table 'Tasks'</a:t>
            </a:r>
          </a:p>
          <a:p>
            <a:pPr>
              <a:spcBef>
                <a:spcPts val="0"/>
              </a:spcBef>
              <a:spcAft>
                <a:spcPts val="0"/>
              </a:spcAft>
            </a:pPr>
            <a:r>
              <a:rPr lang="en-US" sz="2200" noProof="1"/>
              <a:t>    let newTask = </a:t>
            </a:r>
            <a:r>
              <a:rPr lang="en-US" sz="2200" noProof="1">
                <a:solidFill>
                  <a:schemeClr val="bg1"/>
                </a:solidFill>
              </a:rPr>
              <a:t>todoDB.Tasks.add</a:t>
            </a:r>
            <a:r>
              <a:rPr lang="en-US" sz="2200" noProof="1"/>
              <a:t>(</a:t>
            </a:r>
          </a:p>
          <a:p>
            <a:pPr>
              <a:spcBef>
                <a:spcPts val="0"/>
              </a:spcBef>
              <a:spcAft>
                <a:spcPts val="0"/>
              </a:spcAft>
            </a:pPr>
            <a:r>
              <a:rPr lang="en-US" sz="2200" noProof="1"/>
              <a:t>      { Task: 'Learn JS @ ' + new Date().toUTCString() });</a:t>
            </a:r>
          </a:p>
          <a:p>
            <a:pPr>
              <a:spcBef>
                <a:spcPts val="0"/>
              </a:spcBef>
              <a:spcAft>
                <a:spcPts val="0"/>
              </a:spcAft>
            </a:pPr>
            <a:r>
              <a:rPr lang="en-US" sz="2200" noProof="1"/>
              <a:t>    await todoDB.</a:t>
            </a:r>
            <a:r>
              <a:rPr lang="en-US" sz="2200" noProof="1">
                <a:solidFill>
                  <a:schemeClr val="bg1"/>
                </a:solidFill>
              </a:rPr>
              <a:t>saveChanges</a:t>
            </a:r>
            <a:r>
              <a:rPr lang="en-US" sz="2200" noProof="1"/>
              <a:t>();</a:t>
            </a:r>
          </a:p>
          <a:p>
            <a:pPr>
              <a:spcBef>
                <a:spcPts val="0"/>
              </a:spcBef>
              <a:spcAft>
                <a:spcPts val="0"/>
              </a:spcAft>
            </a:pPr>
            <a:r>
              <a:rPr lang="en-US" sz="2200" noProof="1"/>
              <a:t>    document.write("Created task #" + newTask.Id);</a:t>
            </a:r>
          </a:p>
          <a:p>
            <a:pPr>
              <a:spcBef>
                <a:spcPts val="1200"/>
              </a:spcBef>
              <a:spcAft>
                <a:spcPts val="0"/>
              </a:spcAft>
            </a:pPr>
            <a:r>
              <a:rPr lang="en-US" sz="2200" noProof="1"/>
              <a:t>    </a:t>
            </a:r>
            <a:r>
              <a:rPr lang="en-US" sz="2200" noProof="1">
                <a:solidFill>
                  <a:schemeClr val="accent2">
                    <a:lumMod val="75000"/>
                  </a:schemeClr>
                </a:solidFill>
              </a:rPr>
              <a:t>// List all tasks</a:t>
            </a:r>
          </a:p>
          <a:p>
            <a:pPr>
              <a:spcBef>
                <a:spcPts val="0"/>
              </a:spcBef>
              <a:spcAft>
                <a:spcPts val="0"/>
              </a:spcAft>
            </a:pPr>
            <a:r>
              <a:rPr lang="en-US" sz="2200" noProof="1"/>
              <a:t>    let tasks = await </a:t>
            </a:r>
            <a:r>
              <a:rPr lang="en-US" sz="2200" noProof="1">
                <a:solidFill>
                  <a:schemeClr val="bg1"/>
                </a:solidFill>
              </a:rPr>
              <a:t>todoDB.Tasks.toArray</a:t>
            </a:r>
            <a:r>
              <a:rPr lang="en-US" sz="2200" noProof="1"/>
              <a:t>();</a:t>
            </a:r>
          </a:p>
          <a:p>
            <a:pPr>
              <a:spcBef>
                <a:spcPts val="0"/>
              </a:spcBef>
              <a:spcAft>
                <a:spcPts val="0"/>
              </a:spcAft>
            </a:pPr>
            <a:r>
              <a:rPr lang="en-US" sz="2200" noProof="1"/>
              <a:t>    tasks.forEach(task =&gt; document.write(</a:t>
            </a:r>
            <a:br>
              <a:rPr lang="bg-BG" sz="2200" noProof="1"/>
            </a:br>
            <a:r>
              <a:rPr lang="bg-BG" sz="2200" noProof="1"/>
              <a:t>      </a:t>
            </a:r>
            <a:r>
              <a:rPr lang="en-US" sz="2200" noProof="1"/>
              <a:t>`&lt;div&gt;${task.Id} | ${task.Task}&lt;/div&gt;`)</a:t>
            </a:r>
          </a:p>
          <a:p>
            <a:pPr>
              <a:spcBef>
                <a:spcPts val="0"/>
              </a:spcBef>
              <a:spcAft>
                <a:spcPts val="0"/>
              </a:spcAft>
            </a:pPr>
            <a:r>
              <a:rPr lang="en-US" sz="2200" noProof="1"/>
              <a:t>    );</a:t>
            </a:r>
          </a:p>
          <a:p>
            <a:pPr>
              <a:spcBef>
                <a:spcPts val="0"/>
              </a:spcBef>
              <a:spcAft>
                <a:spcPts val="0"/>
              </a:spcAft>
            </a:pPr>
            <a:r>
              <a:rPr lang="en-US" sz="2200" noProof="1"/>
              <a:t>  });</a:t>
            </a:r>
          </a:p>
          <a:p>
            <a:pPr>
              <a:spcBef>
                <a:spcPts val="0"/>
              </a:spcBef>
              <a:spcAft>
                <a:spcPts val="0"/>
              </a:spcAft>
            </a:pPr>
            <a:r>
              <a:rPr lang="en-US" sz="2200" noProof="1"/>
              <a:t>&lt;/script&gt;</a:t>
            </a:r>
          </a:p>
        </p:txBody>
      </p:sp>
      <p:pic>
        <p:nvPicPr>
          <p:cNvPr id="3" name="Picture 2">
            <a:extLst>
              <a:ext uri="{FF2B5EF4-FFF2-40B4-BE49-F238E27FC236}">
                <a16:creationId xmlns:a16="http://schemas.microsoft.com/office/drawing/2014/main" id="{CD841200-E121-4A4A-8D0E-4D8A7CF80B0E}"/>
              </a:ext>
            </a:extLst>
          </p:cNvPr>
          <p:cNvPicPr>
            <a:picLocks noChangeAspect="1"/>
          </p:cNvPicPr>
          <p:nvPr/>
        </p:nvPicPr>
        <p:blipFill>
          <a:blip r:embed="rId2"/>
          <a:stretch>
            <a:fillRect/>
          </a:stretch>
        </p:blipFill>
        <p:spPr>
          <a:xfrm>
            <a:off x="2181000" y="5109504"/>
            <a:ext cx="4541707" cy="1534360"/>
          </a:xfrm>
          <a:prstGeom prst="rect">
            <a:avLst/>
          </a:prstGeom>
          <a:ln>
            <a:solidFill>
              <a:schemeClr val="bg2">
                <a:lumMod val="75000"/>
              </a:schemeClr>
            </a:solidFill>
          </a:ln>
        </p:spPr>
      </p:pic>
      <p:pic>
        <p:nvPicPr>
          <p:cNvPr id="6" name="Picture 5">
            <a:extLst>
              <a:ext uri="{FF2B5EF4-FFF2-40B4-BE49-F238E27FC236}">
                <a16:creationId xmlns:a16="http://schemas.microsoft.com/office/drawing/2014/main" id="{6F092601-6C9C-4C30-9DB7-E938C8FEE2B2}"/>
              </a:ext>
            </a:extLst>
          </p:cNvPr>
          <p:cNvPicPr>
            <a:picLocks noChangeAspect="1"/>
          </p:cNvPicPr>
          <p:nvPr/>
        </p:nvPicPr>
        <p:blipFill>
          <a:blip r:embed="rId3"/>
          <a:stretch>
            <a:fillRect/>
          </a:stretch>
        </p:blipFill>
        <p:spPr>
          <a:xfrm>
            <a:off x="7743077" y="3772659"/>
            <a:ext cx="4189421" cy="1861341"/>
          </a:xfrm>
          <a:prstGeom prst="rect">
            <a:avLst/>
          </a:prstGeom>
          <a:ln>
            <a:solidFill>
              <a:schemeClr val="bg2">
                <a:lumMod val="75000"/>
              </a:schemeClr>
            </a:solidFill>
          </a:ln>
        </p:spPr>
      </p:pic>
    </p:spTree>
    <p:extLst>
      <p:ext uri="{BB962C8B-B14F-4D97-AF65-F5344CB8AC3E}">
        <p14:creationId xmlns:p14="http://schemas.microsoft.com/office/powerpoint/2010/main" val="38839316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62049" y="3107766"/>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62049" y="1348251"/>
            <a:ext cx="6065837" cy="1754187"/>
          </a:xfrm>
        </p:spPr>
        <p:txBody>
          <a:bodyPr/>
          <a:lstStyle/>
          <a:p>
            <a:r>
              <a:rPr lang="en-US" noProof="1"/>
              <a:t>JayData</a:t>
            </a:r>
            <a:r>
              <a:rPr lang="en-US" dirty="0"/>
              <a:t> ORM</a:t>
            </a:r>
            <a:br>
              <a:rPr lang="en-US" dirty="0"/>
            </a:br>
            <a:r>
              <a:rPr lang="en-US" dirty="0"/>
              <a:t>for Web SQL</a:t>
            </a:r>
          </a:p>
        </p:txBody>
      </p:sp>
      <p:sp>
        <p:nvSpPr>
          <p:cNvPr id="2" name="Rectangle 1">
            <a:extLst>
              <a:ext uri="{FF2B5EF4-FFF2-40B4-BE49-F238E27FC236}">
                <a16:creationId xmlns:a16="http://schemas.microsoft.com/office/drawing/2014/main" id="{69C20C37-B7AD-4F78-89C6-C4C50009892C}"/>
              </a:ext>
            </a:extLst>
          </p:cNvPr>
          <p:cNvSpPr/>
          <p:nvPr/>
        </p:nvSpPr>
        <p:spPr>
          <a:xfrm>
            <a:off x="4926000" y="3895780"/>
            <a:ext cx="6737935" cy="523220"/>
          </a:xfrm>
          <a:prstGeom prst="rect">
            <a:avLst/>
          </a:prstGeom>
        </p:spPr>
        <p:txBody>
          <a:bodyPr wrap="none">
            <a:spAutoFit/>
          </a:bodyPr>
          <a:lstStyle/>
          <a:p>
            <a:pPr algn="ctr"/>
            <a:r>
              <a:rPr lang="en-US" sz="2800" dirty="0">
                <a:hlinkClick r:id="rId3"/>
              </a:rPr>
              <a:t>https://repl.it/@nakov/jaydata-orm-example</a:t>
            </a:r>
            <a:endParaRPr lang="en-US" sz="2800" dirty="0"/>
          </a:p>
        </p:txBody>
      </p:sp>
      <p:grpSp>
        <p:nvGrpSpPr>
          <p:cNvPr id="18" name="Group 17">
            <a:extLst>
              <a:ext uri="{FF2B5EF4-FFF2-40B4-BE49-F238E27FC236}">
                <a16:creationId xmlns:a16="http://schemas.microsoft.com/office/drawing/2014/main" id="{D5934588-44D9-411B-89B8-EBDB7F2E4AA7}"/>
              </a:ext>
            </a:extLst>
          </p:cNvPr>
          <p:cNvGrpSpPr/>
          <p:nvPr/>
        </p:nvGrpSpPr>
        <p:grpSpPr>
          <a:xfrm>
            <a:off x="1236000" y="1744711"/>
            <a:ext cx="2822426" cy="1975460"/>
            <a:chOff x="1236000" y="1744711"/>
            <a:chExt cx="2822426" cy="1975460"/>
          </a:xfrm>
        </p:grpSpPr>
        <p:pic>
          <p:nvPicPr>
            <p:cNvPr id="19" name="Picture 2" descr="Database Icon | Small &amp; Flat Iconset | paomedia">
              <a:extLst>
                <a:ext uri="{FF2B5EF4-FFF2-40B4-BE49-F238E27FC236}">
                  <a16:creationId xmlns:a16="http://schemas.microsoft.com/office/drawing/2014/main" id="{D58E7248-9B5B-4088-898B-5B3B28C2ACDA}"/>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24955" y="2430915"/>
              <a:ext cx="1233471" cy="12334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86E2550C-6ABD-4BB2-BB03-1B3CFF66F233}"/>
                </a:ext>
              </a:extLst>
            </p:cNvPr>
            <p:cNvPicPr>
              <a:picLocks noChangeAspect="1"/>
            </p:cNvPicPr>
            <p:nvPr/>
          </p:nvPicPr>
          <p:blipFill>
            <a:blip r:embed="rId5">
              <a:duotone>
                <a:schemeClr val="accent1">
                  <a:shade val="45000"/>
                  <a:satMod val="135000"/>
                </a:schemeClr>
                <a:prstClr val="white"/>
              </a:duotone>
            </a:blip>
            <a:stretch>
              <a:fillRect/>
            </a:stretch>
          </p:blipFill>
          <p:spPr>
            <a:xfrm>
              <a:off x="1236000" y="2383793"/>
              <a:ext cx="1336380" cy="1336378"/>
            </a:xfrm>
            <a:prstGeom prst="rect">
              <a:avLst/>
            </a:prstGeom>
          </p:spPr>
        </p:pic>
        <p:pic>
          <p:nvPicPr>
            <p:cNvPr id="21" name="Picture 20">
              <a:extLst>
                <a:ext uri="{FF2B5EF4-FFF2-40B4-BE49-F238E27FC236}">
                  <a16:creationId xmlns:a16="http://schemas.microsoft.com/office/drawing/2014/main" id="{ECFB1FBB-0DC4-4CFC-931A-F6ABD3CC3481}"/>
                </a:ext>
              </a:extLst>
            </p:cNvPr>
            <p:cNvPicPr>
              <a:picLocks noChangeAspect="1"/>
            </p:cNvPicPr>
            <p:nvPr/>
          </p:nvPicPr>
          <p:blipFill>
            <a:blip r:embed="rId6"/>
            <a:stretch>
              <a:fillRect/>
            </a:stretch>
          </p:blipFill>
          <p:spPr>
            <a:xfrm rot="3564837">
              <a:off x="2148858" y="1720325"/>
              <a:ext cx="908383" cy="957155"/>
            </a:xfrm>
            <a:prstGeom prst="rect">
              <a:avLst/>
            </a:prstGeom>
          </p:spPr>
        </p:pic>
      </p:grpSp>
    </p:spTree>
    <p:extLst>
      <p:ext uri="{BB962C8B-B14F-4D97-AF65-F5344CB8AC3E}">
        <p14:creationId xmlns:p14="http://schemas.microsoft.com/office/powerpoint/2010/main" val="31599798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F811B-DDB2-4D8B-97CF-6B866D61C965}"/>
              </a:ext>
            </a:extLst>
          </p:cNvPr>
          <p:cNvSpPr>
            <a:spLocks noGrp="1"/>
          </p:cNvSpPr>
          <p:nvPr>
            <p:ph type="sldNum" sz="quarter" idx="5"/>
          </p:nvPr>
        </p:nvSpPr>
        <p:spPr/>
        <p:txBody>
          <a:bodyPr/>
          <a:lstStyle/>
          <a:p>
            <a:fld id="{2BF067CD-8E6B-4360-9AA8-C5DF2A48A6D1}" type="slidenum">
              <a:rPr lang="en-US" noProof="0" smtClean="0"/>
              <a:pPr/>
              <a:t>107</a:t>
            </a:fld>
            <a:endParaRPr lang="en-US" noProof="0" dirty="0"/>
          </a:p>
        </p:txBody>
      </p:sp>
      <p:sp>
        <p:nvSpPr>
          <p:cNvPr id="4" name="Title 3">
            <a:extLst>
              <a:ext uri="{FF2B5EF4-FFF2-40B4-BE49-F238E27FC236}">
                <a16:creationId xmlns:a16="http://schemas.microsoft.com/office/drawing/2014/main" id="{153E969C-8A6E-4D91-8B4C-556A64316B04}"/>
              </a:ext>
            </a:extLst>
          </p:cNvPr>
          <p:cNvSpPr>
            <a:spLocks noGrp="1"/>
          </p:cNvSpPr>
          <p:nvPr>
            <p:ph type="title"/>
          </p:nvPr>
        </p:nvSpPr>
        <p:spPr/>
        <p:txBody>
          <a:bodyPr/>
          <a:lstStyle/>
          <a:p>
            <a:r>
              <a:rPr lang="en-US" dirty="0"/>
              <a:t>The Model-View-Controller (MVC) Pattern</a:t>
            </a:r>
          </a:p>
        </p:txBody>
      </p:sp>
      <p:pic>
        <p:nvPicPr>
          <p:cNvPr id="5" name="Picture 4">
            <a:extLst>
              <a:ext uri="{FF2B5EF4-FFF2-40B4-BE49-F238E27FC236}">
                <a16:creationId xmlns:a16="http://schemas.microsoft.com/office/drawing/2014/main" id="{08561E6A-AD76-47E4-886F-3E7CB06A740F}"/>
              </a:ext>
            </a:extLst>
          </p:cNvPr>
          <p:cNvPicPr>
            <a:picLocks noChangeAspect="1"/>
          </p:cNvPicPr>
          <p:nvPr/>
        </p:nvPicPr>
        <p:blipFill>
          <a:blip r:embed="rId3"/>
          <a:stretch>
            <a:fillRect/>
          </a:stretch>
        </p:blipFill>
        <p:spPr>
          <a:xfrm>
            <a:off x="381000" y="2566122"/>
            <a:ext cx="6292778" cy="3972038"/>
          </a:xfrm>
          <a:prstGeom prst="rect">
            <a:avLst/>
          </a:prstGeom>
          <a:ln>
            <a:solidFill>
              <a:schemeClr val="bg2">
                <a:lumMod val="85000"/>
              </a:schemeClr>
            </a:solidFill>
          </a:ln>
        </p:spPr>
      </p:pic>
      <p:sp>
        <p:nvSpPr>
          <p:cNvPr id="13" name="Text Placeholder 12">
            <a:extLst>
              <a:ext uri="{FF2B5EF4-FFF2-40B4-BE49-F238E27FC236}">
                <a16:creationId xmlns:a16="http://schemas.microsoft.com/office/drawing/2014/main" id="{4ACCCC41-1538-4DE9-B931-9DADB8F9EF17}"/>
              </a:ext>
            </a:extLst>
          </p:cNvPr>
          <p:cNvSpPr>
            <a:spLocks noGrp="1"/>
          </p:cNvSpPr>
          <p:nvPr>
            <p:ph type="body" sz="quarter" idx="10"/>
          </p:nvPr>
        </p:nvSpPr>
        <p:spPr>
          <a:xfrm>
            <a:off x="190402" y="1196125"/>
            <a:ext cx="6473544" cy="1197875"/>
          </a:xfrm>
        </p:spPr>
        <p:txBody>
          <a:bodyPr/>
          <a:lstStyle/>
          <a:p>
            <a:r>
              <a:rPr lang="en-US" dirty="0"/>
              <a:t>The </a:t>
            </a:r>
            <a:r>
              <a:rPr lang="en-US" b="1" dirty="0"/>
              <a:t>Model-View-Controller</a:t>
            </a:r>
            <a:r>
              <a:rPr lang="en-US" dirty="0"/>
              <a:t> (</a:t>
            </a:r>
            <a:r>
              <a:rPr lang="en-US" b="1" dirty="0"/>
              <a:t>MVC</a:t>
            </a:r>
            <a:r>
              <a:rPr lang="en-US" dirty="0"/>
              <a:t>) pattern</a:t>
            </a:r>
          </a:p>
        </p:txBody>
      </p:sp>
      <p:sp>
        <p:nvSpPr>
          <p:cNvPr id="14" name="Text Placeholder 7">
            <a:extLst>
              <a:ext uri="{FF2B5EF4-FFF2-40B4-BE49-F238E27FC236}">
                <a16:creationId xmlns:a16="http://schemas.microsoft.com/office/drawing/2014/main" id="{41A191B7-FB05-4081-91C7-91D11D1622CD}"/>
              </a:ext>
            </a:extLst>
          </p:cNvPr>
          <p:cNvSpPr txBox="1">
            <a:spLocks/>
          </p:cNvSpPr>
          <p:nvPr/>
        </p:nvSpPr>
        <p:spPr>
          <a:xfrm>
            <a:off x="6951000" y="1196125"/>
            <a:ext cx="4951210" cy="5528766"/>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b="1" dirty="0"/>
              <a:t>Controller</a:t>
            </a:r>
          </a:p>
          <a:p>
            <a:pPr lvl="1"/>
            <a:r>
              <a:rPr lang="en-US" dirty="0"/>
              <a:t>Handles user actions</a:t>
            </a:r>
          </a:p>
          <a:p>
            <a:pPr lvl="1"/>
            <a:r>
              <a:rPr lang="en-US" dirty="0"/>
              <a:t>Updates the model</a:t>
            </a:r>
          </a:p>
          <a:p>
            <a:pPr lvl="1"/>
            <a:r>
              <a:rPr lang="en-US" dirty="0"/>
              <a:t>Renders the view (UI)</a:t>
            </a:r>
          </a:p>
          <a:p>
            <a:r>
              <a:rPr lang="en-US" b="1" dirty="0"/>
              <a:t>Model</a:t>
            </a:r>
          </a:p>
          <a:p>
            <a:pPr lvl="1"/>
            <a:r>
              <a:rPr lang="en-US" dirty="0"/>
              <a:t>Holds app data</a:t>
            </a:r>
          </a:p>
          <a:p>
            <a:r>
              <a:rPr lang="en-US" b="1" dirty="0"/>
              <a:t>View</a:t>
            </a:r>
          </a:p>
          <a:p>
            <a:pPr lvl="1"/>
            <a:r>
              <a:rPr lang="en-US" dirty="0"/>
              <a:t>Displays the UI, based on the model data</a:t>
            </a:r>
          </a:p>
        </p:txBody>
      </p:sp>
    </p:spTree>
    <p:extLst>
      <p:ext uri="{BB962C8B-B14F-4D97-AF65-F5344CB8AC3E}">
        <p14:creationId xmlns:p14="http://schemas.microsoft.com/office/powerpoint/2010/main" val="10612451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F3DA0-6CD5-4D49-8535-94CCF60A2EC0}"/>
              </a:ext>
            </a:extLst>
          </p:cNvPr>
          <p:cNvSpPr>
            <a:spLocks noGrp="1"/>
          </p:cNvSpPr>
          <p:nvPr>
            <p:ph type="sldNum" sz="quarter" idx="5"/>
          </p:nvPr>
        </p:nvSpPr>
        <p:spPr/>
        <p:txBody>
          <a:bodyPr/>
          <a:lstStyle/>
          <a:p>
            <a:fld id="{2BF067CD-8E6B-4360-9AA8-C5DF2A48A6D1}" type="slidenum">
              <a:rPr lang="en-US" noProof="0" smtClean="0"/>
              <a:pPr/>
              <a:t>108</a:t>
            </a:fld>
            <a:endParaRPr lang="en-US" noProof="0" dirty="0"/>
          </a:p>
        </p:txBody>
      </p:sp>
      <p:sp>
        <p:nvSpPr>
          <p:cNvPr id="3" name="Text Placeholder 2">
            <a:extLst>
              <a:ext uri="{FF2B5EF4-FFF2-40B4-BE49-F238E27FC236}">
                <a16:creationId xmlns:a16="http://schemas.microsoft.com/office/drawing/2014/main" id="{F277E152-8792-459F-BE78-7776EEAFD848}"/>
              </a:ext>
            </a:extLst>
          </p:cNvPr>
          <p:cNvSpPr>
            <a:spLocks noGrp="1"/>
          </p:cNvSpPr>
          <p:nvPr>
            <p:ph type="body" sz="quarter" idx="10"/>
          </p:nvPr>
        </p:nvSpPr>
        <p:spPr/>
        <p:txBody>
          <a:bodyPr/>
          <a:lstStyle/>
          <a:p>
            <a:r>
              <a:rPr lang="en-US" b="1" dirty="0"/>
              <a:t>Web MVC frameworks </a:t>
            </a:r>
            <a:r>
              <a:rPr lang="en-US" dirty="0"/>
              <a:t>are used build Web applications</a:t>
            </a:r>
          </a:p>
          <a:p>
            <a:pPr lvl="1"/>
            <a:r>
              <a:rPr lang="en-US" b="1" dirty="0"/>
              <a:t>Controllers </a:t>
            </a:r>
            <a:r>
              <a:rPr lang="en-US" dirty="0"/>
              <a:t>handle HTTP GET / POST and render a view</a:t>
            </a:r>
          </a:p>
          <a:p>
            <a:pPr lvl="1"/>
            <a:r>
              <a:rPr lang="en-US" b="1" dirty="0"/>
              <a:t>Views </a:t>
            </a:r>
            <a:r>
              <a:rPr lang="en-US" dirty="0"/>
              <a:t>display HTML + CSS, based on the models</a:t>
            </a:r>
          </a:p>
          <a:p>
            <a:pPr lvl="1"/>
            <a:r>
              <a:rPr lang="en-US" b="1" dirty="0"/>
              <a:t>Models</a:t>
            </a:r>
            <a:r>
              <a:rPr lang="en-US" dirty="0"/>
              <a:t> hold app data for views, prepared by controllers</a:t>
            </a:r>
          </a:p>
          <a:p>
            <a:pPr>
              <a:spcBef>
                <a:spcPts val="1200"/>
              </a:spcBef>
            </a:pPr>
            <a:r>
              <a:rPr lang="en-US" dirty="0"/>
              <a:t>Examples of Web MVC frameworks:</a:t>
            </a:r>
          </a:p>
          <a:p>
            <a:pPr lvl="1"/>
            <a:r>
              <a:rPr lang="en-US" b="1" dirty="0"/>
              <a:t>ASP.NET MVC </a:t>
            </a:r>
            <a:r>
              <a:rPr lang="en-US" dirty="0"/>
              <a:t>(C#), </a:t>
            </a:r>
            <a:r>
              <a:rPr lang="en-US" b="1" dirty="0"/>
              <a:t>Spring MVC </a:t>
            </a:r>
            <a:r>
              <a:rPr lang="en-US" dirty="0"/>
              <a:t>(Java),</a:t>
            </a:r>
            <a:br>
              <a:rPr lang="en-US" dirty="0"/>
            </a:br>
            <a:r>
              <a:rPr lang="en-US" b="1" dirty="0"/>
              <a:t>Express</a:t>
            </a:r>
            <a:r>
              <a:rPr lang="en-US" dirty="0"/>
              <a:t> (JS), </a:t>
            </a:r>
            <a:r>
              <a:rPr lang="en-US" b="1" dirty="0"/>
              <a:t>Django </a:t>
            </a:r>
            <a:r>
              <a:rPr lang="en-US" dirty="0"/>
              <a:t>(Python), </a:t>
            </a:r>
            <a:r>
              <a:rPr lang="en-US" b="1" dirty="0"/>
              <a:t>Laravel</a:t>
            </a:r>
            <a:r>
              <a:rPr lang="en-US" dirty="0"/>
              <a:t> (PHP), </a:t>
            </a:r>
            <a:br>
              <a:rPr lang="en-US" dirty="0"/>
            </a:br>
            <a:r>
              <a:rPr lang="en-US" b="1" dirty="0"/>
              <a:t>Ruby on Rails</a:t>
            </a:r>
            <a:r>
              <a:rPr lang="en-US" dirty="0"/>
              <a:t> (Ruby), </a:t>
            </a:r>
            <a:r>
              <a:rPr lang="en-US" b="1" dirty="0"/>
              <a:t>Revel</a:t>
            </a:r>
            <a:r>
              <a:rPr lang="en-US" dirty="0"/>
              <a:t> (Go), …</a:t>
            </a:r>
          </a:p>
        </p:txBody>
      </p:sp>
      <p:sp>
        <p:nvSpPr>
          <p:cNvPr id="4" name="Title 3">
            <a:extLst>
              <a:ext uri="{FF2B5EF4-FFF2-40B4-BE49-F238E27FC236}">
                <a16:creationId xmlns:a16="http://schemas.microsoft.com/office/drawing/2014/main" id="{2CAEA21C-A359-46BA-8762-63EF1F1E59DE}"/>
              </a:ext>
            </a:extLst>
          </p:cNvPr>
          <p:cNvSpPr>
            <a:spLocks noGrp="1"/>
          </p:cNvSpPr>
          <p:nvPr>
            <p:ph type="title"/>
          </p:nvPr>
        </p:nvSpPr>
        <p:spPr/>
        <p:txBody>
          <a:bodyPr/>
          <a:lstStyle/>
          <a:p>
            <a:r>
              <a:rPr lang="en-US" dirty="0"/>
              <a:t>Web MVC Frameworks</a:t>
            </a:r>
          </a:p>
        </p:txBody>
      </p:sp>
    </p:spTree>
    <p:extLst>
      <p:ext uri="{BB962C8B-B14F-4D97-AF65-F5344CB8AC3E}">
        <p14:creationId xmlns:p14="http://schemas.microsoft.com/office/powerpoint/2010/main" val="1029901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59A756-57EB-4EBD-972D-3D0D92628654}"/>
              </a:ext>
            </a:extLst>
          </p:cNvPr>
          <p:cNvSpPr>
            <a:spLocks noGrp="1"/>
          </p:cNvSpPr>
          <p:nvPr>
            <p:ph type="sldNum" sz="quarter" idx="5"/>
          </p:nvPr>
        </p:nvSpPr>
        <p:spPr/>
        <p:txBody>
          <a:bodyPr/>
          <a:lstStyle/>
          <a:p>
            <a:fld id="{2BF067CD-8E6B-4360-9AA8-C5DF2A48A6D1}" type="slidenum">
              <a:rPr lang="en-US" noProof="0" smtClean="0"/>
              <a:pPr/>
              <a:t>109</a:t>
            </a:fld>
            <a:endParaRPr lang="en-US" noProof="0" dirty="0"/>
          </a:p>
        </p:txBody>
      </p:sp>
      <p:sp>
        <p:nvSpPr>
          <p:cNvPr id="4" name="Title 3">
            <a:extLst>
              <a:ext uri="{FF2B5EF4-FFF2-40B4-BE49-F238E27FC236}">
                <a16:creationId xmlns:a16="http://schemas.microsoft.com/office/drawing/2014/main" id="{3B2B8128-86E9-43DE-8F3C-2DEEFD6849D9}"/>
              </a:ext>
            </a:extLst>
          </p:cNvPr>
          <p:cNvSpPr>
            <a:spLocks noGrp="1"/>
          </p:cNvSpPr>
          <p:nvPr>
            <p:ph type="title"/>
          </p:nvPr>
        </p:nvSpPr>
        <p:spPr/>
        <p:txBody>
          <a:bodyPr/>
          <a:lstStyle/>
          <a:p>
            <a:r>
              <a:rPr lang="en-US" dirty="0"/>
              <a:t>MVC Web App – Example</a:t>
            </a:r>
          </a:p>
        </p:txBody>
      </p:sp>
      <p:sp>
        <p:nvSpPr>
          <p:cNvPr id="5" name="Text Placeholder 5">
            <a:extLst>
              <a:ext uri="{FF2B5EF4-FFF2-40B4-BE49-F238E27FC236}">
                <a16:creationId xmlns:a16="http://schemas.microsoft.com/office/drawing/2014/main" id="{67882079-9E7E-4B75-A2B2-A74A501886A9}"/>
              </a:ext>
            </a:extLst>
          </p:cNvPr>
          <p:cNvSpPr txBox="1">
            <a:spLocks/>
          </p:cNvSpPr>
          <p:nvPr/>
        </p:nvSpPr>
        <p:spPr>
          <a:xfrm>
            <a:off x="3171000" y="1371948"/>
            <a:ext cx="8714496" cy="461931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const express = require('</a:t>
            </a:r>
            <a:r>
              <a:rPr lang="en-US" sz="2600" noProof="1">
                <a:solidFill>
                  <a:schemeClr val="bg1"/>
                </a:solidFill>
              </a:rPr>
              <a:t>express</a:t>
            </a:r>
            <a:r>
              <a:rPr lang="en-US" sz="2600" noProof="1"/>
              <a:t>');</a:t>
            </a:r>
          </a:p>
          <a:p>
            <a:pPr>
              <a:spcBef>
                <a:spcPts val="0"/>
              </a:spcBef>
              <a:spcAft>
                <a:spcPts val="0"/>
              </a:spcAft>
            </a:pPr>
            <a:r>
              <a:rPr lang="en-US" sz="2600" noProof="1"/>
              <a:t>const app = express();</a:t>
            </a:r>
          </a:p>
          <a:p>
            <a:pPr>
              <a:spcBef>
                <a:spcPts val="0"/>
              </a:spcBef>
              <a:spcAft>
                <a:spcPts val="0"/>
              </a:spcAft>
            </a:pPr>
            <a:r>
              <a:rPr lang="en-US" sz="2600" noProof="1"/>
              <a:t>app.set('view engine', '</a:t>
            </a:r>
            <a:r>
              <a:rPr lang="en-US" sz="2600" noProof="1">
                <a:solidFill>
                  <a:schemeClr val="bg1"/>
                </a:solidFill>
              </a:rPr>
              <a:t>pug</a:t>
            </a:r>
            <a:r>
              <a:rPr lang="en-US" sz="2600" noProof="1"/>
              <a:t>');</a:t>
            </a:r>
          </a:p>
          <a:p>
            <a:pPr>
              <a:spcBef>
                <a:spcPts val="0"/>
              </a:spcBef>
              <a:spcAft>
                <a:spcPts val="0"/>
              </a:spcAft>
            </a:pPr>
            <a:r>
              <a:rPr lang="en-US" sz="2600" noProof="1"/>
              <a:t>app.use(require('</a:t>
            </a:r>
            <a:r>
              <a:rPr lang="en-US" sz="2600" noProof="1">
                <a:solidFill>
                  <a:schemeClr val="bg1"/>
                </a:solidFill>
              </a:rPr>
              <a:t>body-parser</a:t>
            </a:r>
            <a:r>
              <a:rPr lang="en-US" sz="2600" noProof="1"/>
              <a:t>')</a:t>
            </a:r>
          </a:p>
          <a:p>
            <a:pPr>
              <a:spcBef>
                <a:spcPts val="0"/>
              </a:spcBef>
              <a:spcAft>
                <a:spcPts val="0"/>
              </a:spcAft>
            </a:pPr>
            <a:r>
              <a:rPr lang="en-US" sz="2600" noProof="1"/>
              <a:t>  .urlencoded({extended:true}));</a:t>
            </a:r>
          </a:p>
          <a:p>
            <a:pPr>
              <a:spcBef>
                <a:spcPts val="0"/>
              </a:spcBef>
              <a:spcAft>
                <a:spcPts val="0"/>
              </a:spcAft>
            </a:pPr>
            <a:endParaRPr lang="en-US" sz="2600" noProof="1"/>
          </a:p>
          <a:p>
            <a:pPr>
              <a:spcBef>
                <a:spcPts val="0"/>
              </a:spcBef>
              <a:spcAft>
                <a:spcPts val="0"/>
              </a:spcAft>
            </a:pPr>
            <a:r>
              <a:rPr lang="en-US" sz="2600" noProof="1"/>
              <a:t>const </a:t>
            </a:r>
            <a:r>
              <a:rPr lang="en-US" sz="2600" noProof="1">
                <a:solidFill>
                  <a:schemeClr val="bg1"/>
                </a:solidFill>
              </a:rPr>
              <a:t>studentsController</a:t>
            </a:r>
            <a:r>
              <a:rPr lang="en-US" sz="2600" noProof="1"/>
              <a:t> =</a:t>
            </a:r>
          </a:p>
          <a:p>
            <a:pPr>
              <a:spcBef>
                <a:spcPts val="0"/>
              </a:spcBef>
              <a:spcAft>
                <a:spcPts val="0"/>
              </a:spcAft>
            </a:pPr>
            <a:r>
              <a:rPr lang="en-US" sz="2600" noProof="1"/>
              <a:t>  require("./controllers/students");</a:t>
            </a:r>
          </a:p>
          <a:p>
            <a:pPr>
              <a:spcBef>
                <a:spcPts val="0"/>
              </a:spcBef>
              <a:spcAft>
                <a:spcPts val="0"/>
              </a:spcAft>
            </a:pPr>
            <a:r>
              <a:rPr lang="en-US" sz="2600" noProof="1"/>
              <a:t>studentsController.setup(app);</a:t>
            </a:r>
          </a:p>
          <a:p>
            <a:pPr>
              <a:spcBef>
                <a:spcPts val="0"/>
              </a:spcBef>
              <a:spcAft>
                <a:spcPts val="0"/>
              </a:spcAft>
            </a:pPr>
            <a:endParaRPr lang="en-US" sz="2600" noProof="1"/>
          </a:p>
          <a:p>
            <a:pPr>
              <a:spcBef>
                <a:spcPts val="0"/>
              </a:spcBef>
              <a:spcAft>
                <a:spcPts val="0"/>
              </a:spcAft>
            </a:pPr>
            <a:r>
              <a:rPr lang="en-US" sz="2600" noProof="1"/>
              <a:t>app.listen(8080);</a:t>
            </a:r>
          </a:p>
        </p:txBody>
      </p:sp>
      <p:sp>
        <p:nvSpPr>
          <p:cNvPr id="7" name="Text Placeholder 5">
            <a:extLst>
              <a:ext uri="{FF2B5EF4-FFF2-40B4-BE49-F238E27FC236}">
                <a16:creationId xmlns:a16="http://schemas.microsoft.com/office/drawing/2014/main" id="{16683076-9CCA-4980-BFE4-DF25F8FC6D00}"/>
              </a:ext>
            </a:extLst>
          </p:cNvPr>
          <p:cNvSpPr txBox="1">
            <a:spLocks/>
          </p:cNvSpPr>
          <p:nvPr/>
        </p:nvSpPr>
        <p:spPr>
          <a:xfrm>
            <a:off x="10101000" y="1371948"/>
            <a:ext cx="1784496"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index.js</a:t>
            </a:r>
          </a:p>
        </p:txBody>
      </p:sp>
      <p:pic>
        <p:nvPicPr>
          <p:cNvPr id="8" name="Picture 7">
            <a:extLst>
              <a:ext uri="{FF2B5EF4-FFF2-40B4-BE49-F238E27FC236}">
                <a16:creationId xmlns:a16="http://schemas.microsoft.com/office/drawing/2014/main" id="{5B34EB8A-2A90-493E-9E4D-A016B7E872B1}"/>
              </a:ext>
            </a:extLst>
          </p:cNvPr>
          <p:cNvPicPr>
            <a:picLocks noChangeAspect="1"/>
          </p:cNvPicPr>
          <p:nvPr/>
        </p:nvPicPr>
        <p:blipFill>
          <a:blip r:embed="rId2"/>
          <a:stretch>
            <a:fillRect/>
          </a:stretch>
        </p:blipFill>
        <p:spPr>
          <a:xfrm>
            <a:off x="306504" y="1371949"/>
            <a:ext cx="2621117" cy="4619314"/>
          </a:xfrm>
          <a:prstGeom prst="rect">
            <a:avLst/>
          </a:prstGeom>
          <a:ln>
            <a:solidFill>
              <a:schemeClr val="bg2">
                <a:lumMod val="85000"/>
              </a:schemeClr>
            </a:solidFill>
          </a:ln>
        </p:spPr>
      </p:pic>
    </p:spTree>
    <p:extLst>
      <p:ext uri="{BB962C8B-B14F-4D97-AF65-F5344CB8AC3E}">
        <p14:creationId xmlns:p14="http://schemas.microsoft.com/office/powerpoint/2010/main" val="36251035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0B3B7-7CC5-4B25-B080-7C302A7975CF}"/>
              </a:ext>
            </a:extLst>
          </p:cNvPr>
          <p:cNvSpPr>
            <a:spLocks noGrp="1"/>
          </p:cNvSpPr>
          <p:nvPr>
            <p:ph type="body" sz="quarter" idx="10"/>
          </p:nvPr>
        </p:nvSpPr>
        <p:spPr/>
        <p:txBody>
          <a:bodyPr>
            <a:normAutofit lnSpcReduction="10000"/>
          </a:bodyPr>
          <a:lstStyle/>
          <a:p>
            <a:r>
              <a:rPr lang="en-US" b="1" dirty="0"/>
              <a:t>Fundamental software development concepts</a:t>
            </a:r>
          </a:p>
          <a:p>
            <a:pPr lvl="1"/>
            <a:r>
              <a:rPr lang="en-US" sz="3000" b="1" dirty="0"/>
              <a:t>Object-oriented </a:t>
            </a:r>
            <a:r>
              <a:rPr lang="en-US" sz="3000" dirty="0"/>
              <a:t>programming</a:t>
            </a:r>
            <a:r>
              <a:rPr lang="en-US" sz="3000" b="1" dirty="0"/>
              <a:t> </a:t>
            </a:r>
            <a:r>
              <a:rPr lang="en-US" sz="3000" dirty="0"/>
              <a:t>(</a:t>
            </a:r>
            <a:r>
              <a:rPr lang="en-US" sz="3000" b="1" dirty="0"/>
              <a:t>OOP</a:t>
            </a:r>
            <a:r>
              <a:rPr lang="en-US" sz="3000" dirty="0"/>
              <a:t>)</a:t>
            </a:r>
          </a:p>
          <a:p>
            <a:pPr lvl="1">
              <a:lnSpc>
                <a:spcPct val="110000"/>
              </a:lnSpc>
            </a:pPr>
            <a:r>
              <a:rPr lang="en-US" sz="3000" b="1" dirty="0"/>
              <a:t>Functional </a:t>
            </a:r>
            <a:r>
              <a:rPr lang="en-US" sz="3000" dirty="0"/>
              <a:t>programming</a:t>
            </a:r>
            <a:r>
              <a:rPr lang="en-US" sz="3000" b="1" dirty="0"/>
              <a:t> </a:t>
            </a:r>
            <a:r>
              <a:rPr lang="en-US" sz="3000" dirty="0"/>
              <a:t>(</a:t>
            </a:r>
            <a:r>
              <a:rPr lang="en-US" sz="3000" b="1" dirty="0"/>
              <a:t>FP</a:t>
            </a:r>
            <a:r>
              <a:rPr lang="en-US" sz="3000" dirty="0"/>
              <a:t>)</a:t>
            </a:r>
          </a:p>
          <a:p>
            <a:pPr lvl="1">
              <a:lnSpc>
                <a:spcPct val="110000"/>
              </a:lnSpc>
            </a:pPr>
            <a:r>
              <a:rPr lang="en-US" sz="3000" b="1" dirty="0"/>
              <a:t>Asynchronous</a:t>
            </a:r>
            <a:r>
              <a:rPr lang="en-US" sz="3000" dirty="0"/>
              <a:t> programming and parallel execution</a:t>
            </a:r>
          </a:p>
          <a:p>
            <a:pPr lvl="1">
              <a:lnSpc>
                <a:spcPct val="110000"/>
              </a:lnSpc>
            </a:pPr>
            <a:r>
              <a:rPr lang="en-US" sz="3000" b="1" dirty="0"/>
              <a:t>Databases</a:t>
            </a:r>
            <a:r>
              <a:rPr lang="en-US" sz="3000" dirty="0"/>
              <a:t>: relational DB, SQL, document DB, key-value model</a:t>
            </a:r>
          </a:p>
          <a:p>
            <a:pPr lvl="1">
              <a:lnSpc>
                <a:spcPct val="110000"/>
              </a:lnSpc>
            </a:pPr>
            <a:r>
              <a:rPr lang="en-US" sz="3000" b="1" dirty="0"/>
              <a:t>Web technologies: </a:t>
            </a:r>
            <a:r>
              <a:rPr lang="en-US" sz="3000" dirty="0"/>
              <a:t>HTTP, JS, DOM, AJAX, REST, …</a:t>
            </a:r>
          </a:p>
          <a:p>
            <a:pPr lvl="1">
              <a:lnSpc>
                <a:spcPct val="110000"/>
              </a:lnSpc>
            </a:pPr>
            <a:r>
              <a:rPr lang="en-US" sz="3000" b="1" dirty="0"/>
              <a:t>Software engineering: </a:t>
            </a:r>
            <a:r>
              <a:rPr lang="en-US" sz="3000" dirty="0"/>
              <a:t>source control, agile, …</a:t>
            </a:r>
          </a:p>
          <a:p>
            <a:pPr>
              <a:lnSpc>
                <a:spcPct val="110000"/>
              </a:lnSpc>
            </a:pPr>
            <a:r>
              <a:rPr lang="en-US" b="1" dirty="0"/>
              <a:t>SoftUni</a:t>
            </a:r>
            <a:r>
              <a:rPr lang="en-US" dirty="0"/>
              <a:t> Curriculum</a:t>
            </a:r>
            <a:r>
              <a:rPr lang="en-US" sz="3300" dirty="0"/>
              <a:t>: </a:t>
            </a:r>
            <a:r>
              <a:rPr lang="en-US" sz="3300" dirty="0">
                <a:hlinkClick r:id="rId3"/>
              </a:rPr>
              <a:t>Professional Modules</a:t>
            </a:r>
            <a:endParaRPr lang="en-US" sz="3300" dirty="0"/>
          </a:p>
          <a:p>
            <a:r>
              <a:rPr lang="en-US" dirty="0"/>
              <a:t>The programming language doesn't matter!</a:t>
            </a:r>
          </a:p>
        </p:txBody>
      </p:sp>
      <p:sp>
        <p:nvSpPr>
          <p:cNvPr id="3" name="Title 2">
            <a:extLst>
              <a:ext uri="{FF2B5EF4-FFF2-40B4-BE49-F238E27FC236}">
                <a16:creationId xmlns:a16="http://schemas.microsoft.com/office/drawing/2014/main" id="{20901F94-1F41-4586-AD67-9C2C74BACFC3}"/>
              </a:ext>
            </a:extLst>
          </p:cNvPr>
          <p:cNvSpPr>
            <a:spLocks noGrp="1"/>
          </p:cNvSpPr>
          <p:nvPr>
            <p:ph type="title"/>
          </p:nvPr>
        </p:nvSpPr>
        <p:spPr>
          <a:xfrm>
            <a:off x="190406" y="100750"/>
            <a:ext cx="9715594" cy="882654"/>
          </a:xfrm>
        </p:spPr>
        <p:txBody>
          <a:bodyPr>
            <a:noAutofit/>
          </a:bodyPr>
          <a:lstStyle/>
          <a:p>
            <a:pPr>
              <a:lnSpc>
                <a:spcPct val="90000"/>
              </a:lnSpc>
            </a:pPr>
            <a:r>
              <a:rPr lang="en-US" sz="4400" dirty="0"/>
              <a:t>Skill</a:t>
            </a:r>
            <a:r>
              <a:rPr lang="ru-RU" sz="4400" dirty="0"/>
              <a:t> #3</a:t>
            </a:r>
            <a:r>
              <a:rPr lang="en-US" sz="4400" dirty="0"/>
              <a:t>:</a:t>
            </a:r>
            <a:r>
              <a:rPr lang="ru-RU" sz="4400" dirty="0"/>
              <a:t> </a:t>
            </a:r>
            <a:r>
              <a:rPr lang="en-US" sz="4400" dirty="0"/>
              <a:t>Fundamental Concepts </a:t>
            </a:r>
            <a:r>
              <a:rPr lang="ru-RU" sz="4400" dirty="0"/>
              <a:t>(25%)</a:t>
            </a:r>
            <a:endParaRPr lang="en-US" sz="4400" dirty="0"/>
          </a:p>
        </p:txBody>
      </p:sp>
      <p:sp>
        <p:nvSpPr>
          <p:cNvPr id="7" name="Slide Number">
            <a:extLst>
              <a:ext uri="{FF2B5EF4-FFF2-40B4-BE49-F238E27FC236}">
                <a16:creationId xmlns:a16="http://schemas.microsoft.com/office/drawing/2014/main" id="{BDB6D661-3748-4EB0-9ADA-4E6CDAB749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a:t>
            </a:fld>
            <a:endParaRPr lang="en-US" noProof="0" dirty="0"/>
          </a:p>
        </p:txBody>
      </p:sp>
      <p:pic>
        <p:nvPicPr>
          <p:cNvPr id="12" name="Picture 11">
            <a:extLst>
              <a:ext uri="{FF2B5EF4-FFF2-40B4-BE49-F238E27FC236}">
                <a16:creationId xmlns:a16="http://schemas.microsoft.com/office/drawing/2014/main" id="{6EEE4880-71D5-4F2B-ACC9-499B5AE18DB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50000"/>
                    </a14:imgEffect>
                  </a14:imgLayer>
                </a14:imgProps>
              </a:ext>
              <a:ext uri="{28A0092B-C50C-407E-A947-70E740481C1C}">
                <a14:useLocalDpi xmlns:a14="http://schemas.microsoft.com/office/drawing/2010/main" val="0"/>
              </a:ext>
            </a:extLst>
          </a:blip>
          <a:srcRect/>
          <a:stretch/>
        </p:blipFill>
        <p:spPr>
          <a:xfrm>
            <a:off x="9696000" y="1542058"/>
            <a:ext cx="1989526" cy="1834898"/>
          </a:xfrm>
          <a:prstGeom prst="rect">
            <a:avLst/>
          </a:prstGeom>
        </p:spPr>
      </p:pic>
    </p:spTree>
    <p:extLst>
      <p:ext uri="{BB962C8B-B14F-4D97-AF65-F5344CB8AC3E}">
        <p14:creationId xmlns:p14="http://schemas.microsoft.com/office/powerpoint/2010/main" val="23529896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59A756-57EB-4EBD-972D-3D0D92628654}"/>
              </a:ext>
            </a:extLst>
          </p:cNvPr>
          <p:cNvSpPr>
            <a:spLocks noGrp="1"/>
          </p:cNvSpPr>
          <p:nvPr>
            <p:ph type="sldNum" sz="quarter" idx="5"/>
          </p:nvPr>
        </p:nvSpPr>
        <p:spPr/>
        <p:txBody>
          <a:bodyPr/>
          <a:lstStyle/>
          <a:p>
            <a:fld id="{2BF067CD-8E6B-4360-9AA8-C5DF2A48A6D1}" type="slidenum">
              <a:rPr lang="en-US" noProof="0" smtClean="0"/>
              <a:pPr/>
              <a:t>110</a:t>
            </a:fld>
            <a:endParaRPr lang="en-US" noProof="0" dirty="0"/>
          </a:p>
        </p:txBody>
      </p:sp>
      <p:sp>
        <p:nvSpPr>
          <p:cNvPr id="4" name="Title 3">
            <a:extLst>
              <a:ext uri="{FF2B5EF4-FFF2-40B4-BE49-F238E27FC236}">
                <a16:creationId xmlns:a16="http://schemas.microsoft.com/office/drawing/2014/main" id="{3B2B8128-86E9-43DE-8F3C-2DEEFD6849D9}"/>
              </a:ext>
            </a:extLst>
          </p:cNvPr>
          <p:cNvSpPr>
            <a:spLocks noGrp="1"/>
          </p:cNvSpPr>
          <p:nvPr>
            <p:ph type="title"/>
          </p:nvPr>
        </p:nvSpPr>
        <p:spPr/>
        <p:txBody>
          <a:bodyPr/>
          <a:lstStyle/>
          <a:p>
            <a:r>
              <a:rPr lang="en-US" dirty="0"/>
              <a:t>MVC Web App – Example: Controllers</a:t>
            </a:r>
          </a:p>
        </p:txBody>
      </p:sp>
      <p:sp>
        <p:nvSpPr>
          <p:cNvPr id="5" name="Text Placeholder 5">
            <a:extLst>
              <a:ext uri="{FF2B5EF4-FFF2-40B4-BE49-F238E27FC236}">
                <a16:creationId xmlns:a16="http://schemas.microsoft.com/office/drawing/2014/main" id="{67882079-9E7E-4B75-A2B2-A74A501886A9}"/>
              </a:ext>
            </a:extLst>
          </p:cNvPr>
          <p:cNvSpPr txBox="1">
            <a:spLocks/>
          </p:cNvSpPr>
          <p:nvPr/>
        </p:nvSpPr>
        <p:spPr>
          <a:xfrm>
            <a:off x="306504" y="1374504"/>
            <a:ext cx="6284496" cy="48809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let </a:t>
            </a:r>
            <a:r>
              <a:rPr lang="en-US" sz="2400" noProof="1">
                <a:solidFill>
                  <a:schemeClr val="bg1"/>
                </a:solidFill>
              </a:rPr>
              <a:t>studentsModel</a:t>
            </a:r>
            <a:r>
              <a:rPr lang="en-US" sz="2400" noProof="1"/>
              <a:t> = </a:t>
            </a:r>
          </a:p>
          <a:p>
            <a:pPr>
              <a:spcBef>
                <a:spcPts val="0"/>
              </a:spcBef>
              <a:spcAft>
                <a:spcPts val="0"/>
              </a:spcAft>
            </a:pPr>
            <a:r>
              <a:rPr lang="en-US" sz="2400" noProof="1"/>
              <a:t>  require("../models/students");</a:t>
            </a:r>
          </a:p>
          <a:p>
            <a:pPr>
              <a:spcBef>
                <a:spcPts val="0"/>
              </a:spcBef>
              <a:spcAft>
                <a:spcPts val="0"/>
              </a:spcAft>
            </a:pPr>
            <a:endParaRPr lang="en-US" sz="2400" noProof="1"/>
          </a:p>
          <a:p>
            <a:pPr>
              <a:spcBef>
                <a:spcPts val="0"/>
              </a:spcBef>
              <a:spcAft>
                <a:spcPts val="0"/>
              </a:spcAft>
            </a:pPr>
            <a:r>
              <a:rPr lang="en-US" sz="2400" noProof="1"/>
              <a:t>function setup(app) {</a:t>
            </a:r>
          </a:p>
          <a:p>
            <a:pPr>
              <a:spcBef>
                <a:spcPts val="1800"/>
              </a:spcBef>
              <a:spcAft>
                <a:spcPts val="0"/>
              </a:spcAft>
            </a:pPr>
            <a:r>
              <a:rPr lang="en-US" sz="2400" noProof="1"/>
              <a:t>  app.get('</a:t>
            </a:r>
            <a:r>
              <a:rPr lang="en-US" sz="2400" noProof="1">
                <a:solidFill>
                  <a:schemeClr val="bg1"/>
                </a:solidFill>
              </a:rPr>
              <a:t>/</a:t>
            </a:r>
            <a:r>
              <a:rPr lang="en-US" sz="2400" noProof="1"/>
              <a:t>', function(req, res) {</a:t>
            </a:r>
          </a:p>
          <a:p>
            <a:pPr>
              <a:spcBef>
                <a:spcPts val="0"/>
              </a:spcBef>
              <a:spcAft>
                <a:spcPts val="0"/>
              </a:spcAft>
            </a:pPr>
            <a:r>
              <a:rPr lang="en-US" sz="2400" noProof="1"/>
              <a:t>    let </a:t>
            </a:r>
            <a:r>
              <a:rPr lang="en-US" sz="2400" noProof="1">
                <a:solidFill>
                  <a:schemeClr val="bg1"/>
                </a:solidFill>
              </a:rPr>
              <a:t>model</a:t>
            </a:r>
            <a:r>
              <a:rPr lang="en-US" sz="2400" noProof="1"/>
              <a:t> = { </a:t>
            </a:r>
          </a:p>
          <a:p>
            <a:pPr>
              <a:spcBef>
                <a:spcPts val="0"/>
              </a:spcBef>
              <a:spcAft>
                <a:spcPts val="0"/>
              </a:spcAft>
            </a:pPr>
            <a:r>
              <a:rPr lang="en-US" sz="2400" noProof="1"/>
              <a:t>      title: "MVC Example",</a:t>
            </a:r>
          </a:p>
          <a:p>
            <a:pPr>
              <a:spcBef>
                <a:spcPts val="0"/>
              </a:spcBef>
              <a:spcAft>
                <a:spcPts val="0"/>
              </a:spcAft>
            </a:pPr>
            <a:r>
              <a:rPr lang="en-US" sz="2400" noProof="1"/>
              <a:t>      msg: "Students Registry",</a:t>
            </a:r>
          </a:p>
          <a:p>
            <a:pPr>
              <a:spcBef>
                <a:spcPts val="0"/>
              </a:spcBef>
              <a:spcAft>
                <a:spcPts val="0"/>
              </a:spcAft>
            </a:pPr>
            <a:r>
              <a:rPr lang="en-US" sz="2400" noProof="1"/>
              <a:t>      students: studentsModel</a:t>
            </a:r>
          </a:p>
          <a:p>
            <a:pPr>
              <a:spcBef>
                <a:spcPts val="0"/>
              </a:spcBef>
              <a:spcAft>
                <a:spcPts val="0"/>
              </a:spcAft>
            </a:pPr>
            <a:r>
              <a:rPr lang="en-US" sz="2400" noProof="1"/>
              <a:t>    };</a:t>
            </a:r>
          </a:p>
          <a:p>
            <a:pPr>
              <a:spcBef>
                <a:spcPts val="0"/>
              </a:spcBef>
              <a:spcAft>
                <a:spcPts val="0"/>
              </a:spcAft>
            </a:pPr>
            <a:r>
              <a:rPr lang="en-US" sz="2400" noProof="1"/>
              <a:t>    res.</a:t>
            </a:r>
            <a:r>
              <a:rPr lang="en-US" sz="2400" noProof="1">
                <a:solidFill>
                  <a:schemeClr val="bg1"/>
                </a:solidFill>
              </a:rPr>
              <a:t>render</a:t>
            </a:r>
            <a:r>
              <a:rPr lang="en-US" sz="2400" noProof="1"/>
              <a:t>('</a:t>
            </a:r>
            <a:r>
              <a:rPr lang="en-US" sz="2400" noProof="1">
                <a:solidFill>
                  <a:schemeClr val="bg1"/>
                </a:solidFill>
              </a:rPr>
              <a:t>home</a:t>
            </a:r>
            <a:r>
              <a:rPr lang="en-US" sz="2400" noProof="1"/>
              <a:t>', model);</a:t>
            </a:r>
          </a:p>
          <a:p>
            <a:pPr>
              <a:spcBef>
                <a:spcPts val="0"/>
              </a:spcBef>
              <a:spcAft>
                <a:spcPts val="0"/>
              </a:spcAft>
            </a:pPr>
            <a:r>
              <a:rPr lang="en-US" sz="2400" noProof="1"/>
              <a:t>  });</a:t>
            </a:r>
          </a:p>
        </p:txBody>
      </p:sp>
      <p:sp>
        <p:nvSpPr>
          <p:cNvPr id="7" name="Text Placeholder 5">
            <a:extLst>
              <a:ext uri="{FF2B5EF4-FFF2-40B4-BE49-F238E27FC236}">
                <a16:creationId xmlns:a16="http://schemas.microsoft.com/office/drawing/2014/main" id="{16683076-9CCA-4980-BFE4-DF25F8FC6D00}"/>
              </a:ext>
            </a:extLst>
          </p:cNvPr>
          <p:cNvSpPr txBox="1">
            <a:spLocks/>
          </p:cNvSpPr>
          <p:nvPr/>
        </p:nvSpPr>
        <p:spPr>
          <a:xfrm>
            <a:off x="6591000" y="1374504"/>
            <a:ext cx="5294496" cy="60016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nchor="ctr" anchorCtr="0">
            <a:no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students-controller.js</a:t>
            </a:r>
          </a:p>
        </p:txBody>
      </p:sp>
      <p:sp>
        <p:nvSpPr>
          <p:cNvPr id="9" name="Text Placeholder 5">
            <a:extLst>
              <a:ext uri="{FF2B5EF4-FFF2-40B4-BE49-F238E27FC236}">
                <a16:creationId xmlns:a16="http://schemas.microsoft.com/office/drawing/2014/main" id="{B0F8170E-D303-404B-AC69-88AA1F0F7EFC}"/>
              </a:ext>
            </a:extLst>
          </p:cNvPr>
          <p:cNvSpPr txBox="1">
            <a:spLocks/>
          </p:cNvSpPr>
          <p:nvPr/>
        </p:nvSpPr>
        <p:spPr>
          <a:xfrm>
            <a:off x="6591000" y="1974668"/>
            <a:ext cx="5294496" cy="4280760"/>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app.get("</a:t>
            </a:r>
            <a:r>
              <a:rPr lang="en-US" sz="2400" noProof="1">
                <a:solidFill>
                  <a:schemeClr val="bg1"/>
                </a:solidFill>
              </a:rPr>
              <a:t>/students</a:t>
            </a:r>
            <a:r>
              <a:rPr lang="en-US" sz="2400" noProof="1"/>
              <a:t>",</a:t>
            </a:r>
          </a:p>
          <a:p>
            <a:pPr>
              <a:spcBef>
                <a:spcPts val="0"/>
              </a:spcBef>
              <a:spcAft>
                <a:spcPts val="0"/>
              </a:spcAft>
            </a:pPr>
            <a:r>
              <a:rPr lang="en-US" sz="2400" noProof="1"/>
              <a:t>  function(req, res) {</a:t>
            </a:r>
          </a:p>
          <a:p>
            <a:pPr>
              <a:spcBef>
                <a:spcPts val="0"/>
              </a:spcBef>
              <a:spcAft>
                <a:spcPts val="0"/>
              </a:spcAft>
            </a:pPr>
            <a:r>
              <a:rPr lang="en-US" sz="2400" noProof="1"/>
              <a:t>    let </a:t>
            </a:r>
            <a:r>
              <a:rPr lang="en-US" sz="2400" noProof="1">
                <a:solidFill>
                  <a:schemeClr val="bg1"/>
                </a:solidFill>
              </a:rPr>
              <a:t>model</a:t>
            </a:r>
            <a:r>
              <a:rPr lang="en-US" sz="2400" noProof="1"/>
              <a:t> = { </a:t>
            </a:r>
          </a:p>
          <a:p>
            <a:pPr>
              <a:spcBef>
                <a:spcPts val="0"/>
              </a:spcBef>
              <a:spcAft>
                <a:spcPts val="0"/>
              </a:spcAft>
            </a:pPr>
            <a:r>
              <a:rPr lang="en-US" sz="2400" noProof="1"/>
              <a:t>      title: "Students", </a:t>
            </a:r>
          </a:p>
          <a:p>
            <a:pPr>
              <a:spcBef>
                <a:spcPts val="0"/>
              </a:spcBef>
              <a:spcAft>
                <a:spcPts val="0"/>
              </a:spcAft>
            </a:pPr>
            <a:r>
              <a:rPr lang="en-US" sz="2400" noProof="1"/>
              <a:t>      students: studentsModel</a:t>
            </a:r>
          </a:p>
          <a:p>
            <a:pPr>
              <a:spcBef>
                <a:spcPts val="0"/>
              </a:spcBef>
              <a:spcAft>
                <a:spcPts val="0"/>
              </a:spcAft>
            </a:pPr>
            <a:r>
              <a:rPr lang="en-US" sz="2400" noProof="1"/>
              <a:t>    };</a:t>
            </a:r>
          </a:p>
          <a:p>
            <a:pPr>
              <a:spcBef>
                <a:spcPts val="0"/>
              </a:spcBef>
              <a:spcAft>
                <a:spcPts val="0"/>
              </a:spcAft>
            </a:pPr>
            <a:r>
              <a:rPr lang="en-US" sz="2400" noProof="1"/>
              <a:t>    res.</a:t>
            </a:r>
            <a:r>
              <a:rPr lang="en-US" sz="2400" noProof="1">
                <a:solidFill>
                  <a:schemeClr val="bg1"/>
                </a:solidFill>
              </a:rPr>
              <a:t>render</a:t>
            </a:r>
            <a:r>
              <a:rPr lang="en-US" sz="2400" noProof="1"/>
              <a:t>(</a:t>
            </a:r>
          </a:p>
          <a:p>
            <a:pPr>
              <a:spcBef>
                <a:spcPts val="0"/>
              </a:spcBef>
              <a:spcAft>
                <a:spcPts val="0"/>
              </a:spcAft>
            </a:pPr>
            <a:r>
              <a:rPr lang="en-US" sz="2400" noProof="1"/>
              <a:t>      '</a:t>
            </a:r>
            <a:r>
              <a:rPr lang="en-US" sz="2400" noProof="1">
                <a:solidFill>
                  <a:schemeClr val="bg1"/>
                </a:solidFill>
                <a:latin typeface="+mn-lt"/>
              </a:rPr>
              <a:t>students</a:t>
            </a:r>
            <a:r>
              <a:rPr lang="en-US" sz="2400" noProof="1"/>
              <a:t>', model);</a:t>
            </a:r>
          </a:p>
          <a:p>
            <a:pPr>
              <a:spcBef>
                <a:spcPts val="0"/>
              </a:spcBef>
              <a:spcAft>
                <a:spcPts val="0"/>
              </a:spcAft>
            </a:pPr>
            <a:r>
              <a:rPr lang="en-US" sz="2400" noProof="1"/>
              <a:t>  }</a:t>
            </a:r>
          </a:p>
          <a:p>
            <a:pPr>
              <a:spcBef>
                <a:spcPts val="0"/>
              </a:spcBef>
              <a:spcAft>
                <a:spcPts val="0"/>
              </a:spcAft>
            </a:pPr>
            <a:r>
              <a:rPr lang="en-US" sz="2400" noProof="1"/>
              <a:t>);</a:t>
            </a:r>
          </a:p>
          <a:p>
            <a:pPr>
              <a:spcBef>
                <a:spcPts val="0"/>
              </a:spcBef>
              <a:spcAft>
                <a:spcPts val="0"/>
              </a:spcAft>
            </a:pPr>
            <a:r>
              <a:rPr lang="en-US" sz="2400" noProof="1"/>
              <a:t>…</a:t>
            </a:r>
          </a:p>
        </p:txBody>
      </p:sp>
      <p:sp>
        <p:nvSpPr>
          <p:cNvPr id="10" name="AutoShape 25">
            <a:extLst>
              <a:ext uri="{FF2B5EF4-FFF2-40B4-BE49-F238E27FC236}">
                <a16:creationId xmlns:a16="http://schemas.microsoft.com/office/drawing/2014/main" id="{5DFB348B-EDEE-4570-B0E8-1BD64B96809E}"/>
              </a:ext>
            </a:extLst>
          </p:cNvPr>
          <p:cNvSpPr>
            <a:spLocks noChangeArrowheads="1"/>
          </p:cNvSpPr>
          <p:nvPr/>
        </p:nvSpPr>
        <p:spPr bwMode="auto">
          <a:xfrm>
            <a:off x="2856000" y="5771972"/>
            <a:ext cx="3358340" cy="862769"/>
          </a:xfrm>
          <a:prstGeom prst="wedgeRoundRectCallout">
            <a:avLst>
              <a:gd name="adj1" fmla="val -64185"/>
              <a:gd name="adj2" fmla="val -4748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Render the UI template </a:t>
            </a:r>
            <a:r>
              <a:rPr lang="en-US" sz="2400" b="1" noProof="1">
                <a:solidFill>
                  <a:schemeClr val="bg1"/>
                </a:solidFill>
              </a:rPr>
              <a:t>views/home.pug</a:t>
            </a:r>
          </a:p>
        </p:txBody>
      </p:sp>
      <p:sp>
        <p:nvSpPr>
          <p:cNvPr id="11" name="AutoShape 25">
            <a:extLst>
              <a:ext uri="{FF2B5EF4-FFF2-40B4-BE49-F238E27FC236}">
                <a16:creationId xmlns:a16="http://schemas.microsoft.com/office/drawing/2014/main" id="{03040995-916C-43E2-B408-651202036C86}"/>
              </a:ext>
            </a:extLst>
          </p:cNvPr>
          <p:cNvSpPr>
            <a:spLocks noChangeArrowheads="1"/>
          </p:cNvSpPr>
          <p:nvPr/>
        </p:nvSpPr>
        <p:spPr bwMode="auto">
          <a:xfrm>
            <a:off x="7656830" y="5274000"/>
            <a:ext cx="3358340" cy="862769"/>
          </a:xfrm>
          <a:prstGeom prst="wedgeRoundRectCallout">
            <a:avLst>
              <a:gd name="adj1" fmla="val -22904"/>
              <a:gd name="adj2" fmla="val -7939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Render the UI template </a:t>
            </a:r>
            <a:r>
              <a:rPr lang="en-US" sz="2400" b="1" noProof="1">
                <a:solidFill>
                  <a:schemeClr val="bg1"/>
                </a:solidFill>
              </a:rPr>
              <a:t>views/students.pug</a:t>
            </a:r>
          </a:p>
        </p:txBody>
      </p:sp>
    </p:spTree>
    <p:extLst>
      <p:ext uri="{BB962C8B-B14F-4D97-AF65-F5344CB8AC3E}">
        <p14:creationId xmlns:p14="http://schemas.microsoft.com/office/powerpoint/2010/main" val="20545466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59A756-57EB-4EBD-972D-3D0D92628654}"/>
              </a:ext>
            </a:extLst>
          </p:cNvPr>
          <p:cNvSpPr>
            <a:spLocks noGrp="1"/>
          </p:cNvSpPr>
          <p:nvPr>
            <p:ph type="sldNum" sz="quarter" idx="5"/>
          </p:nvPr>
        </p:nvSpPr>
        <p:spPr/>
        <p:txBody>
          <a:bodyPr/>
          <a:lstStyle/>
          <a:p>
            <a:fld id="{2BF067CD-8E6B-4360-9AA8-C5DF2A48A6D1}" type="slidenum">
              <a:rPr lang="en-US" noProof="0" smtClean="0"/>
              <a:pPr/>
              <a:t>111</a:t>
            </a:fld>
            <a:endParaRPr lang="en-US" noProof="0" dirty="0"/>
          </a:p>
        </p:txBody>
      </p:sp>
      <p:sp>
        <p:nvSpPr>
          <p:cNvPr id="4" name="Title 3">
            <a:extLst>
              <a:ext uri="{FF2B5EF4-FFF2-40B4-BE49-F238E27FC236}">
                <a16:creationId xmlns:a16="http://schemas.microsoft.com/office/drawing/2014/main" id="{3B2B8128-86E9-43DE-8F3C-2DEEFD6849D9}"/>
              </a:ext>
            </a:extLst>
          </p:cNvPr>
          <p:cNvSpPr>
            <a:spLocks noGrp="1"/>
          </p:cNvSpPr>
          <p:nvPr>
            <p:ph type="title"/>
          </p:nvPr>
        </p:nvSpPr>
        <p:spPr/>
        <p:txBody>
          <a:bodyPr/>
          <a:lstStyle/>
          <a:p>
            <a:r>
              <a:rPr lang="en-US" dirty="0"/>
              <a:t>MVC Web App – Example: Models</a:t>
            </a:r>
          </a:p>
        </p:txBody>
      </p:sp>
      <p:grpSp>
        <p:nvGrpSpPr>
          <p:cNvPr id="9" name="Group 8">
            <a:extLst>
              <a:ext uri="{FF2B5EF4-FFF2-40B4-BE49-F238E27FC236}">
                <a16:creationId xmlns:a16="http://schemas.microsoft.com/office/drawing/2014/main" id="{CB4ABA79-AC57-4DF0-B37B-3C827768896C}"/>
              </a:ext>
            </a:extLst>
          </p:cNvPr>
          <p:cNvGrpSpPr/>
          <p:nvPr/>
        </p:nvGrpSpPr>
        <p:grpSpPr>
          <a:xfrm>
            <a:off x="381000" y="1378664"/>
            <a:ext cx="11430000" cy="1418438"/>
            <a:chOff x="306504" y="1378664"/>
            <a:chExt cx="11578992" cy="1418438"/>
          </a:xfrm>
        </p:grpSpPr>
        <p:sp>
          <p:nvSpPr>
            <p:cNvPr id="5" name="Text Placeholder 5">
              <a:extLst>
                <a:ext uri="{FF2B5EF4-FFF2-40B4-BE49-F238E27FC236}">
                  <a16:creationId xmlns:a16="http://schemas.microsoft.com/office/drawing/2014/main" id="{67882079-9E7E-4B75-A2B2-A74A501886A9}"/>
                </a:ext>
              </a:extLst>
            </p:cNvPr>
            <p:cNvSpPr txBox="1">
              <a:spLocks/>
            </p:cNvSpPr>
            <p:nvPr/>
          </p:nvSpPr>
          <p:spPr>
            <a:xfrm>
              <a:off x="306504" y="1378664"/>
              <a:ext cx="11578992" cy="141843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const fs = require('fs');</a:t>
              </a:r>
            </a:p>
            <a:p>
              <a:pPr>
                <a:spcBef>
                  <a:spcPts val="0"/>
                </a:spcBef>
                <a:spcAft>
                  <a:spcPts val="0"/>
                </a:spcAft>
              </a:pPr>
              <a:r>
                <a:rPr lang="en-US" sz="2600" noProof="1"/>
                <a:t>module.exports = JSON.parse(</a:t>
              </a:r>
            </a:p>
            <a:p>
              <a:pPr>
                <a:spcBef>
                  <a:spcPts val="0"/>
                </a:spcBef>
                <a:spcAft>
                  <a:spcPts val="0"/>
                </a:spcAft>
              </a:pPr>
              <a:r>
                <a:rPr lang="en-US" sz="2600" noProof="1"/>
                <a:t>  fs.readFileSync('./models/</a:t>
              </a:r>
              <a:r>
                <a:rPr lang="en-US" sz="2600" noProof="1">
                  <a:solidFill>
                    <a:schemeClr val="bg1"/>
                  </a:solidFill>
                </a:rPr>
                <a:t>students.json</a:t>
              </a:r>
              <a:r>
                <a:rPr lang="en-US" sz="2600" noProof="1"/>
                <a:t>'));</a:t>
              </a:r>
            </a:p>
          </p:txBody>
        </p:sp>
        <p:sp>
          <p:nvSpPr>
            <p:cNvPr id="7" name="Text Placeholder 5">
              <a:extLst>
                <a:ext uri="{FF2B5EF4-FFF2-40B4-BE49-F238E27FC236}">
                  <a16:creationId xmlns:a16="http://schemas.microsoft.com/office/drawing/2014/main" id="{16683076-9CCA-4980-BFE4-DF25F8FC6D00}"/>
                </a:ext>
              </a:extLst>
            </p:cNvPr>
            <p:cNvSpPr txBox="1">
              <a:spLocks/>
            </p:cNvSpPr>
            <p:nvPr/>
          </p:nvSpPr>
          <p:spPr>
            <a:xfrm>
              <a:off x="8661000" y="1378664"/>
              <a:ext cx="3224496"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students-model.js</a:t>
              </a:r>
            </a:p>
          </p:txBody>
        </p:sp>
      </p:grpSp>
      <p:grpSp>
        <p:nvGrpSpPr>
          <p:cNvPr id="3" name="Group 2">
            <a:extLst>
              <a:ext uri="{FF2B5EF4-FFF2-40B4-BE49-F238E27FC236}">
                <a16:creationId xmlns:a16="http://schemas.microsoft.com/office/drawing/2014/main" id="{B32138B1-F857-40C4-A080-5C92AC90A1DE}"/>
              </a:ext>
            </a:extLst>
          </p:cNvPr>
          <p:cNvGrpSpPr/>
          <p:nvPr/>
        </p:nvGrpSpPr>
        <p:grpSpPr>
          <a:xfrm>
            <a:off x="381000" y="3114000"/>
            <a:ext cx="11430000" cy="2218657"/>
            <a:chOff x="306504" y="3114000"/>
            <a:chExt cx="11578992" cy="2218657"/>
          </a:xfrm>
        </p:grpSpPr>
        <p:sp>
          <p:nvSpPr>
            <p:cNvPr id="6" name="Text Placeholder 5">
              <a:extLst>
                <a:ext uri="{FF2B5EF4-FFF2-40B4-BE49-F238E27FC236}">
                  <a16:creationId xmlns:a16="http://schemas.microsoft.com/office/drawing/2014/main" id="{17670124-1DE6-4264-891B-08A8FF156123}"/>
                </a:ext>
              </a:extLst>
            </p:cNvPr>
            <p:cNvSpPr txBox="1">
              <a:spLocks/>
            </p:cNvSpPr>
            <p:nvPr/>
          </p:nvSpPr>
          <p:spPr>
            <a:xfrm>
              <a:off x="306504" y="3114000"/>
              <a:ext cx="11578992" cy="221865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a:t>
              </a:r>
            </a:p>
            <a:p>
              <a:pPr>
                <a:spcBef>
                  <a:spcPts val="0"/>
                </a:spcBef>
                <a:spcAft>
                  <a:spcPts val="0"/>
                </a:spcAft>
              </a:pPr>
              <a:r>
                <a:rPr lang="en-US" sz="2600" noProof="1"/>
                <a:t>  {"name": "Marry", "email": "marry@gmail.com"},</a:t>
              </a:r>
            </a:p>
            <a:p>
              <a:pPr>
                <a:spcBef>
                  <a:spcPts val="0"/>
                </a:spcBef>
                <a:spcAft>
                  <a:spcPts val="0"/>
                </a:spcAft>
              </a:pPr>
              <a:r>
                <a:rPr lang="en-US" sz="2600" noProof="1"/>
                <a:t>  {"name": "Steve" , "email": "steve@yahoo.com"},</a:t>
              </a:r>
            </a:p>
            <a:p>
              <a:pPr>
                <a:spcBef>
                  <a:spcPts val="0"/>
                </a:spcBef>
                <a:spcAft>
                  <a:spcPts val="0"/>
                </a:spcAft>
              </a:pPr>
              <a:r>
                <a:rPr lang="en-US" sz="2600" noProof="1"/>
                <a:t>  {"name": "Teddy" , "email": "teddy@mail.ru"}</a:t>
              </a:r>
            </a:p>
            <a:p>
              <a:pPr>
                <a:spcBef>
                  <a:spcPts val="0"/>
                </a:spcBef>
                <a:spcAft>
                  <a:spcPts val="0"/>
                </a:spcAft>
              </a:pPr>
              <a:r>
                <a:rPr lang="en-US" sz="2600" noProof="1"/>
                <a:t>]</a:t>
              </a:r>
            </a:p>
          </p:txBody>
        </p:sp>
        <p:sp>
          <p:nvSpPr>
            <p:cNvPr id="8" name="Text Placeholder 5">
              <a:extLst>
                <a:ext uri="{FF2B5EF4-FFF2-40B4-BE49-F238E27FC236}">
                  <a16:creationId xmlns:a16="http://schemas.microsoft.com/office/drawing/2014/main" id="{73603C4C-4F0F-42A6-AB64-F1C724508443}"/>
                </a:ext>
              </a:extLst>
            </p:cNvPr>
            <p:cNvSpPr txBox="1">
              <a:spLocks/>
            </p:cNvSpPr>
            <p:nvPr/>
          </p:nvSpPr>
          <p:spPr>
            <a:xfrm>
              <a:off x="9156000" y="3114000"/>
              <a:ext cx="2729496"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students.json</a:t>
              </a:r>
            </a:p>
          </p:txBody>
        </p:sp>
      </p:grpSp>
    </p:spTree>
    <p:extLst>
      <p:ext uri="{BB962C8B-B14F-4D97-AF65-F5344CB8AC3E}">
        <p14:creationId xmlns:p14="http://schemas.microsoft.com/office/powerpoint/2010/main" val="883095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59A756-57EB-4EBD-972D-3D0D92628654}"/>
              </a:ext>
            </a:extLst>
          </p:cNvPr>
          <p:cNvSpPr>
            <a:spLocks noGrp="1"/>
          </p:cNvSpPr>
          <p:nvPr>
            <p:ph type="sldNum" sz="quarter" idx="5"/>
          </p:nvPr>
        </p:nvSpPr>
        <p:spPr/>
        <p:txBody>
          <a:bodyPr/>
          <a:lstStyle/>
          <a:p>
            <a:fld id="{2BF067CD-8E6B-4360-9AA8-C5DF2A48A6D1}" type="slidenum">
              <a:rPr lang="en-US" noProof="0" smtClean="0"/>
              <a:pPr/>
              <a:t>112</a:t>
            </a:fld>
            <a:endParaRPr lang="en-US" noProof="0" dirty="0"/>
          </a:p>
        </p:txBody>
      </p:sp>
      <p:sp>
        <p:nvSpPr>
          <p:cNvPr id="4" name="Title 3">
            <a:extLst>
              <a:ext uri="{FF2B5EF4-FFF2-40B4-BE49-F238E27FC236}">
                <a16:creationId xmlns:a16="http://schemas.microsoft.com/office/drawing/2014/main" id="{3B2B8128-86E9-43DE-8F3C-2DEEFD6849D9}"/>
              </a:ext>
            </a:extLst>
          </p:cNvPr>
          <p:cNvSpPr>
            <a:spLocks noGrp="1"/>
          </p:cNvSpPr>
          <p:nvPr>
            <p:ph type="title"/>
          </p:nvPr>
        </p:nvSpPr>
        <p:spPr/>
        <p:txBody>
          <a:bodyPr/>
          <a:lstStyle/>
          <a:p>
            <a:r>
              <a:rPr lang="en-US" dirty="0"/>
              <a:t>MVC Web App – Example: Views</a:t>
            </a:r>
          </a:p>
        </p:txBody>
      </p:sp>
      <p:grpSp>
        <p:nvGrpSpPr>
          <p:cNvPr id="3" name="Group 2">
            <a:extLst>
              <a:ext uri="{FF2B5EF4-FFF2-40B4-BE49-F238E27FC236}">
                <a16:creationId xmlns:a16="http://schemas.microsoft.com/office/drawing/2014/main" id="{21303EA0-EFB9-4FF7-A313-16A51B27C6B9}"/>
              </a:ext>
            </a:extLst>
          </p:cNvPr>
          <p:cNvGrpSpPr/>
          <p:nvPr/>
        </p:nvGrpSpPr>
        <p:grpSpPr>
          <a:xfrm>
            <a:off x="379978" y="1378664"/>
            <a:ext cx="11432044" cy="2141713"/>
            <a:chOff x="306504" y="1378664"/>
            <a:chExt cx="11578992" cy="2141713"/>
          </a:xfrm>
        </p:grpSpPr>
        <p:sp>
          <p:nvSpPr>
            <p:cNvPr id="5" name="Text Placeholder 5">
              <a:extLst>
                <a:ext uri="{FF2B5EF4-FFF2-40B4-BE49-F238E27FC236}">
                  <a16:creationId xmlns:a16="http://schemas.microsoft.com/office/drawing/2014/main" id="{67882079-9E7E-4B75-A2B2-A74A501886A9}"/>
                </a:ext>
              </a:extLst>
            </p:cNvPr>
            <p:cNvSpPr txBox="1">
              <a:spLocks/>
            </p:cNvSpPr>
            <p:nvPr/>
          </p:nvSpPr>
          <p:spPr>
            <a:xfrm>
              <a:off x="306504" y="1378664"/>
              <a:ext cx="11578992" cy="21417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500" noProof="1"/>
                <a:t>include </a:t>
              </a:r>
              <a:r>
                <a:rPr lang="en-US" sz="2500" noProof="1">
                  <a:solidFill>
                    <a:schemeClr val="bg1"/>
                  </a:solidFill>
                </a:rPr>
                <a:t>header.pug</a:t>
              </a:r>
            </a:p>
            <a:p>
              <a:pPr>
                <a:spcBef>
                  <a:spcPts val="0"/>
                </a:spcBef>
                <a:spcAft>
                  <a:spcPts val="0"/>
                </a:spcAft>
              </a:pPr>
              <a:r>
                <a:rPr lang="en-US" sz="2500" noProof="1"/>
                <a:t>h1 Registered Students</a:t>
              </a:r>
            </a:p>
            <a:p>
              <a:pPr>
                <a:spcBef>
                  <a:spcPts val="0"/>
                </a:spcBef>
                <a:spcAft>
                  <a:spcPts val="0"/>
                </a:spcAft>
              </a:pPr>
              <a:r>
                <a:rPr lang="en-US" sz="2500" noProof="1"/>
                <a:t>ul</a:t>
              </a:r>
            </a:p>
            <a:p>
              <a:pPr>
                <a:spcBef>
                  <a:spcPts val="0"/>
                </a:spcBef>
                <a:spcAft>
                  <a:spcPts val="0"/>
                </a:spcAft>
              </a:pPr>
              <a:r>
                <a:rPr lang="en-US" sz="2500" noProof="1"/>
                <a:t>  each s in </a:t>
              </a:r>
              <a:r>
                <a:rPr lang="en-US" sz="2500" noProof="1">
                  <a:solidFill>
                    <a:schemeClr val="bg1"/>
                  </a:solidFill>
                </a:rPr>
                <a:t>students</a:t>
              </a:r>
            </a:p>
            <a:p>
              <a:pPr>
                <a:spcBef>
                  <a:spcPts val="0"/>
                </a:spcBef>
                <a:spcAft>
                  <a:spcPts val="0"/>
                </a:spcAft>
              </a:pPr>
              <a:r>
                <a:rPr lang="en-US" sz="2500" noProof="1"/>
                <a:t>    li </a:t>
              </a:r>
              <a:r>
                <a:rPr lang="en-US" sz="2500" noProof="1">
                  <a:solidFill>
                    <a:schemeClr val="bg1"/>
                  </a:solidFill>
                </a:rPr>
                <a:t>#{s.name}</a:t>
              </a:r>
              <a:r>
                <a:rPr lang="en-US" sz="2500" noProof="1"/>
                <a:t> (</a:t>
              </a:r>
              <a:r>
                <a:rPr lang="en-US" sz="2500" noProof="1">
                  <a:solidFill>
                    <a:schemeClr val="bg1"/>
                  </a:solidFill>
                </a:rPr>
                <a:t>#{s.email}</a:t>
              </a:r>
              <a:r>
                <a:rPr lang="en-US" sz="2500" noProof="1"/>
                <a:t>)</a:t>
              </a:r>
            </a:p>
          </p:txBody>
        </p:sp>
        <p:sp>
          <p:nvSpPr>
            <p:cNvPr id="7" name="Text Placeholder 5">
              <a:extLst>
                <a:ext uri="{FF2B5EF4-FFF2-40B4-BE49-F238E27FC236}">
                  <a16:creationId xmlns:a16="http://schemas.microsoft.com/office/drawing/2014/main" id="{16683076-9CCA-4980-BFE4-DF25F8FC6D00}"/>
                </a:ext>
              </a:extLst>
            </p:cNvPr>
            <p:cNvSpPr txBox="1">
              <a:spLocks/>
            </p:cNvSpPr>
            <p:nvPr/>
          </p:nvSpPr>
          <p:spPr>
            <a:xfrm>
              <a:off x="8425060" y="1378664"/>
              <a:ext cx="3460436"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students.pug</a:t>
              </a:r>
            </a:p>
          </p:txBody>
        </p:sp>
      </p:grpSp>
      <p:pic>
        <p:nvPicPr>
          <p:cNvPr id="10" name="Picture 9">
            <a:extLst>
              <a:ext uri="{FF2B5EF4-FFF2-40B4-BE49-F238E27FC236}">
                <a16:creationId xmlns:a16="http://schemas.microsoft.com/office/drawing/2014/main" id="{AD569EBB-B64E-4967-AFE7-401E1A19BA58}"/>
              </a:ext>
            </a:extLst>
          </p:cNvPr>
          <p:cNvPicPr>
            <a:picLocks noChangeAspect="1"/>
          </p:cNvPicPr>
          <p:nvPr/>
        </p:nvPicPr>
        <p:blipFill>
          <a:blip r:embed="rId2"/>
          <a:stretch>
            <a:fillRect/>
          </a:stretch>
        </p:blipFill>
        <p:spPr>
          <a:xfrm>
            <a:off x="8415166" y="2056089"/>
            <a:ext cx="3318200" cy="1354367"/>
          </a:xfrm>
          <a:prstGeom prst="rect">
            <a:avLst/>
          </a:prstGeom>
          <a:ln>
            <a:solidFill>
              <a:schemeClr val="bg2">
                <a:lumMod val="85000"/>
              </a:schemeClr>
            </a:solidFill>
          </a:ln>
        </p:spPr>
      </p:pic>
      <p:grpSp>
        <p:nvGrpSpPr>
          <p:cNvPr id="12" name="Group 11">
            <a:extLst>
              <a:ext uri="{FF2B5EF4-FFF2-40B4-BE49-F238E27FC236}">
                <a16:creationId xmlns:a16="http://schemas.microsoft.com/office/drawing/2014/main" id="{53E7E269-5D48-443C-8ED5-40E34AEEF21F}"/>
              </a:ext>
            </a:extLst>
          </p:cNvPr>
          <p:cNvGrpSpPr/>
          <p:nvPr/>
        </p:nvGrpSpPr>
        <p:grpSpPr>
          <a:xfrm>
            <a:off x="360314" y="3791182"/>
            <a:ext cx="11432044" cy="2911154"/>
            <a:chOff x="306504" y="3791182"/>
            <a:chExt cx="11578992" cy="2911154"/>
          </a:xfrm>
        </p:grpSpPr>
        <p:sp>
          <p:nvSpPr>
            <p:cNvPr id="6" name="Text Placeholder 5">
              <a:extLst>
                <a:ext uri="{FF2B5EF4-FFF2-40B4-BE49-F238E27FC236}">
                  <a16:creationId xmlns:a16="http://schemas.microsoft.com/office/drawing/2014/main" id="{5ED5272B-4F7D-447D-8104-F818B18064E3}"/>
                </a:ext>
              </a:extLst>
            </p:cNvPr>
            <p:cNvSpPr txBox="1">
              <a:spLocks/>
            </p:cNvSpPr>
            <p:nvPr/>
          </p:nvSpPr>
          <p:spPr>
            <a:xfrm>
              <a:off x="306504" y="3791182"/>
              <a:ext cx="11578992" cy="291115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500" noProof="1"/>
                <a:t>html</a:t>
              </a:r>
            </a:p>
            <a:p>
              <a:pPr>
                <a:spcBef>
                  <a:spcPts val="0"/>
                </a:spcBef>
                <a:spcAft>
                  <a:spcPts val="0"/>
                </a:spcAft>
              </a:pPr>
              <a:r>
                <a:rPr lang="en-US" sz="2500" noProof="1"/>
                <a:t>  head</a:t>
              </a:r>
            </a:p>
            <a:p>
              <a:pPr>
                <a:spcBef>
                  <a:spcPts val="0"/>
                </a:spcBef>
                <a:spcAft>
                  <a:spcPts val="0"/>
                </a:spcAft>
              </a:pPr>
              <a:r>
                <a:rPr lang="en-US" sz="2500" noProof="1"/>
                <a:t>    title=</a:t>
              </a:r>
              <a:r>
                <a:rPr lang="en-US" sz="2500" noProof="1">
                  <a:solidFill>
                    <a:schemeClr val="bg1"/>
                  </a:solidFill>
                </a:rPr>
                <a:t>title</a:t>
              </a:r>
            </a:p>
            <a:p>
              <a:pPr>
                <a:spcBef>
                  <a:spcPts val="0"/>
                </a:spcBef>
                <a:spcAft>
                  <a:spcPts val="0"/>
                </a:spcAft>
              </a:pPr>
              <a:r>
                <a:rPr lang="en-US" sz="2500" noProof="1"/>
                <a:t>  body</a:t>
              </a:r>
            </a:p>
            <a:p>
              <a:pPr>
                <a:spcBef>
                  <a:spcPts val="0"/>
                </a:spcBef>
                <a:spcAft>
                  <a:spcPts val="0"/>
                </a:spcAft>
              </a:pPr>
              <a:r>
                <a:rPr lang="en-US" sz="2500" noProof="1"/>
                <a:t>    a(href='/') Home</a:t>
              </a:r>
            </a:p>
            <a:p>
              <a:pPr>
                <a:spcBef>
                  <a:spcPts val="0"/>
                </a:spcBef>
                <a:spcAft>
                  <a:spcPts val="0"/>
                </a:spcAft>
              </a:pPr>
              <a:r>
                <a:rPr lang="en-US" sz="2500" noProof="1"/>
                <a:t>    span  | </a:t>
              </a:r>
            </a:p>
            <a:p>
              <a:pPr>
                <a:spcBef>
                  <a:spcPts val="0"/>
                </a:spcBef>
                <a:spcAft>
                  <a:spcPts val="0"/>
                </a:spcAft>
              </a:pPr>
              <a:r>
                <a:rPr lang="en-US" sz="2500" noProof="1"/>
                <a:t>    a(href='/students') View Students</a:t>
              </a:r>
            </a:p>
          </p:txBody>
        </p:sp>
        <p:sp>
          <p:nvSpPr>
            <p:cNvPr id="8" name="Text Placeholder 5">
              <a:extLst>
                <a:ext uri="{FF2B5EF4-FFF2-40B4-BE49-F238E27FC236}">
                  <a16:creationId xmlns:a16="http://schemas.microsoft.com/office/drawing/2014/main" id="{486E9AEF-1F7C-4874-8B27-32BEB6C69B67}"/>
                </a:ext>
              </a:extLst>
            </p:cNvPr>
            <p:cNvSpPr txBox="1">
              <a:spLocks/>
            </p:cNvSpPr>
            <p:nvPr/>
          </p:nvSpPr>
          <p:spPr>
            <a:xfrm>
              <a:off x="8444977" y="3791182"/>
              <a:ext cx="3440519"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400" i="1" noProof="1"/>
                <a:t>header.pug</a:t>
              </a:r>
            </a:p>
          </p:txBody>
        </p:sp>
        <p:pic>
          <p:nvPicPr>
            <p:cNvPr id="11" name="Picture 10">
              <a:extLst>
                <a:ext uri="{FF2B5EF4-FFF2-40B4-BE49-F238E27FC236}">
                  <a16:creationId xmlns:a16="http://schemas.microsoft.com/office/drawing/2014/main" id="{584CFFF9-4858-47AF-907E-22DB1F876E10}"/>
                </a:ext>
              </a:extLst>
            </p:cNvPr>
            <p:cNvPicPr>
              <a:picLocks noChangeAspect="1"/>
            </p:cNvPicPr>
            <p:nvPr/>
          </p:nvPicPr>
          <p:blipFill>
            <a:blip r:embed="rId3"/>
            <a:stretch>
              <a:fillRect/>
            </a:stretch>
          </p:blipFill>
          <p:spPr>
            <a:xfrm>
              <a:off x="8444977" y="4518417"/>
              <a:ext cx="3384542" cy="547706"/>
            </a:xfrm>
            <a:prstGeom prst="rect">
              <a:avLst/>
            </a:prstGeom>
            <a:ln>
              <a:solidFill>
                <a:schemeClr val="bg2">
                  <a:lumMod val="85000"/>
                </a:schemeClr>
              </a:solidFill>
            </a:ln>
          </p:spPr>
        </p:pic>
      </p:grpSp>
    </p:spTree>
    <p:extLst>
      <p:ext uri="{BB962C8B-B14F-4D97-AF65-F5344CB8AC3E}">
        <p14:creationId xmlns:p14="http://schemas.microsoft.com/office/powerpoint/2010/main" val="27646992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693181"/>
            <a:ext cx="6065837" cy="69850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723510"/>
            <a:ext cx="6672421" cy="990193"/>
          </a:xfrm>
        </p:spPr>
        <p:txBody>
          <a:bodyPr/>
          <a:lstStyle/>
          <a:p>
            <a:r>
              <a:rPr lang="en-US" dirty="0"/>
              <a:t>MVC Frameworks</a:t>
            </a:r>
          </a:p>
        </p:txBody>
      </p:sp>
      <p:sp>
        <p:nvSpPr>
          <p:cNvPr id="2" name="Rectangle 1">
            <a:extLst>
              <a:ext uri="{FF2B5EF4-FFF2-40B4-BE49-F238E27FC236}">
                <a16:creationId xmlns:a16="http://schemas.microsoft.com/office/drawing/2014/main" id="{D79DE8E8-1633-4130-8F57-9C66FCBF5DD9}"/>
              </a:ext>
            </a:extLst>
          </p:cNvPr>
          <p:cNvSpPr/>
          <p:nvPr/>
        </p:nvSpPr>
        <p:spPr>
          <a:xfrm>
            <a:off x="4769925" y="3481999"/>
            <a:ext cx="7006662" cy="492443"/>
          </a:xfrm>
          <a:prstGeom prst="rect">
            <a:avLst/>
          </a:prstGeom>
        </p:spPr>
        <p:txBody>
          <a:bodyPr wrap="none">
            <a:spAutoFit/>
          </a:bodyPr>
          <a:lstStyle/>
          <a:p>
            <a:pPr algn="ctr"/>
            <a:r>
              <a:rPr lang="en-US" sz="2600" dirty="0">
                <a:hlinkClick r:id="rId3"/>
              </a:rPr>
              <a:t>https://repl.it/@nakov/MVC-express-pug-example</a:t>
            </a:r>
            <a:endParaRPr lang="en-US" sz="2600" dirty="0"/>
          </a:p>
        </p:txBody>
      </p:sp>
      <p:pic>
        <p:nvPicPr>
          <p:cNvPr id="10" name="Picture 9">
            <a:extLst>
              <a:ext uri="{FF2B5EF4-FFF2-40B4-BE49-F238E27FC236}">
                <a16:creationId xmlns:a16="http://schemas.microsoft.com/office/drawing/2014/main" id="{6059705A-27BE-4911-9F11-8FA95D9E340F}"/>
              </a:ext>
            </a:extLst>
          </p:cNvPr>
          <p:cNvPicPr>
            <a:picLocks noChangeAspect="1"/>
          </p:cNvPicPr>
          <p:nvPr/>
        </p:nvPicPr>
        <p:blipFill>
          <a:blip r:embed="rId4"/>
          <a:stretch>
            <a:fillRect/>
          </a:stretch>
        </p:blipFill>
        <p:spPr>
          <a:xfrm>
            <a:off x="1226168" y="1509504"/>
            <a:ext cx="2761727" cy="2761727"/>
          </a:xfrm>
          <a:prstGeom prst="rect">
            <a:avLst/>
          </a:prstGeom>
        </p:spPr>
      </p:pic>
    </p:spTree>
    <p:extLst>
      <p:ext uri="{BB962C8B-B14F-4D97-AF65-F5344CB8AC3E}">
        <p14:creationId xmlns:p14="http://schemas.microsoft.com/office/powerpoint/2010/main" val="131903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F2DC11-1E7A-489E-876B-3175F5B7F517}"/>
              </a:ext>
            </a:extLst>
          </p:cNvPr>
          <p:cNvSpPr>
            <a:spLocks noGrp="1"/>
          </p:cNvSpPr>
          <p:nvPr>
            <p:ph type="sldNum" sz="quarter" idx="5"/>
          </p:nvPr>
        </p:nvSpPr>
        <p:spPr/>
        <p:txBody>
          <a:bodyPr/>
          <a:lstStyle/>
          <a:p>
            <a:fld id="{2BF067CD-8E6B-4360-9AA8-C5DF2A48A6D1}" type="slidenum">
              <a:rPr lang="en-US" noProof="0" smtClean="0"/>
              <a:pPr/>
              <a:t>114</a:t>
            </a:fld>
            <a:endParaRPr lang="en-US" noProof="0" dirty="0"/>
          </a:p>
        </p:txBody>
      </p:sp>
      <p:sp>
        <p:nvSpPr>
          <p:cNvPr id="3" name="Text Placeholder 2">
            <a:extLst>
              <a:ext uri="{FF2B5EF4-FFF2-40B4-BE49-F238E27FC236}">
                <a16:creationId xmlns:a16="http://schemas.microsoft.com/office/drawing/2014/main" id="{AFEE921F-ECED-4DF0-8EE0-873D5CED011D}"/>
              </a:ext>
            </a:extLst>
          </p:cNvPr>
          <p:cNvSpPr>
            <a:spLocks noGrp="1"/>
          </p:cNvSpPr>
          <p:nvPr>
            <p:ph type="body" sz="quarter" idx="10"/>
          </p:nvPr>
        </p:nvSpPr>
        <p:spPr/>
        <p:txBody>
          <a:bodyPr>
            <a:normAutofit lnSpcReduction="10000"/>
          </a:bodyPr>
          <a:lstStyle/>
          <a:p>
            <a:r>
              <a:rPr lang="en-US" b="1" dirty="0"/>
              <a:t>Virtualization</a:t>
            </a:r>
            <a:r>
              <a:rPr lang="en-US" dirty="0"/>
              <a:t> == running a </a:t>
            </a:r>
            <a:r>
              <a:rPr lang="en-US" b="1" dirty="0"/>
              <a:t>virtual machine</a:t>
            </a:r>
            <a:r>
              <a:rPr lang="en-US" dirty="0"/>
              <a:t> (VM) / virtual environment inside a physical hardware system</a:t>
            </a:r>
          </a:p>
          <a:p>
            <a:pPr lvl="1"/>
            <a:r>
              <a:rPr lang="en-US" dirty="0"/>
              <a:t>E.g. run Android VM or Linux inside a Windows host</a:t>
            </a:r>
          </a:p>
          <a:p>
            <a:pPr lvl="1"/>
            <a:r>
              <a:rPr lang="en-US" dirty="0"/>
              <a:t>Storage, memory, networking, desktops can also be virtual</a:t>
            </a:r>
          </a:p>
          <a:p>
            <a:r>
              <a:rPr lang="en-US" b="1" dirty="0"/>
              <a:t>Cloud</a:t>
            </a:r>
            <a:r>
              <a:rPr lang="en-US" dirty="0"/>
              <a:t> == computing resources, virtual machines, storage, platforms and software instances, available on demand</a:t>
            </a:r>
          </a:p>
          <a:p>
            <a:pPr lvl="1"/>
            <a:r>
              <a:rPr lang="en-US" b="1" dirty="0"/>
              <a:t>IaaS</a:t>
            </a:r>
            <a:r>
              <a:rPr lang="en-US" dirty="0"/>
              <a:t> (infrastructure as a service) – virtual machines on demand</a:t>
            </a:r>
          </a:p>
          <a:p>
            <a:pPr lvl="1"/>
            <a:r>
              <a:rPr lang="en-US" b="1" dirty="0"/>
              <a:t>PaaS</a:t>
            </a:r>
            <a:r>
              <a:rPr lang="en-US" dirty="0"/>
              <a:t> (platform as a service) – app deployment environments</a:t>
            </a:r>
          </a:p>
          <a:p>
            <a:pPr lvl="1"/>
            <a:r>
              <a:rPr lang="en-US" b="1" dirty="0"/>
              <a:t>SaaS</a:t>
            </a:r>
            <a:r>
              <a:rPr lang="en-US" dirty="0"/>
              <a:t> (software as a service) – software instances, e.g. Office 365</a:t>
            </a:r>
          </a:p>
        </p:txBody>
      </p:sp>
      <p:sp>
        <p:nvSpPr>
          <p:cNvPr id="4" name="Title 3">
            <a:extLst>
              <a:ext uri="{FF2B5EF4-FFF2-40B4-BE49-F238E27FC236}">
                <a16:creationId xmlns:a16="http://schemas.microsoft.com/office/drawing/2014/main" id="{AC9B0425-AB40-45E2-8355-12D2B6E0A31C}"/>
              </a:ext>
            </a:extLst>
          </p:cNvPr>
          <p:cNvSpPr>
            <a:spLocks noGrp="1"/>
          </p:cNvSpPr>
          <p:nvPr>
            <p:ph type="title"/>
          </p:nvPr>
        </p:nvSpPr>
        <p:spPr/>
        <p:txBody>
          <a:bodyPr/>
          <a:lstStyle/>
          <a:p>
            <a:r>
              <a:rPr lang="en-US" dirty="0"/>
              <a:t>Virtualization and Cloud</a:t>
            </a:r>
          </a:p>
        </p:txBody>
      </p:sp>
      <p:pic>
        <p:nvPicPr>
          <p:cNvPr id="7" name="Picture 6">
            <a:extLst>
              <a:ext uri="{FF2B5EF4-FFF2-40B4-BE49-F238E27FC236}">
                <a16:creationId xmlns:a16="http://schemas.microsoft.com/office/drawing/2014/main" id="{63CB2C78-D4A2-4388-84C3-E094EB322C99}"/>
              </a:ext>
            </a:extLst>
          </p:cNvPr>
          <p:cNvPicPr>
            <a:picLocks noChangeAspect="1"/>
          </p:cNvPicPr>
          <p:nvPr/>
        </p:nvPicPr>
        <p:blipFill>
          <a:blip r:embed="rId3"/>
          <a:stretch>
            <a:fillRect/>
          </a:stretch>
        </p:blipFill>
        <p:spPr>
          <a:xfrm>
            <a:off x="10596000" y="1764000"/>
            <a:ext cx="1280271" cy="1274174"/>
          </a:xfrm>
          <a:prstGeom prst="rect">
            <a:avLst/>
          </a:prstGeom>
        </p:spPr>
      </p:pic>
    </p:spTree>
    <p:extLst>
      <p:ext uri="{BB962C8B-B14F-4D97-AF65-F5344CB8AC3E}">
        <p14:creationId xmlns:p14="http://schemas.microsoft.com/office/powerpoint/2010/main" val="14875570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F2DC11-1E7A-489E-876B-3175F5B7F517}"/>
              </a:ext>
            </a:extLst>
          </p:cNvPr>
          <p:cNvSpPr>
            <a:spLocks noGrp="1"/>
          </p:cNvSpPr>
          <p:nvPr>
            <p:ph type="sldNum" sz="quarter" idx="5"/>
          </p:nvPr>
        </p:nvSpPr>
        <p:spPr/>
        <p:txBody>
          <a:bodyPr/>
          <a:lstStyle/>
          <a:p>
            <a:fld id="{2BF067CD-8E6B-4360-9AA8-C5DF2A48A6D1}" type="slidenum">
              <a:rPr lang="en-US" noProof="0" smtClean="0"/>
              <a:pPr/>
              <a:t>115</a:t>
            </a:fld>
            <a:endParaRPr lang="en-US" noProof="0" dirty="0"/>
          </a:p>
        </p:txBody>
      </p:sp>
      <p:sp>
        <p:nvSpPr>
          <p:cNvPr id="3" name="Text Placeholder 2">
            <a:extLst>
              <a:ext uri="{FF2B5EF4-FFF2-40B4-BE49-F238E27FC236}">
                <a16:creationId xmlns:a16="http://schemas.microsoft.com/office/drawing/2014/main" id="{AFEE921F-ECED-4DF0-8EE0-873D5CED011D}"/>
              </a:ext>
            </a:extLst>
          </p:cNvPr>
          <p:cNvSpPr>
            <a:spLocks noGrp="1"/>
          </p:cNvSpPr>
          <p:nvPr>
            <p:ph type="body" sz="quarter" idx="10"/>
          </p:nvPr>
        </p:nvSpPr>
        <p:spPr/>
        <p:txBody>
          <a:bodyPr>
            <a:normAutofit/>
          </a:bodyPr>
          <a:lstStyle/>
          <a:p>
            <a:r>
              <a:rPr lang="en-US" b="1" dirty="0"/>
              <a:t>Container image</a:t>
            </a:r>
            <a:r>
              <a:rPr lang="bg-BG" dirty="0"/>
              <a:t> </a:t>
            </a:r>
            <a:r>
              <a:rPr lang="en-US" dirty="0"/>
              <a:t>== software, packaged with its dependencies, designed to run in a virtual environment</a:t>
            </a:r>
            <a:r>
              <a:rPr lang="bg-BG" dirty="0"/>
              <a:t> (</a:t>
            </a:r>
            <a:r>
              <a:rPr lang="en-US" dirty="0"/>
              <a:t>like Docker</a:t>
            </a:r>
            <a:r>
              <a:rPr lang="bg-BG" dirty="0"/>
              <a:t>)</a:t>
            </a:r>
            <a:endParaRPr lang="en-US" dirty="0"/>
          </a:p>
          <a:p>
            <a:pPr lvl="1"/>
            <a:r>
              <a:rPr lang="en-US" dirty="0"/>
              <a:t>E.g. WordPress instance (Linux + PHP + Apache + WordPress)</a:t>
            </a:r>
          </a:p>
          <a:p>
            <a:pPr lvl="1"/>
            <a:r>
              <a:rPr lang="en-US" dirty="0"/>
              <a:t>Simplified installation, configuration and deployment</a:t>
            </a:r>
          </a:p>
          <a:p>
            <a:pPr>
              <a:spcBef>
                <a:spcPts val="1200"/>
              </a:spcBef>
            </a:pPr>
            <a:r>
              <a:rPr lang="en-US" b="1" dirty="0"/>
              <a:t>Docker </a:t>
            </a:r>
            <a:r>
              <a:rPr lang="en-US" dirty="0"/>
              <a:t>is the most popular containerization platform</a:t>
            </a:r>
          </a:p>
          <a:p>
            <a:pPr lvl="1"/>
            <a:r>
              <a:rPr lang="en-US" dirty="0"/>
              <a:t>Runs </a:t>
            </a:r>
            <a:r>
              <a:rPr lang="en-US" b="1" dirty="0"/>
              <a:t>containers</a:t>
            </a:r>
            <a:r>
              <a:rPr lang="en-US" dirty="0"/>
              <a:t> from local </a:t>
            </a:r>
            <a:r>
              <a:rPr lang="en-US" b="1" dirty="0"/>
              <a:t>image</a:t>
            </a:r>
            <a:r>
              <a:rPr lang="en-US" dirty="0"/>
              <a:t> or downloaded</a:t>
            </a:r>
            <a:br>
              <a:rPr lang="en-US" dirty="0"/>
            </a:br>
            <a:r>
              <a:rPr lang="en-US" dirty="0"/>
              <a:t>from the </a:t>
            </a:r>
            <a:r>
              <a:rPr lang="en-US" b="1" dirty="0"/>
              <a:t>Docker Hub </a:t>
            </a:r>
            <a:r>
              <a:rPr lang="en-US" dirty="0"/>
              <a:t>online repository</a:t>
            </a:r>
          </a:p>
          <a:p>
            <a:pPr lvl="1"/>
            <a:r>
              <a:rPr lang="en-US" dirty="0"/>
              <a:t>Open-source, runs on Linux, Windows, Mac</a:t>
            </a:r>
          </a:p>
        </p:txBody>
      </p:sp>
      <p:sp>
        <p:nvSpPr>
          <p:cNvPr id="4" name="Title 3">
            <a:extLst>
              <a:ext uri="{FF2B5EF4-FFF2-40B4-BE49-F238E27FC236}">
                <a16:creationId xmlns:a16="http://schemas.microsoft.com/office/drawing/2014/main" id="{AC9B0425-AB40-45E2-8355-12D2B6E0A31C}"/>
              </a:ext>
            </a:extLst>
          </p:cNvPr>
          <p:cNvSpPr>
            <a:spLocks noGrp="1"/>
          </p:cNvSpPr>
          <p:nvPr>
            <p:ph type="title"/>
          </p:nvPr>
        </p:nvSpPr>
        <p:spPr/>
        <p:txBody>
          <a:bodyPr/>
          <a:lstStyle/>
          <a:p>
            <a:r>
              <a:rPr lang="en-US" dirty="0"/>
              <a:t>Containers and Docker</a:t>
            </a:r>
          </a:p>
        </p:txBody>
      </p:sp>
      <p:pic>
        <p:nvPicPr>
          <p:cNvPr id="7" name="Picture 6">
            <a:extLst>
              <a:ext uri="{FF2B5EF4-FFF2-40B4-BE49-F238E27FC236}">
                <a16:creationId xmlns:a16="http://schemas.microsoft.com/office/drawing/2014/main" id="{8CD2750A-13B0-4162-A3F5-ACA0236BE5C4}"/>
              </a:ext>
            </a:extLst>
          </p:cNvPr>
          <p:cNvPicPr>
            <a:picLocks noChangeAspect="1"/>
          </p:cNvPicPr>
          <p:nvPr/>
        </p:nvPicPr>
        <p:blipFill>
          <a:blip r:embed="rId3"/>
          <a:stretch>
            <a:fillRect/>
          </a:stretch>
        </p:blipFill>
        <p:spPr>
          <a:xfrm>
            <a:off x="10147300" y="3858591"/>
            <a:ext cx="1704625" cy="1415409"/>
          </a:xfrm>
          <a:prstGeom prst="rect">
            <a:avLst/>
          </a:prstGeom>
        </p:spPr>
      </p:pic>
    </p:spTree>
    <p:extLst>
      <p:ext uri="{BB962C8B-B14F-4D97-AF65-F5344CB8AC3E}">
        <p14:creationId xmlns:p14="http://schemas.microsoft.com/office/powerpoint/2010/main" val="36251213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charRg st="408" end="40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086396-AAEB-4214-8838-78327239FF08}"/>
              </a:ext>
            </a:extLst>
          </p:cNvPr>
          <p:cNvSpPr>
            <a:spLocks noGrp="1"/>
          </p:cNvSpPr>
          <p:nvPr>
            <p:ph type="sldNum" sz="quarter" idx="5"/>
          </p:nvPr>
        </p:nvSpPr>
        <p:spPr/>
        <p:txBody>
          <a:bodyPr/>
          <a:lstStyle/>
          <a:p>
            <a:fld id="{2BF067CD-8E6B-4360-9AA8-C5DF2A48A6D1}" type="slidenum">
              <a:rPr lang="en-US" noProof="0" smtClean="0"/>
              <a:pPr/>
              <a:t>116</a:t>
            </a:fld>
            <a:endParaRPr lang="en-US" noProof="0" dirty="0"/>
          </a:p>
        </p:txBody>
      </p:sp>
      <p:sp>
        <p:nvSpPr>
          <p:cNvPr id="3" name="Text Placeholder 2">
            <a:extLst>
              <a:ext uri="{FF2B5EF4-FFF2-40B4-BE49-F238E27FC236}">
                <a16:creationId xmlns:a16="http://schemas.microsoft.com/office/drawing/2014/main" id="{BA997FDC-1E12-4557-ABBB-247A7DA664CE}"/>
              </a:ext>
            </a:extLst>
          </p:cNvPr>
          <p:cNvSpPr>
            <a:spLocks noGrp="1"/>
          </p:cNvSpPr>
          <p:nvPr>
            <p:ph type="body" sz="quarter" idx="10"/>
          </p:nvPr>
        </p:nvSpPr>
        <p:spPr/>
        <p:txBody>
          <a:bodyPr/>
          <a:lstStyle/>
          <a:p>
            <a:r>
              <a:rPr lang="en-US" dirty="0"/>
              <a:t>Install </a:t>
            </a:r>
            <a:r>
              <a:rPr lang="en-US" b="1" dirty="0"/>
              <a:t>Docker</a:t>
            </a:r>
            <a:r>
              <a:rPr lang="en-US" dirty="0"/>
              <a:t> on your local computer</a:t>
            </a:r>
          </a:p>
          <a:p>
            <a:pPr lvl="1"/>
            <a:r>
              <a:rPr lang="en-US" dirty="0"/>
              <a:t>Or use the Docker online playground: </a:t>
            </a:r>
            <a:r>
              <a:rPr lang="en-US" dirty="0">
                <a:hlinkClick r:id="rId3"/>
              </a:rPr>
              <a:t>https://labs.play-with-docker.com</a:t>
            </a:r>
            <a:r>
              <a:rPr lang="en-US" dirty="0"/>
              <a:t> (with a free Docker Hub registration)</a:t>
            </a:r>
          </a:p>
          <a:p>
            <a:r>
              <a:rPr lang="en-US" dirty="0"/>
              <a:t>Download and </a:t>
            </a:r>
            <a:r>
              <a:rPr lang="en-US" b="1" dirty="0"/>
              <a:t>run a Docker image </a:t>
            </a:r>
            <a:r>
              <a:rPr lang="en-US" dirty="0"/>
              <a:t>in a new container:</a:t>
            </a:r>
          </a:p>
          <a:p>
            <a:endParaRPr lang="en-US" dirty="0"/>
          </a:p>
          <a:p>
            <a:pPr>
              <a:spcBef>
                <a:spcPts val="1200"/>
              </a:spcBef>
            </a:pPr>
            <a:r>
              <a:rPr lang="en-US" sz="3400" dirty="0"/>
              <a:t>Open the exposed URL: </a:t>
            </a:r>
            <a:r>
              <a:rPr lang="en-US" sz="3400" noProof="1">
                <a:hlinkClick r:id="rId4"/>
              </a:rPr>
              <a:t>http://localhost:8080</a:t>
            </a:r>
            <a:endParaRPr lang="en-US" sz="3400" noProof="1"/>
          </a:p>
          <a:p>
            <a:r>
              <a:rPr lang="en-US" sz="3400" noProof="1"/>
              <a:t>View currently running Docker containers</a:t>
            </a:r>
          </a:p>
          <a:p>
            <a:pPr>
              <a:spcBef>
                <a:spcPts val="1200"/>
              </a:spcBef>
            </a:pPr>
            <a:endParaRPr lang="en-US" dirty="0"/>
          </a:p>
        </p:txBody>
      </p:sp>
      <p:sp>
        <p:nvSpPr>
          <p:cNvPr id="4" name="Title 3">
            <a:extLst>
              <a:ext uri="{FF2B5EF4-FFF2-40B4-BE49-F238E27FC236}">
                <a16:creationId xmlns:a16="http://schemas.microsoft.com/office/drawing/2014/main" id="{678D1EF6-E4E6-40D9-90E2-652077F1C964}"/>
              </a:ext>
            </a:extLst>
          </p:cNvPr>
          <p:cNvSpPr>
            <a:spLocks noGrp="1"/>
          </p:cNvSpPr>
          <p:nvPr>
            <p:ph type="title"/>
          </p:nvPr>
        </p:nvSpPr>
        <p:spPr/>
        <p:txBody>
          <a:bodyPr/>
          <a:lstStyle/>
          <a:p>
            <a:r>
              <a:rPr lang="en-US" dirty="0"/>
              <a:t>Docker – Example</a:t>
            </a:r>
          </a:p>
        </p:txBody>
      </p:sp>
      <p:sp>
        <p:nvSpPr>
          <p:cNvPr id="6" name="Text Placeholder 5">
            <a:extLst>
              <a:ext uri="{FF2B5EF4-FFF2-40B4-BE49-F238E27FC236}">
                <a16:creationId xmlns:a16="http://schemas.microsoft.com/office/drawing/2014/main" id="{5D85148C-90C4-4626-91F0-785A102EEBEE}"/>
              </a:ext>
            </a:extLst>
          </p:cNvPr>
          <p:cNvSpPr txBox="1">
            <a:spLocks/>
          </p:cNvSpPr>
          <p:nvPr/>
        </p:nvSpPr>
        <p:spPr>
          <a:xfrm>
            <a:off x="741000" y="3795900"/>
            <a:ext cx="10710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docker run -d -p:8080:80 dockersamples/static-site</a:t>
            </a:r>
          </a:p>
        </p:txBody>
      </p:sp>
      <p:sp>
        <p:nvSpPr>
          <p:cNvPr id="8" name="Text Placeholder 5">
            <a:extLst>
              <a:ext uri="{FF2B5EF4-FFF2-40B4-BE49-F238E27FC236}">
                <a16:creationId xmlns:a16="http://schemas.microsoft.com/office/drawing/2014/main" id="{6CC41BB3-C34C-48D0-B43D-3CA5826FC67E}"/>
              </a:ext>
            </a:extLst>
          </p:cNvPr>
          <p:cNvSpPr txBox="1">
            <a:spLocks/>
          </p:cNvSpPr>
          <p:nvPr/>
        </p:nvSpPr>
        <p:spPr>
          <a:xfrm>
            <a:off x="741000" y="5933181"/>
            <a:ext cx="10710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docker ps</a:t>
            </a:r>
          </a:p>
        </p:txBody>
      </p:sp>
    </p:spTree>
    <p:extLst>
      <p:ext uri="{BB962C8B-B14F-4D97-AF65-F5344CB8AC3E}">
        <p14:creationId xmlns:p14="http://schemas.microsoft.com/office/powerpoint/2010/main" val="793482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649229"/>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539000"/>
            <a:ext cx="6672421" cy="1089212"/>
          </a:xfrm>
        </p:spPr>
        <p:txBody>
          <a:bodyPr/>
          <a:lstStyle/>
          <a:p>
            <a:r>
              <a:rPr lang="en-US" b="0" dirty="0"/>
              <a:t>Play with Docker</a:t>
            </a:r>
          </a:p>
        </p:txBody>
      </p:sp>
      <p:sp>
        <p:nvSpPr>
          <p:cNvPr id="5" name="Rectangle 4">
            <a:extLst>
              <a:ext uri="{FF2B5EF4-FFF2-40B4-BE49-F238E27FC236}">
                <a16:creationId xmlns:a16="http://schemas.microsoft.com/office/drawing/2014/main" id="{98FA3FE0-CA7B-4A41-8D2D-05C96FD0A888}"/>
              </a:ext>
            </a:extLst>
          </p:cNvPr>
          <p:cNvSpPr/>
          <p:nvPr/>
        </p:nvSpPr>
        <p:spPr>
          <a:xfrm>
            <a:off x="5738750" y="3490780"/>
            <a:ext cx="5115311" cy="523220"/>
          </a:xfrm>
          <a:prstGeom prst="rect">
            <a:avLst/>
          </a:prstGeom>
        </p:spPr>
        <p:txBody>
          <a:bodyPr wrap="none">
            <a:spAutoFit/>
          </a:bodyPr>
          <a:lstStyle/>
          <a:p>
            <a:pPr algn="ctr"/>
            <a:r>
              <a:rPr lang="en-US" sz="2800" dirty="0">
                <a:hlinkClick r:id="rId3"/>
              </a:rPr>
              <a:t>https://labs.play-with-docker.com</a:t>
            </a:r>
            <a:endParaRPr lang="en-US" sz="2800" dirty="0"/>
          </a:p>
        </p:txBody>
      </p:sp>
      <p:pic>
        <p:nvPicPr>
          <p:cNvPr id="6" name="Picture 5">
            <a:extLst>
              <a:ext uri="{FF2B5EF4-FFF2-40B4-BE49-F238E27FC236}">
                <a16:creationId xmlns:a16="http://schemas.microsoft.com/office/drawing/2014/main" id="{BD06D953-1A1D-4D83-93B5-420E426A013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1461000" y="1899000"/>
            <a:ext cx="2268857" cy="1883910"/>
          </a:xfrm>
          <a:prstGeom prst="rect">
            <a:avLst/>
          </a:prstGeom>
        </p:spPr>
      </p:pic>
    </p:spTree>
    <p:extLst>
      <p:ext uri="{BB962C8B-B14F-4D97-AF65-F5344CB8AC3E}">
        <p14:creationId xmlns:p14="http://schemas.microsoft.com/office/powerpoint/2010/main" val="3817862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8AA971-E96D-44A9-9466-4A7404F75B90}"/>
              </a:ext>
            </a:extLst>
          </p:cNvPr>
          <p:cNvSpPr>
            <a:spLocks noGrp="1"/>
          </p:cNvSpPr>
          <p:nvPr>
            <p:ph type="sldNum" sz="quarter" idx="5"/>
          </p:nvPr>
        </p:nvSpPr>
        <p:spPr/>
        <p:txBody>
          <a:bodyPr/>
          <a:lstStyle/>
          <a:p>
            <a:fld id="{2BF067CD-8E6B-4360-9AA8-C5DF2A48A6D1}" type="slidenum">
              <a:rPr lang="en-US" noProof="0" smtClean="0"/>
              <a:pPr/>
              <a:t>118</a:t>
            </a:fld>
            <a:endParaRPr lang="en-US" noProof="0" dirty="0"/>
          </a:p>
        </p:txBody>
      </p:sp>
      <p:sp>
        <p:nvSpPr>
          <p:cNvPr id="3" name="Text Placeholder 2">
            <a:extLst>
              <a:ext uri="{FF2B5EF4-FFF2-40B4-BE49-F238E27FC236}">
                <a16:creationId xmlns:a16="http://schemas.microsoft.com/office/drawing/2014/main" id="{2BB2CD8D-CCD1-4A7A-84B8-CFAA459CE599}"/>
              </a:ext>
            </a:extLst>
          </p:cNvPr>
          <p:cNvSpPr>
            <a:spLocks noGrp="1"/>
          </p:cNvSpPr>
          <p:nvPr>
            <p:ph type="body" sz="quarter" idx="10"/>
          </p:nvPr>
        </p:nvSpPr>
        <p:spPr/>
        <p:txBody>
          <a:bodyPr/>
          <a:lstStyle/>
          <a:p>
            <a:r>
              <a:rPr lang="en-US" dirty="0"/>
              <a:t>Working with </a:t>
            </a:r>
            <a:r>
              <a:rPr lang="en-US" b="1" dirty="0"/>
              <a:t>operating systems </a:t>
            </a:r>
            <a:r>
              <a:rPr lang="en-US" dirty="0"/>
              <a:t>(Linux, Windows,</a:t>
            </a:r>
            <a:br>
              <a:rPr lang="bg-BG" dirty="0"/>
            </a:br>
            <a:r>
              <a:rPr lang="en-US" dirty="0"/>
              <a:t>others) is an important skill for software engineers</a:t>
            </a:r>
          </a:p>
          <a:p>
            <a:pPr lvl="1"/>
            <a:r>
              <a:rPr lang="en-US" dirty="0"/>
              <a:t>Installation, configuration and basic system administration</a:t>
            </a:r>
          </a:p>
          <a:p>
            <a:pPr lvl="1"/>
            <a:r>
              <a:rPr lang="en-US" dirty="0"/>
              <a:t>Process management, file system, users and permissions</a:t>
            </a:r>
          </a:p>
          <a:p>
            <a:r>
              <a:rPr lang="en-US" dirty="0"/>
              <a:t>Sample </a:t>
            </a:r>
            <a:r>
              <a:rPr lang="en-US" b="1" dirty="0"/>
              <a:t>Linux shell commands</a:t>
            </a:r>
            <a:r>
              <a:rPr lang="en-US" dirty="0"/>
              <a:t>:</a:t>
            </a:r>
          </a:p>
          <a:p>
            <a:pPr lvl="1"/>
            <a:r>
              <a:rPr lang="en-US" dirty="0"/>
              <a:t>Create a file:</a:t>
            </a:r>
          </a:p>
          <a:p>
            <a:pPr lvl="1"/>
            <a:r>
              <a:rPr lang="en-US" dirty="0"/>
              <a:t>Rename a file:</a:t>
            </a:r>
          </a:p>
          <a:p>
            <a:pPr lvl="1"/>
            <a:r>
              <a:rPr lang="en-US" dirty="0"/>
              <a:t>View file contents: </a:t>
            </a:r>
          </a:p>
        </p:txBody>
      </p:sp>
      <p:sp>
        <p:nvSpPr>
          <p:cNvPr id="4" name="Title 3">
            <a:extLst>
              <a:ext uri="{FF2B5EF4-FFF2-40B4-BE49-F238E27FC236}">
                <a16:creationId xmlns:a16="http://schemas.microsoft.com/office/drawing/2014/main" id="{C696D682-D682-40BE-A24F-3E9D2FA183BB}"/>
              </a:ext>
            </a:extLst>
          </p:cNvPr>
          <p:cNvSpPr>
            <a:spLocks noGrp="1"/>
          </p:cNvSpPr>
          <p:nvPr>
            <p:ph type="title"/>
          </p:nvPr>
        </p:nvSpPr>
        <p:spPr/>
        <p:txBody>
          <a:bodyPr/>
          <a:lstStyle/>
          <a:p>
            <a:r>
              <a:rPr lang="en-US" dirty="0"/>
              <a:t>Operating Systems</a:t>
            </a:r>
          </a:p>
        </p:txBody>
      </p:sp>
      <p:sp>
        <p:nvSpPr>
          <p:cNvPr id="5" name="Text Placeholder 5">
            <a:extLst>
              <a:ext uri="{FF2B5EF4-FFF2-40B4-BE49-F238E27FC236}">
                <a16:creationId xmlns:a16="http://schemas.microsoft.com/office/drawing/2014/main" id="{01B78C2B-89F7-4167-B432-5A95580B3E3D}"/>
              </a:ext>
            </a:extLst>
          </p:cNvPr>
          <p:cNvSpPr txBox="1">
            <a:spLocks/>
          </p:cNvSpPr>
          <p:nvPr/>
        </p:nvSpPr>
        <p:spPr>
          <a:xfrm>
            <a:off x="3396000" y="4464000"/>
            <a:ext cx="292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cat &gt; hello.txt</a:t>
            </a:r>
          </a:p>
        </p:txBody>
      </p:sp>
      <p:sp>
        <p:nvSpPr>
          <p:cNvPr id="6" name="Text Placeholder 5">
            <a:extLst>
              <a:ext uri="{FF2B5EF4-FFF2-40B4-BE49-F238E27FC236}">
                <a16:creationId xmlns:a16="http://schemas.microsoft.com/office/drawing/2014/main" id="{BB65F575-3DFD-4B3B-9246-0DCEFDCECC12}"/>
              </a:ext>
            </a:extLst>
          </p:cNvPr>
          <p:cNvSpPr txBox="1">
            <a:spLocks/>
          </p:cNvSpPr>
          <p:nvPr/>
        </p:nvSpPr>
        <p:spPr>
          <a:xfrm>
            <a:off x="3646336" y="5139000"/>
            <a:ext cx="438998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mv hello.txt welcome.txt</a:t>
            </a:r>
          </a:p>
        </p:txBody>
      </p:sp>
      <p:sp>
        <p:nvSpPr>
          <p:cNvPr id="7" name="Text Placeholder 5">
            <a:extLst>
              <a:ext uri="{FF2B5EF4-FFF2-40B4-BE49-F238E27FC236}">
                <a16:creationId xmlns:a16="http://schemas.microsoft.com/office/drawing/2014/main" id="{A3C9FCD5-4E47-472B-A0D5-FCB5F25344D3}"/>
              </a:ext>
            </a:extLst>
          </p:cNvPr>
          <p:cNvSpPr txBox="1">
            <a:spLocks/>
          </p:cNvSpPr>
          <p:nvPr/>
        </p:nvSpPr>
        <p:spPr>
          <a:xfrm>
            <a:off x="4341000" y="5810973"/>
            <a:ext cx="292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cat welcome.txt</a:t>
            </a:r>
          </a:p>
        </p:txBody>
      </p:sp>
      <p:pic>
        <p:nvPicPr>
          <p:cNvPr id="8" name="Picture 7">
            <a:extLst>
              <a:ext uri="{FF2B5EF4-FFF2-40B4-BE49-F238E27FC236}">
                <a16:creationId xmlns:a16="http://schemas.microsoft.com/office/drawing/2014/main" id="{D70D1EA2-660A-47A0-BACE-D56826E0CA5C}"/>
              </a:ext>
            </a:extLst>
          </p:cNvPr>
          <p:cNvPicPr>
            <a:picLocks noChangeAspect="1"/>
          </p:cNvPicPr>
          <p:nvPr/>
        </p:nvPicPr>
        <p:blipFill>
          <a:blip r:embed="rId3"/>
          <a:stretch>
            <a:fillRect/>
          </a:stretch>
        </p:blipFill>
        <p:spPr>
          <a:xfrm>
            <a:off x="7943167" y="3814780"/>
            <a:ext cx="3925666" cy="2539220"/>
          </a:xfrm>
          <a:prstGeom prst="rect">
            <a:avLst/>
          </a:prstGeom>
        </p:spPr>
      </p:pic>
      <p:pic>
        <p:nvPicPr>
          <p:cNvPr id="9" name="Picture 8">
            <a:extLst>
              <a:ext uri="{FF2B5EF4-FFF2-40B4-BE49-F238E27FC236}">
                <a16:creationId xmlns:a16="http://schemas.microsoft.com/office/drawing/2014/main" id="{F4C12E12-2085-4B19-819B-742BC63C2A8F}"/>
              </a:ext>
            </a:extLst>
          </p:cNvPr>
          <p:cNvPicPr>
            <a:picLocks noChangeAspect="1"/>
          </p:cNvPicPr>
          <p:nvPr/>
        </p:nvPicPr>
        <p:blipFill>
          <a:blip r:embed="rId4"/>
          <a:stretch>
            <a:fillRect/>
          </a:stretch>
        </p:blipFill>
        <p:spPr>
          <a:xfrm>
            <a:off x="10725801" y="1404000"/>
            <a:ext cx="1144249" cy="990000"/>
          </a:xfrm>
          <a:prstGeom prst="rect">
            <a:avLst/>
          </a:prstGeom>
        </p:spPr>
      </p:pic>
    </p:spTree>
    <p:extLst>
      <p:ext uri="{BB962C8B-B14F-4D97-AF65-F5344CB8AC3E}">
        <p14:creationId xmlns:p14="http://schemas.microsoft.com/office/powerpoint/2010/main" val="718166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6640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764000"/>
            <a:ext cx="6672421" cy="900175"/>
          </a:xfrm>
        </p:spPr>
        <p:txBody>
          <a:bodyPr/>
          <a:lstStyle/>
          <a:p>
            <a:r>
              <a:rPr lang="en-US" dirty="0"/>
              <a:t>Linux Shell Commands</a:t>
            </a:r>
          </a:p>
        </p:txBody>
      </p:sp>
      <p:sp>
        <p:nvSpPr>
          <p:cNvPr id="2" name="Rectangle 1">
            <a:extLst>
              <a:ext uri="{FF2B5EF4-FFF2-40B4-BE49-F238E27FC236}">
                <a16:creationId xmlns:a16="http://schemas.microsoft.com/office/drawing/2014/main" id="{ECADE4DF-FA1B-429C-9C46-CE2E325D7C72}"/>
              </a:ext>
            </a:extLst>
          </p:cNvPr>
          <p:cNvSpPr/>
          <p:nvPr/>
        </p:nvSpPr>
        <p:spPr>
          <a:xfrm>
            <a:off x="5050483" y="3453367"/>
            <a:ext cx="6445547" cy="523220"/>
          </a:xfrm>
          <a:prstGeom prst="rect">
            <a:avLst/>
          </a:prstGeom>
        </p:spPr>
        <p:txBody>
          <a:bodyPr wrap="none">
            <a:spAutoFit/>
          </a:bodyPr>
          <a:lstStyle/>
          <a:p>
            <a:pPr algn="ctr"/>
            <a:r>
              <a:rPr lang="en-US" sz="2800" dirty="0">
                <a:hlinkClick r:id="rId3"/>
              </a:rPr>
              <a:t>https://repl.it/@nakov/bash-shell-example</a:t>
            </a:r>
            <a:endParaRPr lang="en-US" sz="2800" dirty="0"/>
          </a:p>
        </p:txBody>
      </p:sp>
      <p:pic>
        <p:nvPicPr>
          <p:cNvPr id="6" name="Picture 5">
            <a:extLst>
              <a:ext uri="{FF2B5EF4-FFF2-40B4-BE49-F238E27FC236}">
                <a16:creationId xmlns:a16="http://schemas.microsoft.com/office/drawing/2014/main" id="{7681AFE5-5285-455D-A3D5-3D45610A9625}"/>
              </a:ext>
            </a:extLst>
          </p:cNvPr>
          <p:cNvPicPr>
            <a:picLocks noChangeAspect="1"/>
          </p:cNvPicPr>
          <p:nvPr/>
        </p:nvPicPr>
        <p:blipFill>
          <a:blip r:embed="rId4"/>
          <a:stretch>
            <a:fillRect/>
          </a:stretch>
        </p:blipFill>
        <p:spPr>
          <a:xfrm>
            <a:off x="1606571" y="1973621"/>
            <a:ext cx="1993195" cy="1724504"/>
          </a:xfrm>
          <a:prstGeom prst="rect">
            <a:avLst/>
          </a:prstGeom>
        </p:spPr>
      </p:pic>
    </p:spTree>
    <p:extLst>
      <p:ext uri="{BB962C8B-B14F-4D97-AF65-F5344CB8AC3E}">
        <p14:creationId xmlns:p14="http://schemas.microsoft.com/office/powerpoint/2010/main" val="12387964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5FB810-277F-4618-95DC-55178FA81B0C}"/>
              </a:ext>
            </a:extLst>
          </p:cNvPr>
          <p:cNvSpPr>
            <a:spLocks noGrp="1"/>
          </p:cNvSpPr>
          <p:nvPr>
            <p:ph type="body" sz="quarter" idx="10"/>
          </p:nvPr>
        </p:nvSpPr>
        <p:spPr>
          <a:xfrm>
            <a:off x="190401" y="1215789"/>
            <a:ext cx="11755599" cy="5528766"/>
          </a:xfrm>
        </p:spPr>
        <p:txBody>
          <a:bodyPr>
            <a:normAutofit fontScale="85000" lnSpcReduction="20000"/>
          </a:bodyPr>
          <a:lstStyle/>
          <a:p>
            <a:pPr>
              <a:lnSpc>
                <a:spcPct val="107000"/>
              </a:lnSpc>
            </a:pPr>
            <a:r>
              <a:rPr lang="en-US" sz="3800" b="1" dirty="0"/>
              <a:t>Programming language and technologies</a:t>
            </a:r>
            <a:endParaRPr lang="bg-BG" sz="3800" b="1" dirty="0"/>
          </a:p>
          <a:p>
            <a:pPr lvl="1">
              <a:lnSpc>
                <a:spcPct val="107000"/>
              </a:lnSpc>
            </a:pPr>
            <a:r>
              <a:rPr lang="en-US" sz="3500" dirty="0"/>
              <a:t>They only form</a:t>
            </a:r>
            <a:r>
              <a:rPr lang="bg-BG" sz="3500" dirty="0"/>
              <a:t> </a:t>
            </a:r>
            <a:r>
              <a:rPr lang="bg-BG" sz="3500" b="1" dirty="0"/>
              <a:t>25% </a:t>
            </a:r>
            <a:r>
              <a:rPr lang="en-US" sz="3500" b="1" dirty="0"/>
              <a:t>of the skills</a:t>
            </a:r>
            <a:r>
              <a:rPr lang="bg-BG" sz="3500" b="1" dirty="0"/>
              <a:t> </a:t>
            </a:r>
            <a:r>
              <a:rPr lang="en-US" sz="3500" dirty="0"/>
              <a:t>of a programmer</a:t>
            </a:r>
            <a:r>
              <a:rPr lang="bg-BG" sz="3500" dirty="0"/>
              <a:t>!</a:t>
            </a:r>
          </a:p>
          <a:p>
            <a:pPr>
              <a:lnSpc>
                <a:spcPct val="107000"/>
              </a:lnSpc>
            </a:pPr>
            <a:r>
              <a:rPr lang="en-US" sz="3800" dirty="0"/>
              <a:t>The programming languages and technologies</a:t>
            </a:r>
            <a:br>
              <a:rPr lang="en-US" sz="3800" dirty="0"/>
            </a:br>
            <a:r>
              <a:rPr lang="en-US" sz="3800" dirty="0"/>
              <a:t>come always together</a:t>
            </a:r>
            <a:r>
              <a:rPr lang="bg-BG" sz="3800" dirty="0"/>
              <a:t> (</a:t>
            </a:r>
            <a:r>
              <a:rPr lang="en-US" sz="3800" dirty="0"/>
              <a:t>as a </a:t>
            </a:r>
            <a:r>
              <a:rPr lang="en-US" sz="3800" b="1" dirty="0"/>
              <a:t>technology stack</a:t>
            </a:r>
            <a:r>
              <a:rPr lang="bg-BG" sz="3800" dirty="0"/>
              <a:t>)!</a:t>
            </a:r>
            <a:endParaRPr lang="en-US" sz="3800" dirty="0"/>
          </a:p>
          <a:p>
            <a:pPr>
              <a:lnSpc>
                <a:spcPct val="107000"/>
              </a:lnSpc>
            </a:pPr>
            <a:r>
              <a:rPr lang="en-US" sz="3800" dirty="0"/>
              <a:t>Example of skills required for a</a:t>
            </a:r>
            <a:r>
              <a:rPr lang="bg-BG" sz="3800" dirty="0"/>
              <a:t> </a:t>
            </a:r>
            <a:r>
              <a:rPr lang="en-US" sz="3800" b="1" dirty="0"/>
              <a:t>Junior C# / .NET Developer</a:t>
            </a:r>
            <a:r>
              <a:rPr lang="en-US" sz="3800" dirty="0"/>
              <a:t>:</a:t>
            </a:r>
          </a:p>
          <a:p>
            <a:pPr lvl="1">
              <a:lnSpc>
                <a:spcPct val="107000"/>
              </a:lnSpc>
            </a:pPr>
            <a:r>
              <a:rPr lang="en-US" sz="3500" dirty="0"/>
              <a:t>C# + .NET Core + Visual Studio + databases</a:t>
            </a:r>
            <a:r>
              <a:rPr lang="bg-BG" sz="3500" dirty="0"/>
              <a:t> + </a:t>
            </a:r>
            <a:r>
              <a:rPr lang="en-US" sz="3500" dirty="0"/>
              <a:t>SQL Server + SQL + EF</a:t>
            </a:r>
            <a:br>
              <a:rPr lang="en-US" sz="3500" dirty="0"/>
            </a:br>
            <a:r>
              <a:rPr lang="en-US" sz="3500" dirty="0"/>
              <a:t>+ ASP.NET MVC + HTML + CSS + JS + AJAX + REST +</a:t>
            </a:r>
            <a:br>
              <a:rPr lang="en-US" sz="3500" dirty="0"/>
            </a:br>
            <a:r>
              <a:rPr lang="en-US" sz="3500" dirty="0"/>
              <a:t>JSON + OOP</a:t>
            </a:r>
            <a:r>
              <a:rPr lang="bg-BG" sz="3500" dirty="0"/>
              <a:t> + </a:t>
            </a:r>
            <a:r>
              <a:rPr lang="en-US" sz="3500" dirty="0"/>
              <a:t>FP</a:t>
            </a:r>
            <a:r>
              <a:rPr lang="bg-BG" sz="3500" dirty="0"/>
              <a:t> + </a:t>
            </a:r>
            <a:r>
              <a:rPr lang="en-US" sz="3500" dirty="0"/>
              <a:t>algorithmic thinking </a:t>
            </a:r>
            <a:r>
              <a:rPr lang="bg-BG" sz="3500" dirty="0"/>
              <a:t>+ </a:t>
            </a:r>
            <a:r>
              <a:rPr lang="en-US" sz="3500" dirty="0"/>
              <a:t>Git +</a:t>
            </a:r>
            <a:br>
              <a:rPr lang="en-US" sz="3500" dirty="0"/>
            </a:br>
            <a:r>
              <a:rPr lang="en-US" sz="3500" dirty="0"/>
              <a:t>software engineering</a:t>
            </a:r>
            <a:r>
              <a:rPr lang="bg-BG" sz="3500" dirty="0"/>
              <a:t> </a:t>
            </a:r>
            <a:r>
              <a:rPr lang="en-US" sz="3500" dirty="0"/>
              <a:t>+ English</a:t>
            </a:r>
            <a:r>
              <a:rPr lang="bg-BG" sz="3500" dirty="0"/>
              <a:t> + </a:t>
            </a:r>
            <a:r>
              <a:rPr lang="en-US" sz="3500" dirty="0"/>
              <a:t>teamwork skills</a:t>
            </a:r>
          </a:p>
          <a:p>
            <a:pPr>
              <a:lnSpc>
                <a:spcPct val="107000"/>
              </a:lnSpc>
            </a:pPr>
            <a:r>
              <a:rPr lang="en-US" sz="3800" dirty="0"/>
              <a:t>Software technologies </a:t>
            </a:r>
            <a:r>
              <a:rPr lang="en-US" sz="3800" b="1" dirty="0"/>
              <a:t>change very fast</a:t>
            </a:r>
            <a:r>
              <a:rPr lang="en-US" sz="3800" dirty="0"/>
              <a:t>!</a:t>
            </a:r>
            <a:endParaRPr lang="bg-BG" sz="3800" dirty="0"/>
          </a:p>
          <a:p>
            <a:pPr>
              <a:lnSpc>
                <a:spcPct val="107000"/>
              </a:lnSpc>
            </a:pPr>
            <a:r>
              <a:rPr lang="en-US" sz="3800" b="1" dirty="0"/>
              <a:t>SoftUni</a:t>
            </a:r>
            <a:r>
              <a:rPr lang="en-US" sz="3800" dirty="0"/>
              <a:t> Curriculum</a:t>
            </a:r>
            <a:r>
              <a:rPr lang="bg-BG" sz="3800" dirty="0"/>
              <a:t>: </a:t>
            </a:r>
            <a:r>
              <a:rPr lang="en-US" sz="3800" dirty="0">
                <a:hlinkClick r:id="rId3"/>
              </a:rPr>
              <a:t>Professional Modules</a:t>
            </a:r>
            <a:endParaRPr lang="bg-BG" sz="3800" dirty="0"/>
          </a:p>
        </p:txBody>
      </p:sp>
      <p:sp>
        <p:nvSpPr>
          <p:cNvPr id="3" name="Title 2">
            <a:extLst>
              <a:ext uri="{FF2B5EF4-FFF2-40B4-BE49-F238E27FC236}">
                <a16:creationId xmlns:a16="http://schemas.microsoft.com/office/drawing/2014/main" id="{8E05F516-0972-4DCE-86BC-6089DC14E651}"/>
              </a:ext>
            </a:extLst>
          </p:cNvPr>
          <p:cNvSpPr>
            <a:spLocks noGrp="1"/>
          </p:cNvSpPr>
          <p:nvPr>
            <p:ph type="title"/>
          </p:nvPr>
        </p:nvSpPr>
        <p:spPr/>
        <p:txBody>
          <a:bodyPr>
            <a:noAutofit/>
          </a:bodyPr>
          <a:lstStyle/>
          <a:p>
            <a:pPr>
              <a:lnSpc>
                <a:spcPct val="90000"/>
              </a:lnSpc>
            </a:pPr>
            <a:r>
              <a:rPr lang="en-US" sz="4300" dirty="0"/>
              <a:t>Skill</a:t>
            </a:r>
            <a:r>
              <a:rPr lang="ru-RU" sz="4300" dirty="0"/>
              <a:t> #4</a:t>
            </a:r>
            <a:r>
              <a:rPr lang="en-US" sz="4300" dirty="0"/>
              <a:t>:</a:t>
            </a:r>
            <a:r>
              <a:rPr lang="ru-RU" sz="4300" dirty="0"/>
              <a:t> </a:t>
            </a:r>
            <a:r>
              <a:rPr lang="en-US" sz="4300" dirty="0"/>
              <a:t>Languages &amp; Technologies</a:t>
            </a:r>
            <a:r>
              <a:rPr lang="ru-RU" sz="4300" dirty="0"/>
              <a:t> (25%)</a:t>
            </a:r>
            <a:endParaRPr lang="en-US" sz="4300" dirty="0"/>
          </a:p>
        </p:txBody>
      </p:sp>
      <p:pic>
        <p:nvPicPr>
          <p:cNvPr id="7" name="Picture 6">
            <a:extLst>
              <a:ext uri="{FF2B5EF4-FFF2-40B4-BE49-F238E27FC236}">
                <a16:creationId xmlns:a16="http://schemas.microsoft.com/office/drawing/2014/main" id="{B77ECC7E-0F25-453A-A825-CEFC9A0073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86000" y="1339950"/>
            <a:ext cx="1873719" cy="1880317"/>
          </a:xfrm>
          <a:prstGeom prst="rect">
            <a:avLst/>
          </a:prstGeom>
        </p:spPr>
      </p:pic>
      <p:sp>
        <p:nvSpPr>
          <p:cNvPr id="6" name="Slide Number">
            <a:extLst>
              <a:ext uri="{FF2B5EF4-FFF2-40B4-BE49-F238E27FC236}">
                <a16:creationId xmlns:a16="http://schemas.microsoft.com/office/drawing/2014/main" id="{2CECBE92-4417-457E-91CF-E696AC4CB3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a:t>
            </a:fld>
            <a:endParaRPr lang="en-US" noProof="0" dirty="0"/>
          </a:p>
        </p:txBody>
      </p:sp>
    </p:spTree>
    <p:extLst>
      <p:ext uri="{BB962C8B-B14F-4D97-AF65-F5344CB8AC3E}">
        <p14:creationId xmlns:p14="http://schemas.microsoft.com/office/powerpoint/2010/main" val="2955832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Internet of Things (IoT)</a:t>
            </a:r>
          </a:p>
        </p:txBody>
      </p:sp>
      <p:pic>
        <p:nvPicPr>
          <p:cNvPr id="6" name="Picture 5">
            <a:extLst>
              <a:ext uri="{FF2B5EF4-FFF2-40B4-BE49-F238E27FC236}">
                <a16:creationId xmlns:a16="http://schemas.microsoft.com/office/drawing/2014/main" id="{51E621A5-58CA-4FC1-BE2E-00A5E24663C6}"/>
              </a:ext>
            </a:extLst>
          </p:cNvPr>
          <p:cNvPicPr>
            <a:picLocks noChangeAspect="1"/>
          </p:cNvPicPr>
          <p:nvPr/>
        </p:nvPicPr>
        <p:blipFill>
          <a:blip r:embed="rId3"/>
          <a:stretch>
            <a:fillRect/>
          </a:stretch>
        </p:blipFill>
        <p:spPr>
          <a:xfrm>
            <a:off x="4976477" y="1513050"/>
            <a:ext cx="2199523" cy="2212164"/>
          </a:xfrm>
          <a:prstGeom prst="rect">
            <a:avLst/>
          </a:prstGeom>
        </p:spPr>
      </p:pic>
    </p:spTree>
    <p:extLst>
      <p:ext uri="{BB962C8B-B14F-4D97-AF65-F5344CB8AC3E}">
        <p14:creationId xmlns:p14="http://schemas.microsoft.com/office/powerpoint/2010/main" val="1326962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5CB88A-664B-40EF-A8D1-7EC2EA2BB53D}"/>
              </a:ext>
            </a:extLst>
          </p:cNvPr>
          <p:cNvSpPr>
            <a:spLocks noGrp="1"/>
          </p:cNvSpPr>
          <p:nvPr>
            <p:ph type="body" sz="quarter" idx="10"/>
          </p:nvPr>
        </p:nvSpPr>
        <p:spPr>
          <a:xfrm>
            <a:off x="190402" y="1196125"/>
            <a:ext cx="6625598" cy="5528766"/>
          </a:xfrm>
        </p:spPr>
        <p:txBody>
          <a:bodyPr/>
          <a:lstStyle/>
          <a:p>
            <a:r>
              <a:rPr lang="en-US" b="1" dirty="0"/>
              <a:t>Embedded systems</a:t>
            </a:r>
          </a:p>
          <a:p>
            <a:pPr lvl="1"/>
            <a:r>
              <a:rPr lang="en-US" b="1" dirty="0"/>
              <a:t>Hardware</a:t>
            </a:r>
            <a:r>
              <a:rPr lang="en-US" dirty="0"/>
              <a:t> + </a:t>
            </a:r>
            <a:r>
              <a:rPr lang="en-US" b="1" dirty="0"/>
              <a:t>software</a:t>
            </a:r>
            <a:r>
              <a:rPr lang="en-US" dirty="0"/>
              <a:t>, dedicated to certain task, e.g. control the lights or the heating at home</a:t>
            </a:r>
          </a:p>
          <a:p>
            <a:pPr lvl="1"/>
            <a:r>
              <a:rPr lang="en-US" dirty="0"/>
              <a:t>The hardware has </a:t>
            </a:r>
            <a:r>
              <a:rPr lang="en-US" b="1" dirty="0"/>
              <a:t>limited</a:t>
            </a:r>
            <a:r>
              <a:rPr lang="en-US" dirty="0"/>
              <a:t> </a:t>
            </a:r>
            <a:r>
              <a:rPr lang="en-US" b="1" dirty="0"/>
              <a:t>resources</a:t>
            </a:r>
            <a:r>
              <a:rPr lang="en-US" dirty="0"/>
              <a:t> (CPU, RAM, battery</a:t>
            </a:r>
            <a:r>
              <a:rPr lang="bg-BG" dirty="0"/>
              <a:t>, </a:t>
            </a:r>
            <a:r>
              <a:rPr lang="en-US" dirty="0"/>
              <a:t>…)</a:t>
            </a:r>
          </a:p>
          <a:p>
            <a:r>
              <a:rPr lang="en-US" b="1" dirty="0"/>
              <a:t>Internet-connected</a:t>
            </a:r>
            <a:r>
              <a:rPr lang="en-US" dirty="0"/>
              <a:t> embedded systems are known as "Internet of Things" devices (</a:t>
            </a:r>
            <a:r>
              <a:rPr lang="en-US" b="1" dirty="0"/>
              <a:t>IoT devices</a:t>
            </a:r>
            <a:r>
              <a:rPr lang="en-US" dirty="0"/>
              <a:t>)</a:t>
            </a:r>
          </a:p>
        </p:txBody>
      </p:sp>
      <p:sp>
        <p:nvSpPr>
          <p:cNvPr id="4" name="Title 3">
            <a:extLst>
              <a:ext uri="{FF2B5EF4-FFF2-40B4-BE49-F238E27FC236}">
                <a16:creationId xmlns:a16="http://schemas.microsoft.com/office/drawing/2014/main" id="{A25EA596-03F8-426C-A88F-FF48BA8A7DAE}"/>
              </a:ext>
            </a:extLst>
          </p:cNvPr>
          <p:cNvSpPr>
            <a:spLocks noGrp="1"/>
          </p:cNvSpPr>
          <p:nvPr>
            <p:ph type="title"/>
          </p:nvPr>
        </p:nvSpPr>
        <p:spPr/>
        <p:txBody>
          <a:bodyPr/>
          <a:lstStyle/>
          <a:p>
            <a:r>
              <a:rPr lang="en-US" dirty="0"/>
              <a:t>Embedded Systems and IoT</a:t>
            </a:r>
          </a:p>
        </p:txBody>
      </p:sp>
      <p:sp>
        <p:nvSpPr>
          <p:cNvPr id="5" name="Slide Number">
            <a:extLst>
              <a:ext uri="{FF2B5EF4-FFF2-40B4-BE49-F238E27FC236}">
                <a16:creationId xmlns:a16="http://schemas.microsoft.com/office/drawing/2014/main" id="{FB0A899B-8DF9-419C-B6B1-4753CD8BA21F}"/>
              </a:ext>
            </a:extLst>
          </p:cNvPr>
          <p:cNvSpPr>
            <a:spLocks noGrp="1"/>
          </p:cNvSpPr>
          <p:nvPr>
            <p:ph type="sldNum" sz="quarter" idx="5"/>
          </p:nvPr>
        </p:nvSpPr>
        <p:spPr>
          <a:xfrm>
            <a:off x="11676000" y="6507000"/>
            <a:ext cx="44444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121</a:t>
            </a:fld>
            <a:endParaRPr lang="en-US" noProof="0" dirty="0"/>
          </a:p>
        </p:txBody>
      </p:sp>
      <p:pic>
        <p:nvPicPr>
          <p:cNvPr id="5122" name="Picture 2" descr="Make: Ultimate Arduino Kit">
            <a:extLst>
              <a:ext uri="{FF2B5EF4-FFF2-40B4-BE49-F238E27FC236}">
                <a16:creationId xmlns:a16="http://schemas.microsoft.com/office/drawing/2014/main" id="{2BC3AF4F-46CB-4163-B7D4-49D67E7E4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167" y="1378664"/>
            <a:ext cx="4850737" cy="320957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92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5CB88A-664B-40EF-A8D1-7EC2EA2BB53D}"/>
              </a:ext>
            </a:extLst>
          </p:cNvPr>
          <p:cNvSpPr>
            <a:spLocks noGrp="1"/>
          </p:cNvSpPr>
          <p:nvPr>
            <p:ph type="body" sz="quarter" idx="10"/>
          </p:nvPr>
        </p:nvSpPr>
        <p:spPr/>
        <p:txBody>
          <a:bodyPr>
            <a:noAutofit/>
          </a:bodyPr>
          <a:lstStyle/>
          <a:p>
            <a:pPr>
              <a:lnSpc>
                <a:spcPct val="102000"/>
              </a:lnSpc>
            </a:pPr>
            <a:r>
              <a:rPr lang="en-US" sz="3200" b="1" dirty="0"/>
              <a:t>Microcontrollers</a:t>
            </a:r>
            <a:r>
              <a:rPr lang="en-US" sz="3200" dirty="0"/>
              <a:t> == microchip (CPU + RAM + GPIO) on a board</a:t>
            </a:r>
          </a:p>
          <a:p>
            <a:pPr lvl="1">
              <a:lnSpc>
                <a:spcPct val="102000"/>
              </a:lnSpc>
            </a:pPr>
            <a:r>
              <a:rPr lang="en-US" sz="3000" dirty="0"/>
              <a:t>Examples: Arduino, ESP8266, ESP32, </a:t>
            </a:r>
            <a:r>
              <a:rPr lang="en-US" sz="3000" noProof="1"/>
              <a:t>Micro:bit</a:t>
            </a:r>
            <a:r>
              <a:rPr lang="en-US" sz="3000" dirty="0"/>
              <a:t>, ATmega328</a:t>
            </a:r>
            <a:endParaRPr lang="en-US" sz="3000" noProof="1"/>
          </a:p>
          <a:p>
            <a:pPr>
              <a:lnSpc>
                <a:spcPct val="102000"/>
              </a:lnSpc>
            </a:pPr>
            <a:r>
              <a:rPr lang="en-US" sz="3200" b="1" dirty="0"/>
              <a:t>IoT systems </a:t>
            </a:r>
            <a:r>
              <a:rPr lang="en-US" sz="3200" dirty="0"/>
              <a:t>consist of </a:t>
            </a:r>
            <a:r>
              <a:rPr lang="en-US" sz="3200" b="1" dirty="0"/>
              <a:t>microcontroller </a:t>
            </a:r>
            <a:r>
              <a:rPr lang="en-US" sz="3200" dirty="0"/>
              <a:t>(or mini-computer) + peripheries + software + Internet connectivity + back-end</a:t>
            </a:r>
          </a:p>
          <a:p>
            <a:pPr lvl="1">
              <a:lnSpc>
                <a:spcPct val="102000"/>
              </a:lnSpc>
            </a:pPr>
            <a:r>
              <a:rPr lang="en-US" sz="3000" b="1" dirty="0"/>
              <a:t>Peripherals</a:t>
            </a:r>
            <a:r>
              <a:rPr lang="en-US" sz="3000" dirty="0"/>
              <a:t>: LED lights, buttons, sensors, buzzers, relays, displays</a:t>
            </a:r>
          </a:p>
          <a:p>
            <a:pPr lvl="1">
              <a:lnSpc>
                <a:spcPct val="102000"/>
              </a:lnSpc>
            </a:pPr>
            <a:r>
              <a:rPr lang="en-US" sz="3000" b="1" dirty="0"/>
              <a:t>Back-end</a:t>
            </a:r>
            <a:r>
              <a:rPr lang="en-US" sz="3000" dirty="0"/>
              <a:t>: cloud-based (e.g. Blynk, </a:t>
            </a:r>
            <a:r>
              <a:rPr lang="en-US" sz="3000" dirty="0" err="1"/>
              <a:t>Thinger</a:t>
            </a:r>
            <a:r>
              <a:rPr lang="en-US" sz="3000" dirty="0"/>
              <a:t>) or local (home computer)</a:t>
            </a:r>
          </a:p>
          <a:p>
            <a:pPr lvl="1">
              <a:lnSpc>
                <a:spcPct val="102000"/>
              </a:lnSpc>
            </a:pPr>
            <a:r>
              <a:rPr lang="en-US" sz="3000" b="1" dirty="0"/>
              <a:t>Connectivity</a:t>
            </a:r>
            <a:r>
              <a:rPr lang="en-US" sz="3000" dirty="0"/>
              <a:t>: </a:t>
            </a:r>
            <a:r>
              <a:rPr lang="en-US" sz="3000" dirty="0" err="1"/>
              <a:t>WiFi</a:t>
            </a:r>
            <a:r>
              <a:rPr lang="en-US" sz="3000" dirty="0"/>
              <a:t>, Bluetooth, </a:t>
            </a:r>
            <a:r>
              <a:rPr lang="en-US" sz="3000" dirty="0" err="1"/>
              <a:t>LoRa</a:t>
            </a:r>
            <a:r>
              <a:rPr lang="en-US" sz="3000" dirty="0"/>
              <a:t>, 4G LTE (with SIM card), 5G</a:t>
            </a:r>
          </a:p>
          <a:p>
            <a:pPr>
              <a:lnSpc>
                <a:spcPct val="102000"/>
              </a:lnSpc>
            </a:pPr>
            <a:r>
              <a:rPr lang="en-US" sz="3200" b="1" dirty="0"/>
              <a:t>Programming languages</a:t>
            </a:r>
            <a:r>
              <a:rPr lang="en-US" sz="3200" dirty="0"/>
              <a:t> for IoT devices:</a:t>
            </a:r>
          </a:p>
          <a:p>
            <a:pPr lvl="1">
              <a:lnSpc>
                <a:spcPct val="102000"/>
              </a:lnSpc>
            </a:pPr>
            <a:r>
              <a:rPr lang="en-US" sz="3000" b="1" dirty="0"/>
              <a:t>C</a:t>
            </a:r>
            <a:r>
              <a:rPr lang="en-US" sz="3000" dirty="0"/>
              <a:t>, </a:t>
            </a:r>
            <a:r>
              <a:rPr lang="en-US" sz="3000" b="1" dirty="0"/>
              <a:t>C++</a:t>
            </a:r>
            <a:r>
              <a:rPr lang="en-US" sz="3000" dirty="0"/>
              <a:t>, JS / Python / C# (some devices)</a:t>
            </a:r>
          </a:p>
        </p:txBody>
      </p:sp>
      <p:sp>
        <p:nvSpPr>
          <p:cNvPr id="4" name="Title 3">
            <a:extLst>
              <a:ext uri="{FF2B5EF4-FFF2-40B4-BE49-F238E27FC236}">
                <a16:creationId xmlns:a16="http://schemas.microsoft.com/office/drawing/2014/main" id="{A25EA596-03F8-426C-A88F-FF48BA8A7DAE}"/>
              </a:ext>
            </a:extLst>
          </p:cNvPr>
          <p:cNvSpPr>
            <a:spLocks noGrp="1"/>
          </p:cNvSpPr>
          <p:nvPr>
            <p:ph type="title"/>
          </p:nvPr>
        </p:nvSpPr>
        <p:spPr/>
        <p:txBody>
          <a:bodyPr/>
          <a:lstStyle/>
          <a:p>
            <a:r>
              <a:rPr lang="en-US" dirty="0"/>
              <a:t>IoT Microcontrollers</a:t>
            </a:r>
          </a:p>
        </p:txBody>
      </p:sp>
      <p:sp>
        <p:nvSpPr>
          <p:cNvPr id="6" name="Slide Number">
            <a:extLst>
              <a:ext uri="{FF2B5EF4-FFF2-40B4-BE49-F238E27FC236}">
                <a16:creationId xmlns:a16="http://schemas.microsoft.com/office/drawing/2014/main" id="{6F09184B-4EB7-4C3C-A48E-C07B0BD83D4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122</a:t>
            </a:fld>
            <a:endParaRPr lang="en-US" dirty="0"/>
          </a:p>
        </p:txBody>
      </p:sp>
      <p:pic>
        <p:nvPicPr>
          <p:cNvPr id="2" name="Picture 1">
            <a:extLst>
              <a:ext uri="{FF2B5EF4-FFF2-40B4-BE49-F238E27FC236}">
                <a16:creationId xmlns:a16="http://schemas.microsoft.com/office/drawing/2014/main" id="{3BB91220-0A36-4431-B644-92744BB376F9}"/>
              </a:ext>
            </a:extLst>
          </p:cNvPr>
          <p:cNvPicPr>
            <a:picLocks noChangeAspect="1"/>
          </p:cNvPicPr>
          <p:nvPr/>
        </p:nvPicPr>
        <p:blipFill>
          <a:blip r:embed="rId3"/>
          <a:stretch>
            <a:fillRect/>
          </a:stretch>
        </p:blipFill>
        <p:spPr>
          <a:xfrm>
            <a:off x="10769714" y="1872244"/>
            <a:ext cx="1105466" cy="1102976"/>
          </a:xfrm>
          <a:prstGeom prst="rect">
            <a:avLst/>
          </a:prstGeom>
        </p:spPr>
      </p:pic>
    </p:spTree>
    <p:extLst>
      <p:ext uri="{BB962C8B-B14F-4D97-AF65-F5344CB8AC3E}">
        <p14:creationId xmlns:p14="http://schemas.microsoft.com/office/powerpoint/2010/main" val="25433547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FF94B-E4E7-401F-9BF3-ABF0388F1EF3}"/>
              </a:ext>
            </a:extLst>
          </p:cNvPr>
          <p:cNvSpPr>
            <a:spLocks noGrp="1"/>
          </p:cNvSpPr>
          <p:nvPr>
            <p:ph type="title"/>
          </p:nvPr>
        </p:nvSpPr>
        <p:spPr/>
        <p:txBody>
          <a:bodyPr/>
          <a:lstStyle/>
          <a:p>
            <a:r>
              <a:rPr lang="en-US" dirty="0"/>
              <a:t>Microcontroller Arduino – Example</a:t>
            </a:r>
          </a:p>
        </p:txBody>
      </p:sp>
      <p:pic>
        <p:nvPicPr>
          <p:cNvPr id="5" name="Picture 4">
            <a:extLst>
              <a:ext uri="{FF2B5EF4-FFF2-40B4-BE49-F238E27FC236}">
                <a16:creationId xmlns:a16="http://schemas.microsoft.com/office/drawing/2014/main" id="{347FB950-52D0-48DD-8336-D74C51410A88}"/>
              </a:ext>
            </a:extLst>
          </p:cNvPr>
          <p:cNvPicPr>
            <a:picLocks noChangeAspect="1"/>
          </p:cNvPicPr>
          <p:nvPr/>
        </p:nvPicPr>
        <p:blipFill>
          <a:blip r:embed="rId3"/>
          <a:stretch>
            <a:fillRect/>
          </a:stretch>
        </p:blipFill>
        <p:spPr>
          <a:xfrm>
            <a:off x="6681000" y="1339336"/>
            <a:ext cx="5196745" cy="3558242"/>
          </a:xfrm>
          <a:prstGeom prst="roundRect">
            <a:avLst>
              <a:gd name="adj" fmla="val 377"/>
            </a:avLst>
          </a:prstGeom>
          <a:solidFill>
            <a:schemeClr val="accent6">
              <a:lumMod val="75000"/>
              <a:alpha val="15000"/>
            </a:schemeClr>
          </a:solidFill>
          <a:ln w="12700">
            <a:solidFill>
              <a:schemeClr val="accent5"/>
            </a:solidFill>
          </a:ln>
        </p:spPr>
      </p:pic>
      <p:sp>
        <p:nvSpPr>
          <p:cNvPr id="6" name="Text Placeholder 5">
            <a:extLst>
              <a:ext uri="{FF2B5EF4-FFF2-40B4-BE49-F238E27FC236}">
                <a16:creationId xmlns:a16="http://schemas.microsoft.com/office/drawing/2014/main" id="{459AD026-CDC2-468B-BAFE-795866468435}"/>
              </a:ext>
            </a:extLst>
          </p:cNvPr>
          <p:cNvSpPr txBox="1">
            <a:spLocks/>
          </p:cNvSpPr>
          <p:nvPr/>
        </p:nvSpPr>
        <p:spPr>
          <a:xfrm>
            <a:off x="302986" y="1339336"/>
            <a:ext cx="6063014" cy="5265645"/>
          </a:xfrm>
          <a:prstGeom prst="roundRect">
            <a:avLst>
              <a:gd name="adj" fmla="val 288"/>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200" noProof="1"/>
              <a:t>#define LED_PIN 9</a:t>
            </a:r>
          </a:p>
          <a:p>
            <a:pPr>
              <a:spcBef>
                <a:spcPts val="0"/>
              </a:spcBef>
              <a:spcAft>
                <a:spcPts val="0"/>
              </a:spcAft>
            </a:pPr>
            <a:r>
              <a:rPr lang="en-US" sz="2200" noProof="1"/>
              <a:t>#define BUZZER_PIN 2</a:t>
            </a:r>
          </a:p>
          <a:p>
            <a:pPr>
              <a:spcBef>
                <a:spcPts val="1200"/>
              </a:spcBef>
              <a:spcAft>
                <a:spcPts val="0"/>
              </a:spcAft>
            </a:pPr>
            <a:r>
              <a:rPr lang="en-US" sz="2200" noProof="1"/>
              <a:t>void </a:t>
            </a:r>
            <a:r>
              <a:rPr lang="en-US" sz="2200" noProof="1">
                <a:solidFill>
                  <a:schemeClr val="bg1"/>
                </a:solidFill>
              </a:rPr>
              <a:t>setup()</a:t>
            </a:r>
            <a:r>
              <a:rPr lang="en-US" sz="2200" noProof="1"/>
              <a:t> {</a:t>
            </a:r>
          </a:p>
          <a:p>
            <a:pPr>
              <a:spcBef>
                <a:spcPts val="0"/>
              </a:spcBef>
              <a:spcAft>
                <a:spcPts val="0"/>
              </a:spcAft>
            </a:pPr>
            <a:r>
              <a:rPr lang="en-US" sz="2200" noProof="1"/>
              <a:t>  </a:t>
            </a:r>
            <a:r>
              <a:rPr lang="en-US" sz="2200" noProof="1">
                <a:solidFill>
                  <a:schemeClr val="bg1"/>
                </a:solidFill>
              </a:rPr>
              <a:t>pinMode</a:t>
            </a:r>
            <a:r>
              <a:rPr lang="en-US" sz="2200" noProof="1"/>
              <a:t>(LED_PIN, OUTPUT);</a:t>
            </a:r>
          </a:p>
          <a:p>
            <a:pPr>
              <a:spcBef>
                <a:spcPts val="0"/>
              </a:spcBef>
              <a:spcAft>
                <a:spcPts val="0"/>
              </a:spcAft>
            </a:pPr>
            <a:r>
              <a:rPr lang="en-US" sz="2200" noProof="1"/>
              <a:t>}</a:t>
            </a:r>
          </a:p>
          <a:p>
            <a:pPr>
              <a:spcBef>
                <a:spcPts val="1200"/>
              </a:spcBef>
              <a:spcAft>
                <a:spcPts val="0"/>
              </a:spcAft>
            </a:pPr>
            <a:r>
              <a:rPr lang="en-US" sz="2200" noProof="1"/>
              <a:t>void </a:t>
            </a:r>
            <a:r>
              <a:rPr lang="en-US" sz="2200" noProof="1">
                <a:solidFill>
                  <a:schemeClr val="bg1"/>
                </a:solidFill>
              </a:rPr>
              <a:t>loop()</a:t>
            </a:r>
            <a:r>
              <a:rPr lang="en-US" sz="2200" noProof="1"/>
              <a:t> {</a:t>
            </a:r>
          </a:p>
          <a:p>
            <a:pPr>
              <a:spcBef>
                <a:spcPts val="0"/>
              </a:spcBef>
              <a:spcAft>
                <a:spcPts val="0"/>
              </a:spcAft>
            </a:pPr>
            <a:r>
              <a:rPr lang="en-US" sz="2200" noProof="1"/>
              <a:t>  int brightness = 0;</a:t>
            </a:r>
          </a:p>
          <a:p>
            <a:pPr>
              <a:spcBef>
                <a:spcPts val="0"/>
              </a:spcBef>
              <a:spcAft>
                <a:spcPts val="0"/>
              </a:spcAft>
            </a:pPr>
            <a:r>
              <a:rPr lang="en-US" sz="2200" noProof="1"/>
              <a:t>  while (brightness &lt;= 255) {</a:t>
            </a:r>
          </a:p>
          <a:p>
            <a:pPr>
              <a:spcBef>
                <a:spcPts val="0"/>
              </a:spcBef>
              <a:spcAft>
                <a:spcPts val="0"/>
              </a:spcAft>
            </a:pPr>
            <a:r>
              <a:rPr lang="en-US" sz="2200" noProof="1"/>
              <a:t>    </a:t>
            </a:r>
            <a:r>
              <a:rPr lang="en-US" sz="2200" noProof="1">
                <a:solidFill>
                  <a:schemeClr val="bg1"/>
                </a:solidFill>
              </a:rPr>
              <a:t>analogWrite</a:t>
            </a:r>
            <a:r>
              <a:rPr lang="en-US" sz="2200" noProof="1"/>
              <a:t>(LED_PIN, brightness);</a:t>
            </a:r>
          </a:p>
          <a:p>
            <a:pPr>
              <a:spcBef>
                <a:spcPts val="0"/>
              </a:spcBef>
              <a:spcAft>
                <a:spcPts val="0"/>
              </a:spcAft>
            </a:pPr>
            <a:r>
              <a:rPr lang="en-US" sz="2200" noProof="1"/>
              <a:t>    delay(15);</a:t>
            </a:r>
          </a:p>
          <a:p>
            <a:pPr>
              <a:spcBef>
                <a:spcPts val="0"/>
              </a:spcBef>
              <a:spcAft>
                <a:spcPts val="0"/>
              </a:spcAft>
            </a:pPr>
            <a:r>
              <a:rPr lang="en-US" sz="2200" noProof="1"/>
              <a:t>    brightness += 3;</a:t>
            </a:r>
          </a:p>
          <a:p>
            <a:pPr>
              <a:spcBef>
                <a:spcPts val="0"/>
              </a:spcBef>
              <a:spcAft>
                <a:spcPts val="0"/>
              </a:spcAft>
            </a:pPr>
            <a:r>
              <a:rPr lang="en-US" sz="2200" noProof="1"/>
              <a:t>  }</a:t>
            </a:r>
          </a:p>
          <a:p>
            <a:pPr>
              <a:spcBef>
                <a:spcPts val="0"/>
              </a:spcBef>
              <a:spcAft>
                <a:spcPts val="0"/>
              </a:spcAft>
            </a:pPr>
            <a:r>
              <a:rPr lang="en-US" sz="2200" noProof="1"/>
              <a:t>  </a:t>
            </a:r>
            <a:r>
              <a:rPr lang="en-US" sz="2200" noProof="1">
                <a:solidFill>
                  <a:schemeClr val="bg1"/>
                </a:solidFill>
              </a:rPr>
              <a:t>tone</a:t>
            </a:r>
            <a:r>
              <a:rPr lang="en-US" sz="2200" noProof="1"/>
              <a:t>(BUZZER_PIN, 300, 100);</a:t>
            </a:r>
          </a:p>
          <a:p>
            <a:pPr>
              <a:spcBef>
                <a:spcPts val="0"/>
              </a:spcBef>
              <a:spcAft>
                <a:spcPts val="0"/>
              </a:spcAft>
            </a:pPr>
            <a:r>
              <a:rPr lang="en-US" sz="2200" noProof="1"/>
              <a:t>}</a:t>
            </a:r>
          </a:p>
        </p:txBody>
      </p:sp>
      <p:sp>
        <p:nvSpPr>
          <p:cNvPr id="10" name="Slide Number">
            <a:extLst>
              <a:ext uri="{FF2B5EF4-FFF2-40B4-BE49-F238E27FC236}">
                <a16:creationId xmlns:a16="http://schemas.microsoft.com/office/drawing/2014/main" id="{BCA06247-8E55-4F90-AC35-D30A4E2647EE}"/>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123</a:t>
            </a:fld>
            <a:endParaRPr lang="en-US" dirty="0"/>
          </a:p>
        </p:txBody>
      </p:sp>
    </p:spTree>
    <p:extLst>
      <p:ext uri="{BB962C8B-B14F-4D97-AF65-F5344CB8AC3E}">
        <p14:creationId xmlns:p14="http://schemas.microsoft.com/office/powerpoint/2010/main" val="9306302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83F8A9F-562E-489B-B330-D4F2B31D7204}"/>
              </a:ext>
            </a:extLst>
          </p:cNvPr>
          <p:cNvSpPr>
            <a:spLocks noGrp="1"/>
          </p:cNvSpPr>
          <p:nvPr>
            <p:ph type="subTitle" sz="quarter" idx="11"/>
          </p:nvPr>
        </p:nvSpPr>
        <p:spPr>
          <a:xfrm>
            <a:off x="4937706" y="2669438"/>
            <a:ext cx="6672481" cy="768084"/>
          </a:xfrm>
        </p:spPr>
        <p:txBody>
          <a:bodyPr/>
          <a:lstStyle/>
          <a:p>
            <a:r>
              <a:rPr lang="en-US" dirty="0"/>
              <a:t>Live Demo</a:t>
            </a:r>
          </a:p>
        </p:txBody>
      </p:sp>
      <p:sp>
        <p:nvSpPr>
          <p:cNvPr id="3" name="Title 2">
            <a:extLst>
              <a:ext uri="{FF2B5EF4-FFF2-40B4-BE49-F238E27FC236}">
                <a16:creationId xmlns:a16="http://schemas.microsoft.com/office/drawing/2014/main" id="{B9DDD1F1-0F71-4FD3-9CE9-0CD20816E083}"/>
              </a:ext>
            </a:extLst>
          </p:cNvPr>
          <p:cNvSpPr>
            <a:spLocks noGrp="1"/>
          </p:cNvSpPr>
          <p:nvPr>
            <p:ph type="title" sz="quarter" idx="10"/>
          </p:nvPr>
        </p:nvSpPr>
        <p:spPr>
          <a:xfrm>
            <a:off x="4937706" y="1584000"/>
            <a:ext cx="6672481" cy="1089303"/>
          </a:xfrm>
        </p:spPr>
        <p:txBody>
          <a:bodyPr/>
          <a:lstStyle/>
          <a:p>
            <a:r>
              <a:rPr lang="en-US" dirty="0"/>
              <a:t>Arduino @ </a:t>
            </a:r>
            <a:r>
              <a:rPr lang="en-US" noProof="1"/>
              <a:t>Tinkercad</a:t>
            </a:r>
          </a:p>
        </p:txBody>
      </p:sp>
      <p:sp>
        <p:nvSpPr>
          <p:cNvPr id="4" name="Rectangle 3">
            <a:extLst>
              <a:ext uri="{FF2B5EF4-FFF2-40B4-BE49-F238E27FC236}">
                <a16:creationId xmlns:a16="http://schemas.microsoft.com/office/drawing/2014/main" id="{13DE6303-ECAD-4C2A-9D1A-6EE051CF1FCA}"/>
              </a:ext>
            </a:extLst>
          </p:cNvPr>
          <p:cNvSpPr/>
          <p:nvPr/>
        </p:nvSpPr>
        <p:spPr>
          <a:xfrm>
            <a:off x="5170244" y="3527908"/>
            <a:ext cx="6207404" cy="461665"/>
          </a:xfrm>
          <a:prstGeom prst="rect">
            <a:avLst/>
          </a:prstGeom>
        </p:spPr>
        <p:txBody>
          <a:bodyPr wrap="none">
            <a:spAutoFit/>
          </a:bodyPr>
          <a:lstStyle/>
          <a:p>
            <a:pPr algn="ctr"/>
            <a:r>
              <a:rPr lang="en-US" sz="2400" dirty="0">
                <a:solidFill>
                  <a:srgbClr val="34495E"/>
                </a:solidFill>
                <a:latin typeface="artifakt-element"/>
                <a:hlinkClick r:id="rId3"/>
              </a:rPr>
              <a:t>https://www.tinkercad.com/things/hjgbxEoS5TX</a:t>
            </a:r>
            <a:endParaRPr lang="en-US" sz="2400" dirty="0"/>
          </a:p>
        </p:txBody>
      </p:sp>
      <p:pic>
        <p:nvPicPr>
          <p:cNvPr id="16" name="Picture 15">
            <a:extLst>
              <a:ext uri="{FF2B5EF4-FFF2-40B4-BE49-F238E27FC236}">
                <a16:creationId xmlns:a16="http://schemas.microsoft.com/office/drawing/2014/main" id="{FF7EB790-AD0C-4D16-A0BF-4DEAEA71663B}"/>
              </a:ext>
            </a:extLst>
          </p:cNvPr>
          <p:cNvPicPr>
            <a:picLocks noChangeAspect="1"/>
          </p:cNvPicPr>
          <p:nvPr/>
        </p:nvPicPr>
        <p:blipFill>
          <a:blip r:embed="rId4"/>
          <a:stretch>
            <a:fillRect/>
          </a:stretch>
        </p:blipFill>
        <p:spPr>
          <a:xfrm>
            <a:off x="1281000" y="1384122"/>
            <a:ext cx="2572735" cy="2755631"/>
          </a:xfrm>
          <a:prstGeom prst="rect">
            <a:avLst/>
          </a:prstGeom>
        </p:spPr>
      </p:pic>
    </p:spTree>
    <p:extLst>
      <p:ext uri="{BB962C8B-B14F-4D97-AF65-F5344CB8AC3E}">
        <p14:creationId xmlns:p14="http://schemas.microsoft.com/office/powerpoint/2010/main" val="32046893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Software Engineering</a:t>
            </a:r>
          </a:p>
        </p:txBody>
      </p:sp>
      <p:pic>
        <p:nvPicPr>
          <p:cNvPr id="6" name="Picture 5">
            <a:extLst>
              <a:ext uri="{FF2B5EF4-FFF2-40B4-BE49-F238E27FC236}">
                <a16:creationId xmlns:a16="http://schemas.microsoft.com/office/drawing/2014/main" id="{51E621A5-58CA-4FC1-BE2E-00A5E24663C6}"/>
              </a:ext>
            </a:extLst>
          </p:cNvPr>
          <p:cNvPicPr>
            <a:picLocks noChangeAspect="1"/>
          </p:cNvPicPr>
          <p:nvPr/>
        </p:nvPicPr>
        <p:blipFill>
          <a:blip r:embed="rId3"/>
          <a:stretch>
            <a:fillRect/>
          </a:stretch>
        </p:blipFill>
        <p:spPr>
          <a:xfrm>
            <a:off x="4976477" y="1513050"/>
            <a:ext cx="2199523" cy="2212164"/>
          </a:xfrm>
          <a:prstGeom prst="rect">
            <a:avLst/>
          </a:prstGeom>
        </p:spPr>
      </p:pic>
    </p:spTree>
    <p:extLst>
      <p:ext uri="{BB962C8B-B14F-4D97-AF65-F5344CB8AC3E}">
        <p14:creationId xmlns:p14="http://schemas.microsoft.com/office/powerpoint/2010/main" val="38018945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20783-FDD3-4DEA-92ED-F6FD7E6F827E}"/>
              </a:ext>
            </a:extLst>
          </p:cNvPr>
          <p:cNvSpPr>
            <a:spLocks noGrp="1"/>
          </p:cNvSpPr>
          <p:nvPr>
            <p:ph type="sldNum" sz="quarter" idx="5"/>
          </p:nvPr>
        </p:nvSpPr>
        <p:spPr/>
        <p:txBody>
          <a:bodyPr/>
          <a:lstStyle/>
          <a:p>
            <a:fld id="{2BF067CD-8E6B-4360-9AA8-C5DF2A48A6D1}" type="slidenum">
              <a:rPr lang="en-US" noProof="0" smtClean="0"/>
              <a:pPr/>
              <a:t>126</a:t>
            </a:fld>
            <a:endParaRPr lang="en-US" noProof="0" dirty="0"/>
          </a:p>
        </p:txBody>
      </p:sp>
      <p:sp>
        <p:nvSpPr>
          <p:cNvPr id="10" name="Text Placeholder 9">
            <a:extLst>
              <a:ext uri="{FF2B5EF4-FFF2-40B4-BE49-F238E27FC236}">
                <a16:creationId xmlns:a16="http://schemas.microsoft.com/office/drawing/2014/main" id="{4EEA891E-7726-452A-B421-F9EA68E48629}"/>
              </a:ext>
            </a:extLst>
          </p:cNvPr>
          <p:cNvSpPr>
            <a:spLocks noGrp="1"/>
          </p:cNvSpPr>
          <p:nvPr>
            <p:ph type="body" sz="quarter" idx="10"/>
          </p:nvPr>
        </p:nvSpPr>
        <p:spPr/>
        <p:txBody>
          <a:bodyPr/>
          <a:lstStyle/>
          <a:p>
            <a:r>
              <a:rPr lang="en-US" b="1" dirty="0"/>
              <a:t>Software engineering</a:t>
            </a:r>
            <a:r>
              <a:rPr lang="en-US" dirty="0"/>
              <a:t> is not just coding!</a:t>
            </a:r>
          </a:p>
          <a:p>
            <a:r>
              <a:rPr lang="en-US" dirty="0"/>
              <a:t>The </a:t>
            </a:r>
            <a:r>
              <a:rPr lang="en-US" b="1" dirty="0"/>
              <a:t>SDLC</a:t>
            </a:r>
            <a:r>
              <a:rPr lang="en-US" dirty="0"/>
              <a:t> includes the following activities</a:t>
            </a:r>
            <a:r>
              <a:rPr lang="bg-BG" dirty="0"/>
              <a:t>:</a:t>
            </a:r>
            <a:endParaRPr lang="en-US" dirty="0"/>
          </a:p>
          <a:p>
            <a:pPr lvl="1"/>
            <a:r>
              <a:rPr lang="en-US" b="1" dirty="0"/>
              <a:t>Requirements</a:t>
            </a:r>
            <a:r>
              <a:rPr lang="en-US" dirty="0"/>
              <a:t> analysis</a:t>
            </a:r>
          </a:p>
          <a:p>
            <a:pPr lvl="1"/>
            <a:r>
              <a:rPr lang="en-US" dirty="0"/>
              <a:t>Software </a:t>
            </a:r>
            <a:r>
              <a:rPr lang="en-US" b="1" dirty="0"/>
              <a:t>design</a:t>
            </a:r>
          </a:p>
          <a:p>
            <a:pPr lvl="1"/>
            <a:r>
              <a:rPr lang="en-US" b="1" dirty="0"/>
              <a:t>Construction</a:t>
            </a:r>
          </a:p>
          <a:p>
            <a:pPr lvl="1"/>
            <a:r>
              <a:rPr lang="en-US" b="1" dirty="0"/>
              <a:t>Testing</a:t>
            </a:r>
          </a:p>
          <a:p>
            <a:r>
              <a:rPr lang="en-US" b="1" dirty="0"/>
              <a:t>Development processes </a:t>
            </a:r>
            <a:r>
              <a:rPr lang="en-US" dirty="0"/>
              <a:t>(Waterfall / Scrum /</a:t>
            </a:r>
            <a:br>
              <a:rPr lang="en-US" dirty="0"/>
            </a:br>
            <a:r>
              <a:rPr lang="en-US" dirty="0"/>
              <a:t>Kanban) define workflow and key practices</a:t>
            </a:r>
          </a:p>
        </p:txBody>
      </p:sp>
      <p:sp>
        <p:nvSpPr>
          <p:cNvPr id="4" name="Title 3">
            <a:extLst>
              <a:ext uri="{FF2B5EF4-FFF2-40B4-BE49-F238E27FC236}">
                <a16:creationId xmlns:a16="http://schemas.microsoft.com/office/drawing/2014/main" id="{0372EE7A-31BB-40E9-829A-E261F5C3A0C3}"/>
              </a:ext>
            </a:extLst>
          </p:cNvPr>
          <p:cNvSpPr>
            <a:spLocks noGrp="1"/>
          </p:cNvSpPr>
          <p:nvPr>
            <p:ph type="title"/>
          </p:nvPr>
        </p:nvSpPr>
        <p:spPr/>
        <p:txBody>
          <a:bodyPr/>
          <a:lstStyle/>
          <a:p>
            <a:r>
              <a:rPr lang="en-US" dirty="0"/>
              <a:t>Software Development Lifecycle (SLDC)</a:t>
            </a:r>
          </a:p>
        </p:txBody>
      </p:sp>
      <p:sp>
        <p:nvSpPr>
          <p:cNvPr id="6" name="AutoShape 4">
            <a:extLst>
              <a:ext uri="{FF2B5EF4-FFF2-40B4-BE49-F238E27FC236}">
                <a16:creationId xmlns:a16="http://schemas.microsoft.com/office/drawing/2014/main" id="{76A3A8BB-640D-41E0-A46E-C2626C0D6522}"/>
              </a:ext>
            </a:extLst>
          </p:cNvPr>
          <p:cNvSpPr>
            <a:spLocks/>
          </p:cNvSpPr>
          <p:nvPr/>
        </p:nvSpPr>
        <p:spPr bwMode="auto">
          <a:xfrm>
            <a:off x="6006000" y="2788605"/>
            <a:ext cx="433388" cy="2232025"/>
          </a:xfrm>
          <a:prstGeom prst="rightBrace">
            <a:avLst>
              <a:gd name="adj1" fmla="val 42918"/>
              <a:gd name="adj2" fmla="val 50000"/>
            </a:avLst>
          </a:prstGeom>
          <a:ln w="38100">
            <a:headEnd/>
            <a:tailEnd/>
          </a:ln>
        </p:spPr>
        <p:style>
          <a:lnRef idx="1">
            <a:schemeClr val="dk1"/>
          </a:lnRef>
          <a:fillRef idx="0">
            <a:schemeClr val="dk1"/>
          </a:fillRef>
          <a:effectRef idx="0">
            <a:schemeClr val="dk1"/>
          </a:effectRef>
          <a:fontRef idx="minor">
            <a:schemeClr val="tx1"/>
          </a:fontRef>
        </p:style>
        <p:txBody>
          <a:bodyPr wrap="none" anchor="ctr"/>
          <a:lstStyle/>
          <a:p>
            <a:endParaRPr lang="en-US" dirty="0"/>
          </a:p>
        </p:txBody>
      </p:sp>
      <p:sp>
        <p:nvSpPr>
          <p:cNvPr id="7" name="Rectangle 6">
            <a:extLst>
              <a:ext uri="{FF2B5EF4-FFF2-40B4-BE49-F238E27FC236}">
                <a16:creationId xmlns:a16="http://schemas.microsoft.com/office/drawing/2014/main" id="{EA284BB8-582A-410D-8B13-5BFA68E4EC84}"/>
              </a:ext>
            </a:extLst>
          </p:cNvPr>
          <p:cNvSpPr/>
          <p:nvPr/>
        </p:nvSpPr>
        <p:spPr>
          <a:xfrm>
            <a:off x="6413355" y="3127201"/>
            <a:ext cx="2456033" cy="1568699"/>
          </a:xfrm>
          <a:prstGeom prst="rect">
            <a:avLst/>
          </a:prstGeom>
        </p:spPr>
        <p:txBody>
          <a:bodyPr wrap="square">
            <a:spAutoFit/>
          </a:bodyPr>
          <a:lstStyle/>
          <a:p>
            <a:pPr algn="ctr"/>
            <a:r>
              <a:rPr lang="en-US" sz="3198" dirty="0"/>
              <a:t>Software</a:t>
            </a:r>
            <a:br>
              <a:rPr lang="en-US" sz="3198" dirty="0"/>
            </a:br>
            <a:r>
              <a:rPr lang="en-US" sz="3198" dirty="0"/>
              <a:t>project </a:t>
            </a:r>
            <a:r>
              <a:rPr lang="en-US" sz="3198" b="1" dirty="0"/>
              <a:t>management</a:t>
            </a:r>
          </a:p>
        </p:txBody>
      </p:sp>
      <p:pic>
        <p:nvPicPr>
          <p:cNvPr id="18" name="Picture 17">
            <a:extLst>
              <a:ext uri="{FF2B5EF4-FFF2-40B4-BE49-F238E27FC236}">
                <a16:creationId xmlns:a16="http://schemas.microsoft.com/office/drawing/2014/main" id="{BAF6B1C9-C365-434C-AB5F-72933CC7BED6}"/>
              </a:ext>
            </a:extLst>
          </p:cNvPr>
          <p:cNvPicPr>
            <a:picLocks noChangeAspect="1"/>
          </p:cNvPicPr>
          <p:nvPr/>
        </p:nvPicPr>
        <p:blipFill>
          <a:blip r:embed="rId3"/>
          <a:stretch>
            <a:fillRect/>
          </a:stretch>
        </p:blipFill>
        <p:spPr>
          <a:xfrm>
            <a:off x="8793254" y="1269000"/>
            <a:ext cx="3152746" cy="3019359"/>
          </a:xfrm>
          <a:prstGeom prst="rect">
            <a:avLst/>
          </a:prstGeom>
        </p:spPr>
      </p:pic>
      <p:sp>
        <p:nvSpPr>
          <p:cNvPr id="11" name="TextBox 10">
            <a:extLst>
              <a:ext uri="{FF2B5EF4-FFF2-40B4-BE49-F238E27FC236}">
                <a16:creationId xmlns:a16="http://schemas.microsoft.com/office/drawing/2014/main" id="{0C616FD8-FCEC-45E0-9A18-2FC0FFFD2201}"/>
              </a:ext>
            </a:extLst>
          </p:cNvPr>
          <p:cNvSpPr txBox="1"/>
          <p:nvPr/>
        </p:nvSpPr>
        <p:spPr>
          <a:xfrm>
            <a:off x="3464852" y="3911850"/>
            <a:ext cx="3351148" cy="588238"/>
          </a:xfrm>
          <a:prstGeom prst="rect">
            <a:avLst/>
          </a:prstGeom>
          <a:noFill/>
          <a:ln w="12700">
            <a:noFill/>
          </a:ln>
        </p:spPr>
        <p:txBody>
          <a:bodyPr wrap="square">
            <a:spAutoFit/>
          </a:bodyPr>
          <a:lstStyle/>
          <a:p>
            <a:pPr marL="803275" marR="0" lvl="1" indent="-360363" algn="l" defTabSz="1218438" rtl="0" eaLnBrk="1" fontAlgn="auto" latinLnBrk="0" hangingPunct="1">
              <a:lnSpc>
                <a:spcPct val="105000"/>
              </a:lnSpc>
              <a:spcBef>
                <a:spcPts val="600"/>
              </a:spcBef>
              <a:spcAft>
                <a:spcPts val="600"/>
              </a:spcAft>
              <a:buClrTx/>
              <a:buSzTx/>
              <a:buFont typeface="Wingdings" panose="05000000000000000000" pitchFamily="2" charset="2"/>
              <a:buChar char="§"/>
              <a:tabLst/>
              <a:defRPr/>
            </a:pPr>
            <a:r>
              <a:rPr kumimoji="0" lang="en-US" sz="3198" b="1" i="0" u="none" strike="noStrike" kern="1200" cap="none" spc="0" normalizeH="0" baseline="0" noProof="0" dirty="0">
                <a:ln>
                  <a:noFill/>
                </a:ln>
                <a:solidFill>
                  <a:srgbClr val="234465"/>
                </a:solidFill>
                <a:effectLst/>
                <a:uLnTx/>
                <a:uFillTx/>
                <a:latin typeface="Calibri"/>
                <a:ea typeface="+mn-ea"/>
                <a:cs typeface="+mn-cs"/>
              </a:rPr>
              <a:t>Release</a:t>
            </a:r>
          </a:p>
        </p:txBody>
      </p:sp>
      <p:sp>
        <p:nvSpPr>
          <p:cNvPr id="12" name="TextBox 11">
            <a:extLst>
              <a:ext uri="{FF2B5EF4-FFF2-40B4-BE49-F238E27FC236}">
                <a16:creationId xmlns:a16="http://schemas.microsoft.com/office/drawing/2014/main" id="{9F78F7DA-1148-44D8-816F-BE2F3253FA62}"/>
              </a:ext>
            </a:extLst>
          </p:cNvPr>
          <p:cNvSpPr txBox="1"/>
          <p:nvPr/>
        </p:nvSpPr>
        <p:spPr>
          <a:xfrm>
            <a:off x="2541000" y="4579950"/>
            <a:ext cx="3351148" cy="588238"/>
          </a:xfrm>
          <a:prstGeom prst="rect">
            <a:avLst/>
          </a:prstGeom>
          <a:noFill/>
          <a:ln w="12700">
            <a:noFill/>
          </a:ln>
        </p:spPr>
        <p:txBody>
          <a:bodyPr wrap="square">
            <a:spAutoFit/>
          </a:bodyPr>
          <a:lstStyle/>
          <a:p>
            <a:pPr marL="803275" marR="0" lvl="1" indent="-360363" algn="l" defTabSz="1218438" rtl="0" eaLnBrk="1" fontAlgn="auto" latinLnBrk="0" hangingPunct="1">
              <a:lnSpc>
                <a:spcPct val="105000"/>
              </a:lnSpc>
              <a:spcBef>
                <a:spcPts val="600"/>
              </a:spcBef>
              <a:spcAft>
                <a:spcPts val="600"/>
              </a:spcAft>
              <a:buClrTx/>
              <a:buSzTx/>
              <a:buFont typeface="Wingdings" panose="05000000000000000000" pitchFamily="2" charset="2"/>
              <a:buChar char="§"/>
              <a:tabLst/>
              <a:defRPr/>
            </a:pPr>
            <a:r>
              <a:rPr kumimoji="0" lang="en-US" sz="3198" b="1" i="0" u="none" strike="noStrike" kern="1200" cap="none" spc="0" normalizeH="0" baseline="0" noProof="0" dirty="0">
                <a:ln>
                  <a:noFill/>
                </a:ln>
                <a:solidFill>
                  <a:srgbClr val="234465"/>
                </a:solidFill>
                <a:effectLst/>
                <a:uLnTx/>
                <a:uFillTx/>
                <a:latin typeface="Calibri"/>
                <a:ea typeface="+mn-ea"/>
                <a:cs typeface="+mn-cs"/>
              </a:rPr>
              <a:t>Maintenance</a:t>
            </a:r>
          </a:p>
        </p:txBody>
      </p:sp>
    </p:spTree>
    <p:extLst>
      <p:ext uri="{BB962C8B-B14F-4D97-AF65-F5344CB8AC3E}">
        <p14:creationId xmlns:p14="http://schemas.microsoft.com/office/powerpoint/2010/main" val="4205202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1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F118A7-0B2A-486C-B36C-5D9E4732276C}"/>
              </a:ext>
            </a:extLst>
          </p:cNvPr>
          <p:cNvSpPr>
            <a:spLocks noGrp="1"/>
          </p:cNvSpPr>
          <p:nvPr>
            <p:ph type="sldNum" sz="quarter" idx="5"/>
          </p:nvPr>
        </p:nvSpPr>
        <p:spPr/>
        <p:txBody>
          <a:bodyPr/>
          <a:lstStyle/>
          <a:p>
            <a:fld id="{2BF067CD-8E6B-4360-9AA8-C5DF2A48A6D1}" type="slidenum">
              <a:rPr lang="en-US" noProof="0" smtClean="0"/>
              <a:pPr/>
              <a:t>127</a:t>
            </a:fld>
            <a:endParaRPr lang="en-US" noProof="0" dirty="0"/>
          </a:p>
        </p:txBody>
      </p:sp>
      <p:sp>
        <p:nvSpPr>
          <p:cNvPr id="3" name="Text Placeholder 2">
            <a:extLst>
              <a:ext uri="{FF2B5EF4-FFF2-40B4-BE49-F238E27FC236}">
                <a16:creationId xmlns:a16="http://schemas.microsoft.com/office/drawing/2014/main" id="{9AD9AD6A-656B-4E9F-8B82-4EB474CF4D39}"/>
              </a:ext>
            </a:extLst>
          </p:cNvPr>
          <p:cNvSpPr>
            <a:spLocks noGrp="1"/>
          </p:cNvSpPr>
          <p:nvPr>
            <p:ph type="body" sz="quarter" idx="10"/>
          </p:nvPr>
        </p:nvSpPr>
        <p:spPr/>
        <p:txBody>
          <a:bodyPr>
            <a:normAutofit/>
          </a:bodyPr>
          <a:lstStyle/>
          <a:p>
            <a:r>
              <a:rPr lang="en-US" dirty="0"/>
              <a:t>What is </a:t>
            </a:r>
            <a:r>
              <a:rPr lang="en-US" b="1" dirty="0"/>
              <a:t>software quality assurance </a:t>
            </a:r>
            <a:r>
              <a:rPr lang="en-US" dirty="0"/>
              <a:t>(</a:t>
            </a:r>
            <a:r>
              <a:rPr lang="en-US" b="1" dirty="0"/>
              <a:t>QA</a:t>
            </a:r>
            <a:r>
              <a:rPr lang="en-US" dirty="0"/>
              <a:t>)?</a:t>
            </a:r>
          </a:p>
          <a:p>
            <a:pPr lvl="1"/>
            <a:r>
              <a:rPr lang="en-US" dirty="0"/>
              <a:t>Ensures the </a:t>
            </a:r>
            <a:r>
              <a:rPr lang="en-US" b="1" dirty="0"/>
              <a:t>software quality</a:t>
            </a:r>
            <a:endParaRPr lang="en-US" dirty="0"/>
          </a:p>
          <a:p>
            <a:pPr lvl="1"/>
            <a:r>
              <a:rPr lang="en-US" dirty="0"/>
              <a:t>Performed by the </a:t>
            </a:r>
            <a:r>
              <a:rPr lang="en-US" b="1" dirty="0"/>
              <a:t>QA engineers</a:t>
            </a:r>
            <a:endParaRPr lang="en-US" dirty="0"/>
          </a:p>
          <a:p>
            <a:r>
              <a:rPr lang="en-US" dirty="0"/>
              <a:t>Two approaches:</a:t>
            </a:r>
          </a:p>
          <a:p>
            <a:pPr lvl="1"/>
            <a:r>
              <a:rPr lang="en-US" b="1" dirty="0"/>
              <a:t>Testing </a:t>
            </a:r>
            <a:r>
              <a:rPr lang="en-US" dirty="0"/>
              <a:t>(manual and automated)</a:t>
            </a:r>
          </a:p>
          <a:p>
            <a:pPr lvl="1"/>
            <a:r>
              <a:rPr lang="en-US" b="1" dirty="0"/>
              <a:t>Code reviews</a:t>
            </a:r>
            <a:r>
              <a:rPr lang="en-US" dirty="0"/>
              <a:t> and quality inspections</a:t>
            </a:r>
          </a:p>
          <a:p>
            <a:r>
              <a:rPr lang="en-US" dirty="0"/>
              <a:t>Goal: to </a:t>
            </a:r>
            <a:r>
              <a:rPr lang="en-US" b="1" dirty="0"/>
              <a:t>find</a:t>
            </a:r>
            <a:r>
              <a:rPr lang="en-US" dirty="0"/>
              <a:t> and report the </a:t>
            </a:r>
            <a:r>
              <a:rPr lang="en-US" b="1" dirty="0"/>
              <a:t>defects</a:t>
            </a:r>
            <a:r>
              <a:rPr lang="en-US" dirty="0"/>
              <a:t> (bugs)</a:t>
            </a:r>
          </a:p>
          <a:p>
            <a:pPr lvl="1"/>
            <a:r>
              <a:rPr lang="en-US" dirty="0"/>
              <a:t>Defect are tracked in an </a:t>
            </a:r>
            <a:r>
              <a:rPr lang="en-US" b="1" dirty="0"/>
              <a:t>issue tracker</a:t>
            </a:r>
          </a:p>
          <a:p>
            <a:endParaRPr lang="en-US" dirty="0"/>
          </a:p>
        </p:txBody>
      </p:sp>
      <p:sp>
        <p:nvSpPr>
          <p:cNvPr id="4" name="Title 3">
            <a:extLst>
              <a:ext uri="{FF2B5EF4-FFF2-40B4-BE49-F238E27FC236}">
                <a16:creationId xmlns:a16="http://schemas.microsoft.com/office/drawing/2014/main" id="{04AA0A6F-8235-436D-8E76-64FBE265728E}"/>
              </a:ext>
            </a:extLst>
          </p:cNvPr>
          <p:cNvSpPr>
            <a:spLocks noGrp="1"/>
          </p:cNvSpPr>
          <p:nvPr>
            <p:ph type="title"/>
          </p:nvPr>
        </p:nvSpPr>
        <p:spPr/>
        <p:txBody>
          <a:bodyPr/>
          <a:lstStyle/>
          <a:p>
            <a:r>
              <a:rPr lang="en-US" dirty="0"/>
              <a:t>Software Quality Assurance (QA)</a:t>
            </a:r>
          </a:p>
        </p:txBody>
      </p:sp>
      <p:pic>
        <p:nvPicPr>
          <p:cNvPr id="10" name="Picture 9">
            <a:extLst>
              <a:ext uri="{FF2B5EF4-FFF2-40B4-BE49-F238E27FC236}">
                <a16:creationId xmlns:a16="http://schemas.microsoft.com/office/drawing/2014/main" id="{DCBFCE0C-A23A-487F-B53F-45D6C409A5F7}"/>
              </a:ext>
            </a:extLst>
          </p:cNvPr>
          <p:cNvPicPr>
            <a:picLocks noChangeAspect="1"/>
          </p:cNvPicPr>
          <p:nvPr/>
        </p:nvPicPr>
        <p:blipFill>
          <a:blip r:embed="rId3"/>
          <a:stretch>
            <a:fillRect/>
          </a:stretch>
        </p:blipFill>
        <p:spPr>
          <a:xfrm>
            <a:off x="9021000" y="1359000"/>
            <a:ext cx="2745000" cy="2136383"/>
          </a:xfrm>
          <a:prstGeom prst="rect">
            <a:avLst/>
          </a:prstGeom>
        </p:spPr>
      </p:pic>
    </p:spTree>
    <p:extLst>
      <p:ext uri="{BB962C8B-B14F-4D97-AF65-F5344CB8AC3E}">
        <p14:creationId xmlns:p14="http://schemas.microsoft.com/office/powerpoint/2010/main" val="39600124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629321"/>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588266"/>
            <a:ext cx="6672421" cy="990193"/>
          </a:xfrm>
        </p:spPr>
        <p:txBody>
          <a:bodyPr/>
          <a:lstStyle/>
          <a:p>
            <a:r>
              <a:rPr lang="en-US" dirty="0"/>
              <a:t>Issue Tracker</a:t>
            </a:r>
          </a:p>
        </p:txBody>
      </p:sp>
      <p:sp>
        <p:nvSpPr>
          <p:cNvPr id="2" name="Rectangle 1">
            <a:extLst>
              <a:ext uri="{FF2B5EF4-FFF2-40B4-BE49-F238E27FC236}">
                <a16:creationId xmlns:a16="http://schemas.microsoft.com/office/drawing/2014/main" id="{E6B818EB-B3FE-474A-BBF4-B92B02678804}"/>
              </a:ext>
            </a:extLst>
          </p:cNvPr>
          <p:cNvSpPr/>
          <p:nvPr/>
        </p:nvSpPr>
        <p:spPr>
          <a:xfrm>
            <a:off x="5084883" y="3499336"/>
            <a:ext cx="6376747" cy="523220"/>
          </a:xfrm>
          <a:prstGeom prst="rect">
            <a:avLst/>
          </a:prstGeom>
        </p:spPr>
        <p:txBody>
          <a:bodyPr wrap="none">
            <a:spAutoFit/>
          </a:bodyPr>
          <a:lstStyle/>
          <a:p>
            <a:pPr algn="ctr"/>
            <a:r>
              <a:rPr lang="en-US" sz="2800" dirty="0">
                <a:hlinkClick r:id="rId3"/>
              </a:rPr>
              <a:t>https://github.com/twbs/bootstrap/issues</a:t>
            </a:r>
            <a:endParaRPr lang="en-US" sz="2800" dirty="0"/>
          </a:p>
        </p:txBody>
      </p:sp>
      <p:pic>
        <p:nvPicPr>
          <p:cNvPr id="9" name="Picture 8">
            <a:extLst>
              <a:ext uri="{FF2B5EF4-FFF2-40B4-BE49-F238E27FC236}">
                <a16:creationId xmlns:a16="http://schemas.microsoft.com/office/drawing/2014/main" id="{95B9AC67-B36A-4E06-A010-C44687D6C6BD}"/>
              </a:ext>
            </a:extLst>
          </p:cNvPr>
          <p:cNvPicPr>
            <a:picLocks noChangeAspect="1"/>
          </p:cNvPicPr>
          <p:nvPr/>
        </p:nvPicPr>
        <p:blipFill>
          <a:blip r:embed="rId4"/>
          <a:stretch>
            <a:fillRect/>
          </a:stretch>
        </p:blipFill>
        <p:spPr>
          <a:xfrm>
            <a:off x="1731000" y="1719000"/>
            <a:ext cx="2048434" cy="2182557"/>
          </a:xfrm>
          <a:prstGeom prst="rect">
            <a:avLst/>
          </a:prstGeom>
        </p:spPr>
      </p:pic>
    </p:spTree>
    <p:extLst>
      <p:ext uri="{BB962C8B-B14F-4D97-AF65-F5344CB8AC3E}">
        <p14:creationId xmlns:p14="http://schemas.microsoft.com/office/powerpoint/2010/main" val="4492345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FA4943-26FA-4766-AB8D-A2A4F67F0479}"/>
              </a:ext>
            </a:extLst>
          </p:cNvPr>
          <p:cNvSpPr>
            <a:spLocks noGrp="1"/>
          </p:cNvSpPr>
          <p:nvPr>
            <p:ph type="sldNum" sz="quarter" idx="5"/>
          </p:nvPr>
        </p:nvSpPr>
        <p:spPr/>
        <p:txBody>
          <a:bodyPr/>
          <a:lstStyle/>
          <a:p>
            <a:fld id="{2BF067CD-8E6B-4360-9AA8-C5DF2A48A6D1}" type="slidenum">
              <a:rPr lang="en-US" noProof="0" smtClean="0"/>
              <a:pPr/>
              <a:t>129</a:t>
            </a:fld>
            <a:endParaRPr lang="en-US" noProof="0" dirty="0"/>
          </a:p>
        </p:txBody>
      </p:sp>
      <p:sp>
        <p:nvSpPr>
          <p:cNvPr id="3" name="Text Placeholder 2">
            <a:extLst>
              <a:ext uri="{FF2B5EF4-FFF2-40B4-BE49-F238E27FC236}">
                <a16:creationId xmlns:a16="http://schemas.microsoft.com/office/drawing/2014/main" id="{921366F4-F396-48FA-90CB-5B719412D931}"/>
              </a:ext>
            </a:extLst>
          </p:cNvPr>
          <p:cNvSpPr>
            <a:spLocks noGrp="1"/>
          </p:cNvSpPr>
          <p:nvPr>
            <p:ph type="body" sz="quarter" idx="10"/>
          </p:nvPr>
        </p:nvSpPr>
        <p:spPr>
          <a:xfrm>
            <a:off x="190402" y="1225621"/>
            <a:ext cx="11818096" cy="5531629"/>
          </a:xfrm>
        </p:spPr>
        <p:txBody>
          <a:bodyPr/>
          <a:lstStyle/>
          <a:p>
            <a:r>
              <a:rPr lang="en-US" b="1" dirty="0"/>
              <a:t>Unit test </a:t>
            </a:r>
            <a:r>
              <a:rPr lang="en-US" dirty="0"/>
              <a:t>== a piece of code that tests specific</a:t>
            </a:r>
            <a:br>
              <a:rPr lang="en-US" dirty="0"/>
            </a:br>
            <a:r>
              <a:rPr lang="en-US" dirty="0"/>
              <a:t>functionality in certain software component (unit)</a:t>
            </a:r>
          </a:p>
        </p:txBody>
      </p:sp>
      <p:sp>
        <p:nvSpPr>
          <p:cNvPr id="4" name="Title 3">
            <a:extLst>
              <a:ext uri="{FF2B5EF4-FFF2-40B4-BE49-F238E27FC236}">
                <a16:creationId xmlns:a16="http://schemas.microsoft.com/office/drawing/2014/main" id="{E824A33E-BB44-4090-B09C-48652FFDE1BC}"/>
              </a:ext>
            </a:extLst>
          </p:cNvPr>
          <p:cNvSpPr>
            <a:spLocks noGrp="1"/>
          </p:cNvSpPr>
          <p:nvPr>
            <p:ph type="title"/>
          </p:nvPr>
        </p:nvSpPr>
        <p:spPr/>
        <p:txBody>
          <a:bodyPr/>
          <a:lstStyle/>
          <a:p>
            <a:r>
              <a:rPr lang="en-US" dirty="0"/>
              <a:t>Unit Testing</a:t>
            </a:r>
          </a:p>
        </p:txBody>
      </p:sp>
      <p:sp>
        <p:nvSpPr>
          <p:cNvPr id="5" name="Text Placeholder 5">
            <a:extLst>
              <a:ext uri="{FF2B5EF4-FFF2-40B4-BE49-F238E27FC236}">
                <a16:creationId xmlns:a16="http://schemas.microsoft.com/office/drawing/2014/main" id="{123423FA-D02D-41B1-A57D-E121B0885523}"/>
              </a:ext>
            </a:extLst>
          </p:cNvPr>
          <p:cNvSpPr txBox="1">
            <a:spLocks/>
          </p:cNvSpPr>
          <p:nvPr/>
        </p:nvSpPr>
        <p:spPr>
          <a:xfrm>
            <a:off x="6646598" y="2620014"/>
            <a:ext cx="4804402" cy="261876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t>
            </a:r>
            <a:r>
              <a:rPr lang="en-US" sz="2600" noProof="1">
                <a:solidFill>
                  <a:schemeClr val="bg1"/>
                </a:solidFill>
              </a:rPr>
              <a:t>sum(arr)</a:t>
            </a:r>
            <a:r>
              <a:rPr lang="en-US" sz="2600" noProof="1"/>
              <a:t> {</a:t>
            </a:r>
          </a:p>
          <a:p>
            <a:pPr>
              <a:spcBef>
                <a:spcPts val="0"/>
              </a:spcBef>
              <a:spcAft>
                <a:spcPts val="0"/>
              </a:spcAft>
            </a:pPr>
            <a:r>
              <a:rPr lang="en-US" sz="2600" noProof="1"/>
              <a:t>  let sum = 0;</a:t>
            </a:r>
          </a:p>
          <a:p>
            <a:pPr>
              <a:spcBef>
                <a:spcPts val="0"/>
              </a:spcBef>
              <a:spcAft>
                <a:spcPts val="0"/>
              </a:spcAft>
            </a:pPr>
            <a:r>
              <a:rPr lang="en-US" sz="2600" noProof="1"/>
              <a:t>  for (let item of arr)</a:t>
            </a:r>
          </a:p>
          <a:p>
            <a:pPr>
              <a:spcBef>
                <a:spcPts val="0"/>
              </a:spcBef>
              <a:spcAft>
                <a:spcPts val="0"/>
              </a:spcAft>
            </a:pPr>
            <a:r>
              <a:rPr lang="en-US" sz="2600" noProof="1"/>
              <a:t>    sum += item;</a:t>
            </a:r>
          </a:p>
          <a:p>
            <a:pPr>
              <a:spcBef>
                <a:spcPts val="0"/>
              </a:spcBef>
              <a:spcAft>
                <a:spcPts val="0"/>
              </a:spcAft>
            </a:pPr>
            <a:r>
              <a:rPr lang="en-US" sz="2600" noProof="1"/>
              <a:t>  return sum;</a:t>
            </a:r>
          </a:p>
          <a:p>
            <a:pPr>
              <a:spcBef>
                <a:spcPts val="0"/>
              </a:spcBef>
              <a:spcAft>
                <a:spcPts val="0"/>
              </a:spcAft>
            </a:pPr>
            <a:r>
              <a:rPr lang="en-US" sz="2600" noProof="1"/>
              <a:t>}</a:t>
            </a:r>
          </a:p>
        </p:txBody>
      </p:sp>
      <p:sp>
        <p:nvSpPr>
          <p:cNvPr id="6" name="Text Placeholder 5">
            <a:extLst>
              <a:ext uri="{FF2B5EF4-FFF2-40B4-BE49-F238E27FC236}">
                <a16:creationId xmlns:a16="http://schemas.microsoft.com/office/drawing/2014/main" id="{3631E251-E43A-40A3-AE5F-758E9E8081E8}"/>
              </a:ext>
            </a:extLst>
          </p:cNvPr>
          <p:cNvSpPr txBox="1">
            <a:spLocks/>
          </p:cNvSpPr>
          <p:nvPr/>
        </p:nvSpPr>
        <p:spPr>
          <a:xfrm>
            <a:off x="741000" y="2620014"/>
            <a:ext cx="5355000" cy="341898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testSum() {</a:t>
            </a:r>
          </a:p>
          <a:p>
            <a:pPr>
              <a:spcBef>
                <a:spcPts val="0"/>
              </a:spcBef>
              <a:spcAft>
                <a:spcPts val="0"/>
              </a:spcAft>
            </a:pPr>
            <a:r>
              <a:rPr lang="en-US" sz="2600" noProof="1"/>
              <a:t>  if (sum(</a:t>
            </a:r>
            <a:r>
              <a:rPr lang="en-US" sz="2600" noProof="1">
                <a:solidFill>
                  <a:schemeClr val="bg1"/>
                </a:solidFill>
              </a:rPr>
              <a:t>[1, 2]</a:t>
            </a:r>
            <a:r>
              <a:rPr lang="en-US" sz="2600" noProof="1"/>
              <a:t>) != </a:t>
            </a:r>
            <a:r>
              <a:rPr lang="en-US" sz="2600" noProof="1">
                <a:solidFill>
                  <a:schemeClr val="bg1"/>
                </a:solidFill>
              </a:rPr>
              <a:t>3</a:t>
            </a:r>
            <a:r>
              <a:rPr lang="en-US" sz="2600" noProof="1"/>
              <a:t>)</a:t>
            </a:r>
          </a:p>
          <a:p>
            <a:pPr>
              <a:spcBef>
                <a:spcPts val="0"/>
              </a:spcBef>
              <a:spcAft>
                <a:spcPts val="0"/>
              </a:spcAft>
            </a:pPr>
            <a:r>
              <a:rPr lang="en-US" sz="2600" noProof="1"/>
              <a:t>    throw "1+2 != 3";</a:t>
            </a:r>
          </a:p>
          <a:p>
            <a:pPr>
              <a:spcBef>
                <a:spcPts val="0"/>
              </a:spcBef>
              <a:spcAft>
                <a:spcPts val="0"/>
              </a:spcAft>
            </a:pPr>
            <a:r>
              <a:rPr lang="en-US" sz="2600" noProof="1"/>
              <a:t>  if (sum(</a:t>
            </a:r>
            <a:r>
              <a:rPr lang="en-US" sz="2600" noProof="1">
                <a:solidFill>
                  <a:schemeClr val="bg1"/>
                </a:solidFill>
              </a:rPr>
              <a:t>[-2]</a:t>
            </a:r>
            <a:r>
              <a:rPr lang="en-US" sz="2600" noProof="1"/>
              <a:t>) != </a:t>
            </a:r>
            <a:r>
              <a:rPr lang="en-US" sz="2600" noProof="1">
                <a:solidFill>
                  <a:schemeClr val="bg1"/>
                </a:solidFill>
              </a:rPr>
              <a:t>-2</a:t>
            </a:r>
            <a:r>
              <a:rPr lang="en-US" sz="2600" noProof="1"/>
              <a:t>)</a:t>
            </a:r>
          </a:p>
          <a:p>
            <a:pPr>
              <a:spcBef>
                <a:spcPts val="0"/>
              </a:spcBef>
              <a:spcAft>
                <a:spcPts val="0"/>
              </a:spcAft>
            </a:pPr>
            <a:r>
              <a:rPr lang="en-US" sz="2600" noProof="1"/>
              <a:t>    throw "-2 != -2";</a:t>
            </a:r>
          </a:p>
          <a:p>
            <a:pPr>
              <a:spcBef>
                <a:spcPts val="0"/>
              </a:spcBef>
              <a:spcAft>
                <a:spcPts val="0"/>
              </a:spcAft>
            </a:pPr>
            <a:r>
              <a:rPr lang="en-US" sz="2600" noProof="1"/>
              <a:t>  if (sum(</a:t>
            </a:r>
            <a:r>
              <a:rPr lang="en-US" sz="2600" noProof="1">
                <a:solidFill>
                  <a:schemeClr val="bg1"/>
                </a:solidFill>
              </a:rPr>
              <a:t>[]</a:t>
            </a:r>
            <a:r>
              <a:rPr lang="en-US" sz="2600" noProof="1"/>
              <a:t>) != </a:t>
            </a:r>
            <a:r>
              <a:rPr lang="en-US" sz="2600" noProof="1">
                <a:solidFill>
                  <a:schemeClr val="bg1"/>
                </a:solidFill>
              </a:rPr>
              <a:t>0</a:t>
            </a:r>
            <a:r>
              <a:rPr lang="en-US" sz="2600" noProof="1"/>
              <a:t>)</a:t>
            </a:r>
          </a:p>
          <a:p>
            <a:pPr>
              <a:spcBef>
                <a:spcPts val="0"/>
              </a:spcBef>
              <a:spcAft>
                <a:spcPts val="0"/>
              </a:spcAft>
            </a:pPr>
            <a:r>
              <a:rPr lang="en-US" sz="2600" noProof="1"/>
              <a:t>    throw "empty sum != 0";</a:t>
            </a:r>
          </a:p>
          <a:p>
            <a:pPr>
              <a:spcBef>
                <a:spcPts val="0"/>
              </a:spcBef>
              <a:spcAft>
                <a:spcPts val="0"/>
              </a:spcAft>
            </a:pPr>
            <a:r>
              <a:rPr lang="en-US" sz="2600" noProof="1"/>
              <a:t>}</a:t>
            </a:r>
          </a:p>
        </p:txBody>
      </p:sp>
      <p:pic>
        <p:nvPicPr>
          <p:cNvPr id="7" name="Picture 6">
            <a:extLst>
              <a:ext uri="{FF2B5EF4-FFF2-40B4-BE49-F238E27FC236}">
                <a16:creationId xmlns:a16="http://schemas.microsoft.com/office/drawing/2014/main" id="{BEC86EED-73AD-4BC0-BCD3-23BE0C1229F7}"/>
              </a:ext>
            </a:extLst>
          </p:cNvPr>
          <p:cNvPicPr>
            <a:picLocks noChangeAspect="1"/>
          </p:cNvPicPr>
          <p:nvPr/>
        </p:nvPicPr>
        <p:blipFill>
          <a:blip r:embed="rId3"/>
          <a:stretch>
            <a:fillRect/>
          </a:stretch>
        </p:blipFill>
        <p:spPr>
          <a:xfrm>
            <a:off x="9867066" y="1289248"/>
            <a:ext cx="1613430" cy="1063800"/>
          </a:xfrm>
          <a:prstGeom prst="rect">
            <a:avLst/>
          </a:prstGeom>
          <a:effectLst>
            <a:softEdge rad="31750"/>
          </a:effectLst>
        </p:spPr>
      </p:pic>
    </p:spTree>
    <p:extLst>
      <p:ext uri="{BB962C8B-B14F-4D97-AF65-F5344CB8AC3E}">
        <p14:creationId xmlns:p14="http://schemas.microsoft.com/office/powerpoint/2010/main" val="28110320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Fundamental Software Engineering Concepts</a:t>
            </a:r>
          </a:p>
        </p:txBody>
      </p:sp>
      <p:pic>
        <p:nvPicPr>
          <p:cNvPr id="6" name="Picture 5">
            <a:extLst>
              <a:ext uri="{FF2B5EF4-FFF2-40B4-BE49-F238E27FC236}">
                <a16:creationId xmlns:a16="http://schemas.microsoft.com/office/drawing/2014/main" id="{EB0F142A-D379-4441-B821-D06954D5E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6168" y="1644532"/>
            <a:ext cx="2371844" cy="2187503"/>
          </a:xfrm>
          <a:prstGeom prst="rect">
            <a:avLst/>
          </a:prstGeom>
        </p:spPr>
      </p:pic>
    </p:spTree>
    <p:extLst>
      <p:ext uri="{BB962C8B-B14F-4D97-AF65-F5344CB8AC3E}">
        <p14:creationId xmlns:p14="http://schemas.microsoft.com/office/powerpoint/2010/main" val="3373606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FA4943-26FA-4766-AB8D-A2A4F67F0479}"/>
              </a:ext>
            </a:extLst>
          </p:cNvPr>
          <p:cNvSpPr>
            <a:spLocks noGrp="1"/>
          </p:cNvSpPr>
          <p:nvPr>
            <p:ph type="sldNum" sz="quarter" idx="5"/>
          </p:nvPr>
        </p:nvSpPr>
        <p:spPr/>
        <p:txBody>
          <a:bodyPr/>
          <a:lstStyle/>
          <a:p>
            <a:fld id="{2BF067CD-8E6B-4360-9AA8-C5DF2A48A6D1}" type="slidenum">
              <a:rPr lang="en-US" noProof="0" smtClean="0"/>
              <a:pPr/>
              <a:t>130</a:t>
            </a:fld>
            <a:endParaRPr lang="en-US" noProof="0" dirty="0"/>
          </a:p>
        </p:txBody>
      </p:sp>
      <p:sp>
        <p:nvSpPr>
          <p:cNvPr id="3" name="Text Placeholder 2">
            <a:extLst>
              <a:ext uri="{FF2B5EF4-FFF2-40B4-BE49-F238E27FC236}">
                <a16:creationId xmlns:a16="http://schemas.microsoft.com/office/drawing/2014/main" id="{921366F4-F396-48FA-90CB-5B719412D931}"/>
              </a:ext>
            </a:extLst>
          </p:cNvPr>
          <p:cNvSpPr>
            <a:spLocks noGrp="1"/>
          </p:cNvSpPr>
          <p:nvPr>
            <p:ph type="body" sz="quarter" idx="10"/>
          </p:nvPr>
        </p:nvSpPr>
        <p:spPr>
          <a:xfrm>
            <a:off x="190406" y="1196125"/>
            <a:ext cx="11818092" cy="5528766"/>
          </a:xfrm>
        </p:spPr>
        <p:txBody>
          <a:bodyPr/>
          <a:lstStyle/>
          <a:p>
            <a:r>
              <a:rPr lang="en-US" b="1" dirty="0"/>
              <a:t>Unit testing frameworks </a:t>
            </a:r>
            <a:r>
              <a:rPr lang="en-US" dirty="0"/>
              <a:t>simplify unit testing and reporting</a:t>
            </a:r>
          </a:p>
          <a:p>
            <a:pPr lvl="1"/>
            <a:r>
              <a:rPr lang="en-US" dirty="0"/>
              <a:t>Example: </a:t>
            </a:r>
            <a:r>
              <a:rPr lang="en-US" b="1" dirty="0"/>
              <a:t>Mocha</a:t>
            </a:r>
            <a:r>
              <a:rPr lang="en-US" dirty="0"/>
              <a:t> JS testing framework</a:t>
            </a:r>
          </a:p>
        </p:txBody>
      </p:sp>
      <p:sp>
        <p:nvSpPr>
          <p:cNvPr id="4" name="Title 3">
            <a:extLst>
              <a:ext uri="{FF2B5EF4-FFF2-40B4-BE49-F238E27FC236}">
                <a16:creationId xmlns:a16="http://schemas.microsoft.com/office/drawing/2014/main" id="{E824A33E-BB44-4090-B09C-48652FFDE1BC}"/>
              </a:ext>
            </a:extLst>
          </p:cNvPr>
          <p:cNvSpPr>
            <a:spLocks noGrp="1"/>
          </p:cNvSpPr>
          <p:nvPr>
            <p:ph type="title"/>
          </p:nvPr>
        </p:nvSpPr>
        <p:spPr/>
        <p:txBody>
          <a:bodyPr/>
          <a:lstStyle/>
          <a:p>
            <a:r>
              <a:rPr lang="en-US" dirty="0"/>
              <a:t>Unit Testing Framework</a:t>
            </a:r>
          </a:p>
        </p:txBody>
      </p:sp>
      <p:sp>
        <p:nvSpPr>
          <p:cNvPr id="6" name="Text Placeholder 5">
            <a:extLst>
              <a:ext uri="{FF2B5EF4-FFF2-40B4-BE49-F238E27FC236}">
                <a16:creationId xmlns:a16="http://schemas.microsoft.com/office/drawing/2014/main" id="{3631E251-E43A-40A3-AE5F-758E9E8081E8}"/>
              </a:ext>
            </a:extLst>
          </p:cNvPr>
          <p:cNvSpPr txBox="1">
            <a:spLocks/>
          </p:cNvSpPr>
          <p:nvPr/>
        </p:nvSpPr>
        <p:spPr>
          <a:xfrm>
            <a:off x="471364" y="2658015"/>
            <a:ext cx="6885000" cy="3695985"/>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const assert = require('</a:t>
            </a:r>
            <a:r>
              <a:rPr lang="en-US" sz="2400" noProof="1">
                <a:solidFill>
                  <a:schemeClr val="bg1"/>
                </a:solidFill>
              </a:rPr>
              <a:t>assert</a:t>
            </a:r>
            <a:r>
              <a:rPr lang="en-US" sz="2400" noProof="1"/>
              <a:t>');</a:t>
            </a:r>
          </a:p>
          <a:p>
            <a:pPr>
              <a:spcBef>
                <a:spcPts val="1200"/>
              </a:spcBef>
              <a:spcAft>
                <a:spcPts val="0"/>
              </a:spcAft>
            </a:pPr>
            <a:r>
              <a:rPr lang="en-US" sz="2400" noProof="1">
                <a:solidFill>
                  <a:schemeClr val="bg1"/>
                </a:solidFill>
              </a:rPr>
              <a:t>suite</a:t>
            </a:r>
            <a:r>
              <a:rPr lang="en-US" sz="2400" noProof="1"/>
              <a:t>('sum(arr)', function() {</a:t>
            </a:r>
          </a:p>
          <a:p>
            <a:pPr>
              <a:spcBef>
                <a:spcPts val="0"/>
              </a:spcBef>
              <a:spcAft>
                <a:spcPts val="0"/>
              </a:spcAft>
            </a:pPr>
            <a:r>
              <a:rPr lang="en-US" sz="2400" noProof="1"/>
              <a:t>  </a:t>
            </a:r>
            <a:r>
              <a:rPr lang="en-US" sz="2400" noProof="1">
                <a:solidFill>
                  <a:schemeClr val="bg1"/>
                </a:solidFill>
              </a:rPr>
              <a:t>test</a:t>
            </a:r>
            <a:r>
              <a:rPr lang="en-US" sz="2400" noProof="1"/>
              <a:t>('sum([1+2]) == 3', function() {</a:t>
            </a:r>
          </a:p>
          <a:p>
            <a:pPr>
              <a:spcBef>
                <a:spcPts val="0"/>
              </a:spcBef>
              <a:spcAft>
                <a:spcPts val="0"/>
              </a:spcAft>
            </a:pPr>
            <a:r>
              <a:rPr lang="en-US" sz="2400" noProof="1"/>
              <a:t>    </a:t>
            </a:r>
            <a:r>
              <a:rPr lang="en-US" sz="2400" noProof="1">
                <a:solidFill>
                  <a:schemeClr val="bg1"/>
                </a:solidFill>
              </a:rPr>
              <a:t>assert.equal</a:t>
            </a:r>
            <a:r>
              <a:rPr lang="en-US" sz="2400" noProof="1"/>
              <a:t>(sum([1, 2]), 3); });</a:t>
            </a:r>
          </a:p>
          <a:p>
            <a:pPr>
              <a:spcBef>
                <a:spcPts val="0"/>
              </a:spcBef>
              <a:spcAft>
                <a:spcPts val="0"/>
              </a:spcAft>
            </a:pPr>
            <a:r>
              <a:rPr lang="en-US" sz="2400" noProof="1"/>
              <a:t>  </a:t>
            </a:r>
            <a:r>
              <a:rPr lang="en-US" sz="2400" noProof="1">
                <a:solidFill>
                  <a:schemeClr val="bg1"/>
                </a:solidFill>
              </a:rPr>
              <a:t>test</a:t>
            </a:r>
            <a:r>
              <a:rPr lang="en-US" sz="2400" noProof="1"/>
              <a:t>('sum([-2]) == -2', function() {</a:t>
            </a:r>
          </a:p>
          <a:p>
            <a:pPr>
              <a:spcBef>
                <a:spcPts val="0"/>
              </a:spcBef>
              <a:spcAft>
                <a:spcPts val="0"/>
              </a:spcAft>
            </a:pPr>
            <a:r>
              <a:rPr lang="en-US" sz="2400" noProof="1"/>
              <a:t>    </a:t>
            </a:r>
            <a:r>
              <a:rPr lang="en-US" sz="2400" noProof="1">
                <a:solidFill>
                  <a:schemeClr val="bg1"/>
                </a:solidFill>
              </a:rPr>
              <a:t>assert.equal</a:t>
            </a:r>
            <a:r>
              <a:rPr lang="en-US" sz="2400" noProof="1"/>
              <a:t>(sum([-2]), -2); });</a:t>
            </a:r>
          </a:p>
          <a:p>
            <a:pPr>
              <a:spcBef>
                <a:spcPts val="0"/>
              </a:spcBef>
              <a:spcAft>
                <a:spcPts val="0"/>
              </a:spcAft>
            </a:pPr>
            <a:r>
              <a:rPr lang="en-US" sz="2400" noProof="1"/>
              <a:t>  </a:t>
            </a:r>
            <a:r>
              <a:rPr lang="en-US" sz="2400" noProof="1">
                <a:solidFill>
                  <a:schemeClr val="bg1"/>
                </a:solidFill>
              </a:rPr>
              <a:t>test</a:t>
            </a:r>
            <a:r>
              <a:rPr lang="en-US" sz="2400" noProof="1"/>
              <a:t>('sum([]) == 0', function() {</a:t>
            </a:r>
          </a:p>
          <a:p>
            <a:pPr>
              <a:spcBef>
                <a:spcPts val="0"/>
              </a:spcBef>
              <a:spcAft>
                <a:spcPts val="0"/>
              </a:spcAft>
            </a:pPr>
            <a:r>
              <a:rPr lang="en-US" sz="2400" noProof="1"/>
              <a:t>    </a:t>
            </a:r>
            <a:r>
              <a:rPr lang="en-US" sz="2400" noProof="1">
                <a:solidFill>
                  <a:schemeClr val="bg1"/>
                </a:solidFill>
              </a:rPr>
              <a:t>assert.equal</a:t>
            </a:r>
            <a:r>
              <a:rPr lang="en-US" sz="2400" noProof="1"/>
              <a:t>(sum([]), 0); });</a:t>
            </a:r>
          </a:p>
          <a:p>
            <a:pPr>
              <a:spcBef>
                <a:spcPts val="0"/>
              </a:spcBef>
              <a:spcAft>
                <a:spcPts val="0"/>
              </a:spcAft>
            </a:pPr>
            <a:r>
              <a:rPr lang="en-US" sz="2400" noProof="1"/>
              <a:t>});</a:t>
            </a:r>
          </a:p>
        </p:txBody>
      </p:sp>
      <p:grpSp>
        <p:nvGrpSpPr>
          <p:cNvPr id="13" name="Group 12">
            <a:extLst>
              <a:ext uri="{FF2B5EF4-FFF2-40B4-BE49-F238E27FC236}">
                <a16:creationId xmlns:a16="http://schemas.microsoft.com/office/drawing/2014/main" id="{5100E05C-5126-454B-86E0-FE92794682C5}"/>
              </a:ext>
            </a:extLst>
          </p:cNvPr>
          <p:cNvGrpSpPr/>
          <p:nvPr/>
        </p:nvGrpSpPr>
        <p:grpSpPr>
          <a:xfrm>
            <a:off x="7751087" y="2658014"/>
            <a:ext cx="3969549" cy="2120985"/>
            <a:chOff x="7751087" y="2658014"/>
            <a:chExt cx="3969549" cy="2120985"/>
          </a:xfrm>
        </p:grpSpPr>
        <p:pic>
          <p:nvPicPr>
            <p:cNvPr id="11" name="Picture 10">
              <a:extLst>
                <a:ext uri="{FF2B5EF4-FFF2-40B4-BE49-F238E27FC236}">
                  <a16:creationId xmlns:a16="http://schemas.microsoft.com/office/drawing/2014/main" id="{C8EE5726-9C9E-4A4F-917C-72DBC344CD22}"/>
                </a:ext>
              </a:extLst>
            </p:cNvPr>
            <p:cNvPicPr>
              <a:picLocks noChangeAspect="1"/>
            </p:cNvPicPr>
            <p:nvPr/>
          </p:nvPicPr>
          <p:blipFill>
            <a:blip r:embed="rId3"/>
            <a:stretch>
              <a:fillRect/>
            </a:stretch>
          </p:blipFill>
          <p:spPr>
            <a:xfrm>
              <a:off x="7751087" y="2658014"/>
              <a:ext cx="3969549" cy="2120985"/>
            </a:xfrm>
            <a:prstGeom prst="rect">
              <a:avLst/>
            </a:prstGeom>
          </p:spPr>
        </p:pic>
        <p:pic>
          <p:nvPicPr>
            <p:cNvPr id="12" name="Picture 11">
              <a:extLst>
                <a:ext uri="{FF2B5EF4-FFF2-40B4-BE49-F238E27FC236}">
                  <a16:creationId xmlns:a16="http://schemas.microsoft.com/office/drawing/2014/main" id="{4DC2A641-838A-49ED-8332-258A034016E8}"/>
                </a:ext>
              </a:extLst>
            </p:cNvPr>
            <p:cNvPicPr>
              <a:picLocks noChangeAspect="1"/>
            </p:cNvPicPr>
            <p:nvPr/>
          </p:nvPicPr>
          <p:blipFill>
            <a:blip r:embed="rId4"/>
            <a:stretch>
              <a:fillRect/>
            </a:stretch>
          </p:blipFill>
          <p:spPr>
            <a:xfrm>
              <a:off x="10741237" y="3722824"/>
              <a:ext cx="868853" cy="974415"/>
            </a:xfrm>
            <a:prstGeom prst="rect">
              <a:avLst/>
            </a:prstGeom>
          </p:spPr>
        </p:pic>
      </p:grpSp>
    </p:spTree>
    <p:extLst>
      <p:ext uri="{BB962C8B-B14F-4D97-AF65-F5344CB8AC3E}">
        <p14:creationId xmlns:p14="http://schemas.microsoft.com/office/powerpoint/2010/main" val="35008523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6640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603425" y="1584000"/>
            <a:ext cx="7339663" cy="1089212"/>
          </a:xfrm>
        </p:spPr>
        <p:txBody>
          <a:bodyPr/>
          <a:lstStyle/>
          <a:p>
            <a:r>
              <a:rPr lang="en-US" dirty="0"/>
              <a:t>Unit Testing with Mocha</a:t>
            </a:r>
          </a:p>
        </p:txBody>
      </p:sp>
      <p:sp>
        <p:nvSpPr>
          <p:cNvPr id="2" name="Rectangle 1">
            <a:extLst>
              <a:ext uri="{FF2B5EF4-FFF2-40B4-BE49-F238E27FC236}">
                <a16:creationId xmlns:a16="http://schemas.microsoft.com/office/drawing/2014/main" id="{8F0A226F-2EA5-443F-8878-23C60D026DA3}"/>
              </a:ext>
            </a:extLst>
          </p:cNvPr>
          <p:cNvSpPr/>
          <p:nvPr/>
        </p:nvSpPr>
        <p:spPr>
          <a:xfrm>
            <a:off x="4983669" y="3488476"/>
            <a:ext cx="6579173" cy="461665"/>
          </a:xfrm>
          <a:prstGeom prst="rect">
            <a:avLst/>
          </a:prstGeom>
        </p:spPr>
        <p:txBody>
          <a:bodyPr wrap="none">
            <a:spAutoFit/>
          </a:bodyPr>
          <a:lstStyle/>
          <a:p>
            <a:pPr algn="ctr"/>
            <a:r>
              <a:rPr lang="en-US" sz="2400" dirty="0">
                <a:hlinkClick r:id="rId3"/>
              </a:rPr>
              <a:t>https://repl.it/@nakov/mocha-unit-test-example-js</a:t>
            </a:r>
            <a:endParaRPr lang="en-US" sz="2400" dirty="0"/>
          </a:p>
        </p:txBody>
      </p:sp>
      <p:pic>
        <p:nvPicPr>
          <p:cNvPr id="10" name="Picture 9">
            <a:extLst>
              <a:ext uri="{FF2B5EF4-FFF2-40B4-BE49-F238E27FC236}">
                <a16:creationId xmlns:a16="http://schemas.microsoft.com/office/drawing/2014/main" id="{0BF05536-15F6-48C9-9556-2E50B41A688C}"/>
              </a:ext>
            </a:extLst>
          </p:cNvPr>
          <p:cNvPicPr>
            <a:picLocks noChangeAspect="1"/>
          </p:cNvPicPr>
          <p:nvPr/>
        </p:nvPicPr>
        <p:blipFill>
          <a:blip r:embed="rId4"/>
          <a:stretch>
            <a:fillRect/>
          </a:stretch>
        </p:blipFill>
        <p:spPr>
          <a:xfrm>
            <a:off x="1364642" y="1485583"/>
            <a:ext cx="2481358" cy="2782832"/>
          </a:xfrm>
          <a:prstGeom prst="rect">
            <a:avLst/>
          </a:prstGeom>
        </p:spPr>
      </p:pic>
    </p:spTree>
    <p:extLst>
      <p:ext uri="{BB962C8B-B14F-4D97-AF65-F5344CB8AC3E}">
        <p14:creationId xmlns:p14="http://schemas.microsoft.com/office/powerpoint/2010/main" val="1615424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46B400-C734-40C9-8C2F-2F3051800B7D}"/>
              </a:ext>
            </a:extLst>
          </p:cNvPr>
          <p:cNvSpPr>
            <a:spLocks noGrp="1"/>
          </p:cNvSpPr>
          <p:nvPr>
            <p:ph type="body" sz="quarter" idx="10"/>
          </p:nvPr>
        </p:nvSpPr>
        <p:spPr/>
        <p:txBody>
          <a:bodyPr>
            <a:normAutofit lnSpcReduction="10000"/>
          </a:bodyPr>
          <a:lstStyle/>
          <a:p>
            <a:pPr>
              <a:lnSpc>
                <a:spcPct val="110000"/>
              </a:lnSpc>
            </a:pPr>
            <a:r>
              <a:rPr lang="en-US" b="1" dirty="0"/>
              <a:t>Source control systems </a:t>
            </a:r>
            <a:r>
              <a:rPr lang="en-US" dirty="0"/>
              <a:t>keep the source code</a:t>
            </a:r>
            <a:br>
              <a:rPr lang="en-US" dirty="0"/>
            </a:br>
            <a:r>
              <a:rPr lang="en-US" dirty="0"/>
              <a:t>(+ other project assets) in a shared </a:t>
            </a:r>
            <a:r>
              <a:rPr lang="en-US" b="1" dirty="0"/>
              <a:t>repository</a:t>
            </a:r>
          </a:p>
          <a:p>
            <a:pPr lvl="1">
              <a:lnSpc>
                <a:spcPct val="110000"/>
              </a:lnSpc>
            </a:pPr>
            <a:r>
              <a:rPr lang="en-US" dirty="0"/>
              <a:t>Developers can </a:t>
            </a:r>
            <a:r>
              <a:rPr lang="en-US" b="1" dirty="0"/>
              <a:t>clone</a:t>
            </a:r>
            <a:r>
              <a:rPr lang="en-US" dirty="0"/>
              <a:t> a repository, </a:t>
            </a:r>
            <a:r>
              <a:rPr lang="en-US" b="1" dirty="0"/>
              <a:t>pull</a:t>
            </a:r>
            <a:r>
              <a:rPr lang="en-US" dirty="0"/>
              <a:t> the latest version, </a:t>
            </a:r>
            <a:r>
              <a:rPr lang="en-US" b="1" dirty="0"/>
              <a:t>commit </a:t>
            </a:r>
            <a:r>
              <a:rPr lang="en-US" dirty="0"/>
              <a:t>&amp; </a:t>
            </a:r>
            <a:r>
              <a:rPr lang="en-US" b="1" dirty="0"/>
              <a:t>push</a:t>
            </a:r>
            <a:r>
              <a:rPr lang="en-US" dirty="0"/>
              <a:t> local changes, view the change logs, etc.</a:t>
            </a:r>
          </a:p>
          <a:p>
            <a:pPr>
              <a:lnSpc>
                <a:spcPct val="110000"/>
              </a:lnSpc>
            </a:pPr>
            <a:r>
              <a:rPr lang="en-US" b="1" dirty="0"/>
              <a:t>Git </a:t>
            </a:r>
            <a:r>
              <a:rPr lang="en-US" dirty="0"/>
              <a:t>is the most popular source control system</a:t>
            </a:r>
          </a:p>
          <a:p>
            <a:pPr lvl="1">
              <a:lnSpc>
                <a:spcPct val="110000"/>
              </a:lnSpc>
            </a:pPr>
            <a:r>
              <a:rPr lang="en-US" dirty="0"/>
              <a:t>Other version control systems: SVN, TFS, Perforce</a:t>
            </a:r>
          </a:p>
          <a:p>
            <a:pPr>
              <a:lnSpc>
                <a:spcPct val="110000"/>
              </a:lnSpc>
            </a:pPr>
            <a:r>
              <a:rPr lang="en-US" b="1" dirty="0"/>
              <a:t>GitHub </a:t>
            </a:r>
            <a:r>
              <a:rPr lang="en-US" dirty="0"/>
              <a:t>is the #1 site for Git project hosting</a:t>
            </a:r>
          </a:p>
          <a:p>
            <a:pPr lvl="1">
              <a:lnSpc>
                <a:spcPct val="110000"/>
              </a:lnSpc>
            </a:pPr>
            <a:r>
              <a:rPr lang="en-US" dirty="0"/>
              <a:t>Git hosting + issue tracker +</a:t>
            </a:r>
            <a:br>
              <a:rPr lang="en-US" dirty="0"/>
            </a:br>
            <a:r>
              <a:rPr lang="en-US" dirty="0"/>
              <a:t>project tracker + build system</a:t>
            </a:r>
          </a:p>
        </p:txBody>
      </p:sp>
      <p:sp>
        <p:nvSpPr>
          <p:cNvPr id="4" name="Title 3">
            <a:extLst>
              <a:ext uri="{FF2B5EF4-FFF2-40B4-BE49-F238E27FC236}">
                <a16:creationId xmlns:a16="http://schemas.microsoft.com/office/drawing/2014/main" id="{9DF565C7-8C72-4D3C-91CB-827E5CF52710}"/>
              </a:ext>
            </a:extLst>
          </p:cNvPr>
          <p:cNvSpPr>
            <a:spLocks noGrp="1"/>
          </p:cNvSpPr>
          <p:nvPr>
            <p:ph type="title"/>
          </p:nvPr>
        </p:nvSpPr>
        <p:spPr/>
        <p:txBody>
          <a:bodyPr/>
          <a:lstStyle/>
          <a:p>
            <a:r>
              <a:rPr lang="en-US" dirty="0"/>
              <a:t>Source Control Systems</a:t>
            </a:r>
          </a:p>
        </p:txBody>
      </p:sp>
      <p:sp>
        <p:nvSpPr>
          <p:cNvPr id="6" name="Slide Number">
            <a:extLst>
              <a:ext uri="{FF2B5EF4-FFF2-40B4-BE49-F238E27FC236}">
                <a16:creationId xmlns:a16="http://schemas.microsoft.com/office/drawing/2014/main" id="{B4D35825-B857-459D-9BD5-AEB62E1BB913}"/>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132</a:t>
            </a:fld>
            <a:endParaRPr lang="en-US" dirty="0"/>
          </a:p>
        </p:txBody>
      </p:sp>
      <p:pic>
        <p:nvPicPr>
          <p:cNvPr id="2" name="Picture 1">
            <a:extLst>
              <a:ext uri="{FF2B5EF4-FFF2-40B4-BE49-F238E27FC236}">
                <a16:creationId xmlns:a16="http://schemas.microsoft.com/office/drawing/2014/main" id="{95F82CFC-4638-4A87-BBF3-7B469616ACD5}"/>
              </a:ext>
            </a:extLst>
          </p:cNvPr>
          <p:cNvPicPr>
            <a:picLocks noChangeAspect="1"/>
          </p:cNvPicPr>
          <p:nvPr/>
        </p:nvPicPr>
        <p:blipFill>
          <a:blip r:embed="rId3"/>
          <a:stretch>
            <a:fillRect/>
          </a:stretch>
        </p:blipFill>
        <p:spPr>
          <a:xfrm>
            <a:off x="9741000" y="3789000"/>
            <a:ext cx="1665605" cy="737030"/>
          </a:xfrm>
          <a:prstGeom prst="rect">
            <a:avLst/>
          </a:prstGeom>
        </p:spPr>
      </p:pic>
      <p:pic>
        <p:nvPicPr>
          <p:cNvPr id="16388" name="Picture 4" descr="Source Control Icons - Download Free Vector Icons | Noun Project">
            <a:extLst>
              <a:ext uri="{FF2B5EF4-FFF2-40B4-BE49-F238E27FC236}">
                <a16:creationId xmlns:a16="http://schemas.microsoft.com/office/drawing/2014/main" id="{F55B41A1-5D7A-4303-9B08-9B6EB1EED634}"/>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1000" y="1359000"/>
            <a:ext cx="1352922" cy="13529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FFA7808-DE9E-4A37-A08C-69DDC5099474}"/>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6526950" y="5727624"/>
            <a:ext cx="2074696" cy="501858"/>
          </a:xfrm>
          <a:prstGeom prst="rect">
            <a:avLst/>
          </a:prstGeom>
        </p:spPr>
      </p:pic>
    </p:spTree>
    <p:extLst>
      <p:ext uri="{BB962C8B-B14F-4D97-AF65-F5344CB8AC3E}">
        <p14:creationId xmlns:p14="http://schemas.microsoft.com/office/powerpoint/2010/main" val="37379217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5CC02E-EF6F-4E0E-A41C-A6F263EE155B}"/>
              </a:ext>
            </a:extLst>
          </p:cNvPr>
          <p:cNvSpPr>
            <a:spLocks noGrp="1"/>
          </p:cNvSpPr>
          <p:nvPr>
            <p:ph type="sldNum" sz="quarter" idx="5"/>
          </p:nvPr>
        </p:nvSpPr>
        <p:spPr/>
        <p:txBody>
          <a:bodyPr/>
          <a:lstStyle/>
          <a:p>
            <a:fld id="{2BF067CD-8E6B-4360-9AA8-C5DF2A48A6D1}" type="slidenum">
              <a:rPr lang="en-US" noProof="0" smtClean="0"/>
              <a:pPr/>
              <a:t>133</a:t>
            </a:fld>
            <a:endParaRPr lang="en-US" noProof="0" dirty="0"/>
          </a:p>
        </p:txBody>
      </p:sp>
      <p:sp>
        <p:nvSpPr>
          <p:cNvPr id="3" name="Text Placeholder 2">
            <a:extLst>
              <a:ext uri="{FF2B5EF4-FFF2-40B4-BE49-F238E27FC236}">
                <a16:creationId xmlns:a16="http://schemas.microsoft.com/office/drawing/2014/main" id="{82C13B4B-AB9F-442C-971A-46DAE802EFA6}"/>
              </a:ext>
            </a:extLst>
          </p:cNvPr>
          <p:cNvSpPr>
            <a:spLocks noGrp="1"/>
          </p:cNvSpPr>
          <p:nvPr>
            <p:ph type="body" sz="quarter" idx="10"/>
          </p:nvPr>
        </p:nvSpPr>
        <p:spPr/>
        <p:txBody>
          <a:bodyPr/>
          <a:lstStyle/>
          <a:p>
            <a:r>
              <a:rPr lang="en-US" b="1" dirty="0"/>
              <a:t>Clone</a:t>
            </a:r>
            <a:r>
              <a:rPr lang="en-US" dirty="0"/>
              <a:t> a repository from GitHub</a:t>
            </a:r>
          </a:p>
          <a:p>
            <a:endParaRPr lang="en-US" dirty="0"/>
          </a:p>
          <a:p>
            <a:r>
              <a:rPr lang="en-US" dirty="0"/>
              <a:t>Modify local files</a:t>
            </a:r>
          </a:p>
          <a:p>
            <a:endParaRPr lang="en-US" dirty="0"/>
          </a:p>
          <a:p>
            <a:r>
              <a:rPr lang="en-US" dirty="0"/>
              <a:t>Commit changes (local)</a:t>
            </a:r>
          </a:p>
          <a:p>
            <a:endParaRPr lang="en-US" dirty="0"/>
          </a:p>
          <a:p>
            <a:r>
              <a:rPr lang="en-US" dirty="0"/>
              <a:t>Push the changes to GitHub</a:t>
            </a:r>
          </a:p>
        </p:txBody>
      </p:sp>
      <p:sp>
        <p:nvSpPr>
          <p:cNvPr id="4" name="Title 3">
            <a:extLst>
              <a:ext uri="{FF2B5EF4-FFF2-40B4-BE49-F238E27FC236}">
                <a16:creationId xmlns:a16="http://schemas.microsoft.com/office/drawing/2014/main" id="{70F6FCFA-044C-45D6-8749-48E8A4591D9D}"/>
              </a:ext>
            </a:extLst>
          </p:cNvPr>
          <p:cNvSpPr>
            <a:spLocks noGrp="1"/>
          </p:cNvSpPr>
          <p:nvPr>
            <p:ph type="title"/>
          </p:nvPr>
        </p:nvSpPr>
        <p:spPr/>
        <p:txBody>
          <a:bodyPr/>
          <a:lstStyle/>
          <a:p>
            <a:r>
              <a:rPr lang="en-US" dirty="0"/>
              <a:t>GitHub – Example</a:t>
            </a:r>
          </a:p>
        </p:txBody>
      </p:sp>
      <p:sp>
        <p:nvSpPr>
          <p:cNvPr id="5" name="Text Placeholder 5">
            <a:hlinkClick r:id="rId3"/>
            <a:extLst>
              <a:ext uri="{FF2B5EF4-FFF2-40B4-BE49-F238E27FC236}">
                <a16:creationId xmlns:a16="http://schemas.microsoft.com/office/drawing/2014/main" id="{6AF52F07-10C1-499A-BFC2-07CF8652AA17}"/>
              </a:ext>
            </a:extLst>
          </p:cNvPr>
          <p:cNvSpPr txBox="1">
            <a:spLocks/>
          </p:cNvSpPr>
          <p:nvPr/>
        </p:nvSpPr>
        <p:spPr>
          <a:xfrm>
            <a:off x="673500" y="1899000"/>
            <a:ext cx="1084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git clone https://github.com/SoftUni/playground</a:t>
            </a:r>
          </a:p>
        </p:txBody>
      </p:sp>
      <p:sp>
        <p:nvSpPr>
          <p:cNvPr id="6" name="Text Placeholder 5">
            <a:extLst>
              <a:ext uri="{FF2B5EF4-FFF2-40B4-BE49-F238E27FC236}">
                <a16:creationId xmlns:a16="http://schemas.microsoft.com/office/drawing/2014/main" id="{7A4C7304-46A5-4A8D-95B9-8476138B4C61}"/>
              </a:ext>
            </a:extLst>
          </p:cNvPr>
          <p:cNvSpPr txBox="1">
            <a:spLocks/>
          </p:cNvSpPr>
          <p:nvPr/>
        </p:nvSpPr>
        <p:spPr>
          <a:xfrm>
            <a:off x="673500" y="3268664"/>
            <a:ext cx="1084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notepad README.md</a:t>
            </a:r>
          </a:p>
        </p:txBody>
      </p:sp>
      <p:sp>
        <p:nvSpPr>
          <p:cNvPr id="7" name="Text Placeholder 5">
            <a:extLst>
              <a:ext uri="{FF2B5EF4-FFF2-40B4-BE49-F238E27FC236}">
                <a16:creationId xmlns:a16="http://schemas.microsoft.com/office/drawing/2014/main" id="{D88A8A1A-D9F3-4AB2-BF05-17D81C150F0B}"/>
              </a:ext>
            </a:extLst>
          </p:cNvPr>
          <p:cNvSpPr txBox="1">
            <a:spLocks/>
          </p:cNvSpPr>
          <p:nvPr/>
        </p:nvSpPr>
        <p:spPr>
          <a:xfrm>
            <a:off x="673500" y="4686559"/>
            <a:ext cx="1084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git add . &amp; git commit -m "Added something"</a:t>
            </a:r>
          </a:p>
        </p:txBody>
      </p:sp>
      <p:sp>
        <p:nvSpPr>
          <p:cNvPr id="8" name="Text Placeholder 5">
            <a:extLst>
              <a:ext uri="{FF2B5EF4-FFF2-40B4-BE49-F238E27FC236}">
                <a16:creationId xmlns:a16="http://schemas.microsoft.com/office/drawing/2014/main" id="{435421B1-E06B-46DA-8AB8-0519024801BB}"/>
              </a:ext>
            </a:extLst>
          </p:cNvPr>
          <p:cNvSpPr txBox="1">
            <a:spLocks/>
          </p:cNvSpPr>
          <p:nvPr/>
        </p:nvSpPr>
        <p:spPr>
          <a:xfrm>
            <a:off x="673500" y="6025302"/>
            <a:ext cx="10845000" cy="58744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git push</a:t>
            </a:r>
          </a:p>
        </p:txBody>
      </p:sp>
    </p:spTree>
    <p:extLst>
      <p:ext uri="{BB962C8B-B14F-4D97-AF65-F5344CB8AC3E}">
        <p14:creationId xmlns:p14="http://schemas.microsoft.com/office/powerpoint/2010/main" val="2143771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766946"/>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584000"/>
            <a:ext cx="6672421" cy="1317946"/>
          </a:xfrm>
        </p:spPr>
        <p:txBody>
          <a:bodyPr/>
          <a:lstStyle/>
          <a:p>
            <a:r>
              <a:rPr lang="en-US" dirty="0"/>
              <a:t>Git and GitHub</a:t>
            </a:r>
          </a:p>
        </p:txBody>
      </p:sp>
      <p:pic>
        <p:nvPicPr>
          <p:cNvPr id="5" name="Picture 4">
            <a:extLst>
              <a:ext uri="{FF2B5EF4-FFF2-40B4-BE49-F238E27FC236}">
                <a16:creationId xmlns:a16="http://schemas.microsoft.com/office/drawing/2014/main" id="{6CA03127-4E44-4C9D-9E24-A094A9CAB045}"/>
              </a:ext>
            </a:extLst>
          </p:cNvPr>
          <p:cNvPicPr>
            <a:picLocks noChangeAspect="1"/>
          </p:cNvPicPr>
          <p:nvPr/>
        </p:nvPicPr>
        <p:blipFill>
          <a:blip r:embed="rId3"/>
          <a:stretch>
            <a:fillRect/>
          </a:stretch>
        </p:blipFill>
        <p:spPr>
          <a:xfrm>
            <a:off x="1110832" y="1424082"/>
            <a:ext cx="3002540" cy="2903472"/>
          </a:xfrm>
          <a:prstGeom prst="rect">
            <a:avLst/>
          </a:prstGeom>
        </p:spPr>
      </p:pic>
      <p:sp>
        <p:nvSpPr>
          <p:cNvPr id="6" name="Rectangle 5">
            <a:extLst>
              <a:ext uri="{FF2B5EF4-FFF2-40B4-BE49-F238E27FC236}">
                <a16:creationId xmlns:a16="http://schemas.microsoft.com/office/drawing/2014/main" id="{9DAD8661-C232-4C0D-8257-370BB82A5E36}"/>
              </a:ext>
            </a:extLst>
          </p:cNvPr>
          <p:cNvSpPr/>
          <p:nvPr/>
        </p:nvSpPr>
        <p:spPr>
          <a:xfrm>
            <a:off x="5711017" y="3621946"/>
            <a:ext cx="5124480" cy="461665"/>
          </a:xfrm>
          <a:prstGeom prst="rect">
            <a:avLst/>
          </a:prstGeom>
        </p:spPr>
        <p:txBody>
          <a:bodyPr wrap="none">
            <a:spAutoFit/>
          </a:bodyPr>
          <a:lstStyle/>
          <a:p>
            <a:pPr algn="ctr"/>
            <a:r>
              <a:rPr lang="en-US" sz="2400" noProof="1">
                <a:hlinkClick r:id="rId4"/>
              </a:rPr>
              <a:t>https://github.com/SoftUni/playground</a:t>
            </a:r>
            <a:endParaRPr lang="en-US" sz="2400" dirty="0"/>
          </a:p>
        </p:txBody>
      </p:sp>
    </p:spTree>
    <p:extLst>
      <p:ext uri="{BB962C8B-B14F-4D97-AF65-F5344CB8AC3E}">
        <p14:creationId xmlns:p14="http://schemas.microsoft.com/office/powerpoint/2010/main" val="7864122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46B400-C734-40C9-8C2F-2F3051800B7D}"/>
              </a:ext>
            </a:extLst>
          </p:cNvPr>
          <p:cNvSpPr>
            <a:spLocks noGrp="1"/>
          </p:cNvSpPr>
          <p:nvPr>
            <p:ph type="body" sz="quarter" idx="10"/>
          </p:nvPr>
        </p:nvSpPr>
        <p:spPr>
          <a:xfrm>
            <a:off x="190402" y="1196125"/>
            <a:ext cx="6535598" cy="5528766"/>
          </a:xfrm>
        </p:spPr>
        <p:txBody>
          <a:bodyPr/>
          <a:lstStyle/>
          <a:p>
            <a:r>
              <a:rPr lang="en-US" b="1" dirty="0"/>
              <a:t>Project trackers </a:t>
            </a:r>
            <a:r>
              <a:rPr lang="en-US" dirty="0"/>
              <a:t>organize and track project tasks</a:t>
            </a:r>
          </a:p>
          <a:p>
            <a:pPr lvl="1"/>
            <a:r>
              <a:rPr lang="en-US" b="1" dirty="0"/>
              <a:t>Tasks </a:t>
            </a:r>
            <a:r>
              <a:rPr lang="en-US" dirty="0"/>
              <a:t>may have description, sub-tasks, assigned people, deadline</a:t>
            </a:r>
          </a:p>
          <a:p>
            <a:r>
              <a:rPr lang="en-US" b="1" dirty="0"/>
              <a:t>Kanban boards</a:t>
            </a:r>
            <a:r>
              <a:rPr lang="en-US" dirty="0"/>
              <a:t> visualize the work on a project</a:t>
            </a:r>
          </a:p>
          <a:p>
            <a:pPr lvl="1"/>
            <a:r>
              <a:rPr lang="en-US" dirty="0"/>
              <a:t>Typical columns: Backlog,</a:t>
            </a:r>
            <a:br>
              <a:rPr lang="en-US" dirty="0"/>
            </a:br>
            <a:r>
              <a:rPr lang="en-US" dirty="0"/>
              <a:t>In Progress, Done</a:t>
            </a:r>
          </a:p>
          <a:p>
            <a:pPr lvl="1"/>
            <a:r>
              <a:rPr lang="en-US" dirty="0"/>
              <a:t>Examples: Trello, GitHub Projects</a:t>
            </a:r>
          </a:p>
        </p:txBody>
      </p:sp>
      <p:sp>
        <p:nvSpPr>
          <p:cNvPr id="4" name="Title 3">
            <a:extLst>
              <a:ext uri="{FF2B5EF4-FFF2-40B4-BE49-F238E27FC236}">
                <a16:creationId xmlns:a16="http://schemas.microsoft.com/office/drawing/2014/main" id="{9DF565C7-8C72-4D3C-91CB-827E5CF52710}"/>
              </a:ext>
            </a:extLst>
          </p:cNvPr>
          <p:cNvSpPr>
            <a:spLocks noGrp="1"/>
          </p:cNvSpPr>
          <p:nvPr>
            <p:ph type="title"/>
          </p:nvPr>
        </p:nvSpPr>
        <p:spPr/>
        <p:txBody>
          <a:bodyPr/>
          <a:lstStyle/>
          <a:p>
            <a:r>
              <a:rPr lang="en-US" dirty="0"/>
              <a:t>Project Trackers and Kanban Boards</a:t>
            </a:r>
          </a:p>
        </p:txBody>
      </p:sp>
      <p:sp>
        <p:nvSpPr>
          <p:cNvPr id="6" name="Slide Number">
            <a:extLst>
              <a:ext uri="{FF2B5EF4-FFF2-40B4-BE49-F238E27FC236}">
                <a16:creationId xmlns:a16="http://schemas.microsoft.com/office/drawing/2014/main" id="{EE8EC072-E06B-425E-887E-806B04FA6C15}"/>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135</a:t>
            </a:fld>
            <a:endParaRPr lang="en-US" dirty="0"/>
          </a:p>
        </p:txBody>
      </p:sp>
      <p:pic>
        <p:nvPicPr>
          <p:cNvPr id="2" name="Picture 1">
            <a:extLst>
              <a:ext uri="{FF2B5EF4-FFF2-40B4-BE49-F238E27FC236}">
                <a16:creationId xmlns:a16="http://schemas.microsoft.com/office/drawing/2014/main" id="{59F57F4D-CB34-4F97-B509-07A1010E8963}"/>
              </a:ext>
            </a:extLst>
          </p:cNvPr>
          <p:cNvPicPr>
            <a:picLocks noChangeAspect="1"/>
          </p:cNvPicPr>
          <p:nvPr/>
        </p:nvPicPr>
        <p:blipFill>
          <a:blip r:embed="rId3"/>
          <a:stretch>
            <a:fillRect/>
          </a:stretch>
        </p:blipFill>
        <p:spPr>
          <a:xfrm>
            <a:off x="6791944" y="1378664"/>
            <a:ext cx="5159314" cy="3420000"/>
          </a:xfrm>
          <a:prstGeom prst="rect">
            <a:avLst/>
          </a:prstGeom>
          <a:ln>
            <a:solidFill>
              <a:schemeClr val="bg2">
                <a:lumMod val="85000"/>
              </a:schemeClr>
            </a:solidFill>
          </a:ln>
        </p:spPr>
      </p:pic>
    </p:spTree>
    <p:extLst>
      <p:ext uri="{BB962C8B-B14F-4D97-AF65-F5344CB8AC3E}">
        <p14:creationId xmlns:p14="http://schemas.microsoft.com/office/powerpoint/2010/main" val="235090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731179"/>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719000"/>
            <a:ext cx="6672421" cy="990193"/>
          </a:xfrm>
        </p:spPr>
        <p:txBody>
          <a:bodyPr/>
          <a:lstStyle/>
          <a:p>
            <a:r>
              <a:rPr lang="en-US" dirty="0"/>
              <a:t>Trello Project Board</a:t>
            </a:r>
          </a:p>
        </p:txBody>
      </p:sp>
      <p:sp>
        <p:nvSpPr>
          <p:cNvPr id="2" name="Rectangle 1">
            <a:extLst>
              <a:ext uri="{FF2B5EF4-FFF2-40B4-BE49-F238E27FC236}">
                <a16:creationId xmlns:a16="http://schemas.microsoft.com/office/drawing/2014/main" id="{1D908F43-A3FD-47CB-878C-9C1D981A7CF9}"/>
              </a:ext>
            </a:extLst>
          </p:cNvPr>
          <p:cNvSpPr/>
          <p:nvPr/>
        </p:nvSpPr>
        <p:spPr>
          <a:xfrm>
            <a:off x="4984440" y="3654193"/>
            <a:ext cx="6577634" cy="461665"/>
          </a:xfrm>
          <a:prstGeom prst="rect">
            <a:avLst/>
          </a:prstGeom>
        </p:spPr>
        <p:txBody>
          <a:bodyPr wrap="none">
            <a:spAutoFit/>
          </a:bodyPr>
          <a:lstStyle/>
          <a:p>
            <a:pPr algn="ctr"/>
            <a:r>
              <a:rPr lang="en-US" sz="2400" dirty="0">
                <a:hlinkClick r:id="rId3"/>
              </a:rPr>
              <a:t>https://trello.com/b/HPpU2eCV/company-web-site</a:t>
            </a:r>
            <a:endParaRPr lang="en-US" sz="2400" dirty="0"/>
          </a:p>
        </p:txBody>
      </p:sp>
      <p:pic>
        <p:nvPicPr>
          <p:cNvPr id="9" name="Picture 8">
            <a:extLst>
              <a:ext uri="{FF2B5EF4-FFF2-40B4-BE49-F238E27FC236}">
                <a16:creationId xmlns:a16="http://schemas.microsoft.com/office/drawing/2014/main" id="{4000C8CB-37A7-4DC2-90E5-E1021BC6F9AC}"/>
              </a:ext>
            </a:extLst>
          </p:cNvPr>
          <p:cNvPicPr>
            <a:picLocks noChangeAspect="1"/>
          </p:cNvPicPr>
          <p:nvPr/>
        </p:nvPicPr>
        <p:blipFill>
          <a:blip r:embed="rId4"/>
          <a:stretch>
            <a:fillRect/>
          </a:stretch>
        </p:blipFill>
        <p:spPr>
          <a:xfrm>
            <a:off x="1115134" y="2349038"/>
            <a:ext cx="2981202" cy="944962"/>
          </a:xfrm>
          <a:prstGeom prst="rect">
            <a:avLst/>
          </a:prstGeom>
        </p:spPr>
      </p:pic>
    </p:spTree>
    <p:extLst>
      <p:ext uri="{BB962C8B-B14F-4D97-AF65-F5344CB8AC3E}">
        <p14:creationId xmlns:p14="http://schemas.microsoft.com/office/powerpoint/2010/main" val="11437546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955968" y="3418449"/>
            <a:ext cx="2620615" cy="2836165"/>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7907864"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dirty="0">
              <a:solidFill>
                <a:schemeClr val="bg2"/>
              </a:solidFill>
            </a:endParaRPr>
          </a:p>
        </p:txBody>
      </p:sp>
      <p:sp>
        <p:nvSpPr>
          <p:cNvPr id="16" name="Slide Number">
            <a:extLst>
              <a:ext uri="{FF2B5EF4-FFF2-40B4-BE49-F238E27FC236}">
                <a16:creationId xmlns:a16="http://schemas.microsoft.com/office/drawing/2014/main" id="{20EFC5B8-6B43-43EE-9868-DBA5BF8B92D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137</a:t>
            </a:fld>
            <a:endParaRPr lang="en-US" dirty="0"/>
          </a:p>
        </p:txBody>
      </p:sp>
      <p:sp>
        <p:nvSpPr>
          <p:cNvPr id="19" name="Text Placeholder 2">
            <a:extLst>
              <a:ext uri="{FF2B5EF4-FFF2-40B4-BE49-F238E27FC236}">
                <a16:creationId xmlns:a16="http://schemas.microsoft.com/office/drawing/2014/main" id="{8DA08BDD-AFCF-4A9E-9379-4EAEBB3471CE}"/>
              </a:ext>
            </a:extLst>
          </p:cNvPr>
          <p:cNvSpPr txBox="1">
            <a:spLocks/>
          </p:cNvSpPr>
          <p:nvPr/>
        </p:nvSpPr>
        <p:spPr>
          <a:xfrm>
            <a:off x="699285" y="1619694"/>
            <a:ext cx="7824768" cy="499138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solidFill>
                  <a:schemeClr val="bg2"/>
                </a:solidFill>
              </a:rPr>
              <a:t>The </a:t>
            </a:r>
            <a:r>
              <a:rPr lang="en-US" sz="3200" dirty="0">
                <a:solidFill>
                  <a:schemeClr val="bg1">
                    <a:lumMod val="60000"/>
                    <a:lumOff val="40000"/>
                  </a:schemeClr>
                </a:solidFill>
              </a:rPr>
              <a:t>4 skills </a:t>
            </a:r>
            <a:r>
              <a:rPr lang="en-US" sz="3200" dirty="0">
                <a:solidFill>
                  <a:schemeClr val="bg2"/>
                </a:solidFill>
              </a:rPr>
              <a:t>of the software engineers:</a:t>
            </a:r>
          </a:p>
          <a:p>
            <a:pPr lvl="1"/>
            <a:r>
              <a:rPr lang="en-US" sz="3000" dirty="0">
                <a:solidFill>
                  <a:schemeClr val="bg2"/>
                </a:solidFill>
              </a:rPr>
              <a:t>Coding, problem solving, development concepts, software technologies</a:t>
            </a:r>
          </a:p>
          <a:p>
            <a:r>
              <a:rPr lang="en-US" sz="3200" dirty="0">
                <a:solidFill>
                  <a:schemeClr val="bg2"/>
                </a:solidFill>
              </a:rPr>
              <a:t>Software </a:t>
            </a:r>
            <a:r>
              <a:rPr lang="en-US" sz="3200" dirty="0">
                <a:solidFill>
                  <a:schemeClr val="bg1">
                    <a:lumMod val="60000"/>
                    <a:lumOff val="40000"/>
                  </a:schemeClr>
                </a:solidFill>
              </a:rPr>
              <a:t>development concepts</a:t>
            </a:r>
          </a:p>
          <a:p>
            <a:pPr lvl="1"/>
            <a:r>
              <a:rPr lang="en-US" sz="3000" dirty="0">
                <a:solidFill>
                  <a:schemeClr val="bg2"/>
                </a:solidFill>
              </a:rPr>
              <a:t>Object-oriented programming, functional programming, asynchronous programming, data structures &amp; algorithms, Web concepts, front-end, UI concepts, back-end, RESTful services, databases, cloud, …</a:t>
            </a:r>
            <a:endParaRPr lang="en-US" sz="3200" dirty="0">
              <a:solidFill>
                <a:schemeClr val="bg2"/>
              </a:solidFill>
            </a:endParaRPr>
          </a:p>
        </p:txBody>
      </p:sp>
    </p:spTree>
    <p:extLst>
      <p:ext uri="{BB962C8B-B14F-4D97-AF65-F5344CB8AC3E}">
        <p14:creationId xmlns:p14="http://schemas.microsoft.com/office/powerpoint/2010/main" val="20267703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151966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456115" y="4535261"/>
            <a:ext cx="5665883" cy="863152"/>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1070006" y="4535261"/>
            <a:ext cx="3960082" cy="863152"/>
          </a:xfrm>
          <a:prstGeom prst="roundRect">
            <a:avLst/>
          </a:prstGeom>
          <a:solidFill>
            <a:schemeClr val="bg2"/>
          </a:solidFill>
          <a:ln>
            <a:solidFill>
              <a:schemeClr val="tx1"/>
            </a:solidFill>
          </a:ln>
          <a:effectLst/>
        </p:spPr>
      </p:pic>
      <p:pic>
        <p:nvPicPr>
          <p:cNvPr id="26" name="Netpeak" descr="Ð ÐµÐ·ÑÐ»ÑÐ°Ñ Ñ Ð¸Ð·Ð¾Ð±ÑÐ°Ð¶ÐµÐ½Ð¸Ðµ Ð·Ð° netpeak">
            <a:hlinkClick r:id="rId7"/>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91" t="-11436" r="-7291" b="-11436"/>
          <a:stretch/>
        </p:blipFill>
        <p:spPr bwMode="auto">
          <a:xfrm>
            <a:off x="5331174" y="2475274"/>
            <a:ext cx="5790822" cy="863152"/>
          </a:xfrm>
          <a:prstGeom prst="roundRect">
            <a:avLst/>
          </a:prstGeom>
          <a:solidFill>
            <a:schemeClr val="bg2"/>
          </a:solidFill>
          <a:ln>
            <a:solidFill>
              <a:schemeClr val="tx1"/>
            </a:solidFill>
          </a:ln>
          <a:effectLst/>
        </p:spPr>
      </p:pic>
      <p:pic>
        <p:nvPicPr>
          <p:cNvPr id="35" name="Sotware Group" descr="Ð ÐµÐ·ÑÐ»ÑÐ°Ñ Ñ Ð¸Ð·Ð¾Ð±ÑÐ°Ð¶ÐµÐ½Ð¸Ðµ Ð·Ð° software group">
            <a:hlinkClick r:id="rId9"/>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284" r="-9241"/>
          <a:stretch/>
        </p:blipFill>
        <p:spPr bwMode="auto">
          <a:xfrm>
            <a:off x="1070008" y="2475274"/>
            <a:ext cx="3856369" cy="863152"/>
          </a:xfrm>
          <a:prstGeom prst="roundRect">
            <a:avLst/>
          </a:prstGeom>
          <a:solidFill>
            <a:schemeClr val="bg2"/>
          </a:solidFill>
          <a:ln>
            <a:solidFill>
              <a:schemeClr val="tx1"/>
            </a:solidFill>
          </a:ln>
          <a:effectLst/>
        </p:spPr>
      </p:pic>
      <p:pic>
        <p:nvPicPr>
          <p:cNvPr id="25" name="Telenor">
            <a:hlinkClick r:id="rId11"/>
          </p:cNvPr>
          <p:cNvPicPr>
            <a:picLocks noChangeAspect="1"/>
          </p:cNvPicPr>
          <p:nvPr/>
        </p:nvPicPr>
        <p:blipFill rotWithShape="1">
          <a:blip r:embed="rId12" cstate="print">
            <a:extLst>
              <a:ext uri="{28A0092B-C50C-407E-A947-70E740481C1C}">
                <a14:useLocalDpi xmlns:a14="http://schemas.microsoft.com/office/drawing/2010/main" val="0"/>
              </a:ext>
            </a:extLst>
          </a:blip>
          <a:srcRect l="-12003" r="-12003" b="-2307"/>
          <a:stretch/>
        </p:blipFill>
        <p:spPr>
          <a:xfrm>
            <a:off x="8675094" y="1445280"/>
            <a:ext cx="2446901" cy="863152"/>
          </a:xfrm>
          <a:prstGeom prst="roundRect">
            <a:avLst/>
          </a:prstGeom>
          <a:solidFill>
            <a:schemeClr val="bg2"/>
          </a:solidFill>
          <a:ln>
            <a:solidFill>
              <a:schemeClr val="tx1"/>
            </a:solidFill>
          </a:ln>
          <a:effectLst/>
        </p:spPr>
      </p:pic>
      <p:pic>
        <p:nvPicPr>
          <p:cNvPr id="34" name="XS">
            <a:hlinkClick r:id="rId13"/>
          </p:cNvPr>
          <p:cNvPicPr>
            <a:picLocks noChangeAspect="1"/>
          </p:cNvPicPr>
          <p:nvPr/>
        </p:nvPicPr>
        <p:blipFill rotWithShape="1">
          <a:blip r:embed="rId14" cstate="print">
            <a:extLst>
              <a:ext uri="{28A0092B-C50C-407E-A947-70E740481C1C}">
                <a14:useLocalDpi xmlns:a14="http://schemas.microsoft.com/office/drawing/2010/main" val="0"/>
              </a:ext>
            </a:extLst>
          </a:blip>
          <a:srcRect l="-8796" t="-9452" r="-8796" b="-9452"/>
          <a:stretch/>
        </p:blipFill>
        <p:spPr>
          <a:xfrm>
            <a:off x="1070006" y="1445280"/>
            <a:ext cx="4183612" cy="863152"/>
          </a:xfrm>
          <a:prstGeom prst="roundRect">
            <a:avLst/>
          </a:prstGeom>
          <a:solidFill>
            <a:schemeClr val="bg2"/>
          </a:solidFill>
          <a:ln>
            <a:solidFill>
              <a:schemeClr val="tx1"/>
            </a:solidFill>
          </a:ln>
          <a:effectLst/>
        </p:spPr>
      </p:pic>
      <p:pic>
        <p:nvPicPr>
          <p:cNvPr id="36" name="SB Tech">
            <a:hlinkClick r:id="rId15"/>
          </p:cNvPr>
          <p:cNvPicPr>
            <a:picLocks noChangeAspect="1"/>
          </p:cNvPicPr>
          <p:nvPr/>
        </p:nvPicPr>
        <p:blipFill rotWithShape="1">
          <a:blip r:embed="rId16" cstate="print">
            <a:extLst>
              <a:ext uri="{28A0092B-C50C-407E-A947-70E740481C1C}">
                <a14:useLocalDpi xmlns:a14="http://schemas.microsoft.com/office/drawing/2010/main" val="0"/>
              </a:ext>
            </a:extLst>
          </a:blip>
          <a:srcRect l="-3822" r="-689"/>
          <a:stretch/>
        </p:blipFill>
        <p:spPr>
          <a:xfrm>
            <a:off x="5608206" y="1445280"/>
            <a:ext cx="2712303" cy="863152"/>
          </a:xfrm>
          <a:prstGeom prst="roundRect">
            <a:avLst/>
          </a:prstGeom>
          <a:solidFill>
            <a:schemeClr val="bg2"/>
          </a:solidFill>
          <a:ln>
            <a:solidFill>
              <a:schemeClr val="tx1"/>
            </a:solidFill>
          </a:ln>
          <a:effectLst/>
        </p:spPr>
      </p:pic>
      <p:pic>
        <p:nvPicPr>
          <p:cNvPr id="27" name="Postbank">
            <a:hlinkClick r:id="rId17"/>
          </p:cNvPr>
          <p:cNvPicPr>
            <a:picLocks noChangeAspect="1"/>
          </p:cNvPicPr>
          <p:nvPr/>
        </p:nvPicPr>
        <p:blipFill rotWithShape="1">
          <a:blip r:embed="rId18" cstate="print">
            <a:extLst>
              <a:ext uri="{28A0092B-C50C-407E-A947-70E740481C1C}">
                <a14:useLocalDpi xmlns:a14="http://schemas.microsoft.com/office/drawing/2010/main" val="0"/>
              </a:ext>
            </a:extLst>
          </a:blip>
          <a:srcRect l="-21826" t="-8951" r="-21826" b="-8951"/>
          <a:stretch/>
        </p:blipFill>
        <p:spPr>
          <a:xfrm>
            <a:off x="6237267" y="3505268"/>
            <a:ext cx="2518346" cy="863152"/>
          </a:xfrm>
          <a:prstGeom prst="roundRect">
            <a:avLst/>
          </a:prstGeom>
          <a:solidFill>
            <a:schemeClr val="bg2"/>
          </a:solidFill>
          <a:ln>
            <a:solidFill>
              <a:schemeClr val="tx1"/>
            </a:solidFill>
          </a:ln>
          <a:effectLst/>
        </p:spPr>
      </p:pic>
      <p:pic>
        <p:nvPicPr>
          <p:cNvPr id="37" name="SmartIT">
            <a:hlinkClick r:id="rId19"/>
          </p:cNvPr>
          <p:cNvPicPr>
            <a:picLocks noChangeAspect="1"/>
          </p:cNvPicPr>
          <p:nvPr/>
        </p:nvPicPr>
        <p:blipFill rotWithShape="1">
          <a:blip r:embed="rId20" cstate="print">
            <a:extLst>
              <a:ext uri="{28A0092B-C50C-407E-A947-70E740481C1C}">
                <a14:useLocalDpi xmlns:a14="http://schemas.microsoft.com/office/drawing/2010/main" val="0"/>
              </a:ext>
            </a:extLst>
          </a:blip>
          <a:srcRect l="-14503" t="-16504" r="-14503" b="-16504"/>
          <a:stretch/>
        </p:blipFill>
        <p:spPr>
          <a:xfrm>
            <a:off x="1070007" y="3505268"/>
            <a:ext cx="4539290" cy="863152"/>
          </a:xfrm>
          <a:prstGeom prst="roundRect">
            <a:avLst/>
          </a:prstGeom>
          <a:solidFill>
            <a:schemeClr val="bg2"/>
          </a:solidFill>
          <a:ln>
            <a:solidFill>
              <a:schemeClr val="tx1"/>
            </a:solidFill>
          </a:ln>
          <a:effectLst/>
        </p:spPr>
      </p:pic>
      <p:pic>
        <p:nvPicPr>
          <p:cNvPr id="28" name="Codexio">
            <a:hlinkClick r:id="rId21"/>
          </p:cNvPr>
          <p:cNvPicPr>
            <a:picLocks noChangeAspect="1"/>
          </p:cNvPicPr>
          <p:nvPr/>
        </p:nvPicPr>
        <p:blipFill rotWithShape="1">
          <a:blip r:embed="rId22" cstate="print">
            <a:extLst>
              <a:ext uri="{28A0092B-C50C-407E-A947-70E740481C1C}">
                <a14:useLocalDpi xmlns:a14="http://schemas.microsoft.com/office/drawing/2010/main" val="0"/>
              </a:ext>
            </a:extLst>
          </a:blip>
          <a:srcRect l="-28589" t="-22282" r="-30138" b="-23831"/>
          <a:stretch/>
        </p:blipFill>
        <p:spPr>
          <a:xfrm>
            <a:off x="9373804" y="3505268"/>
            <a:ext cx="1748192" cy="863152"/>
          </a:xfrm>
          <a:prstGeom prst="roundRect">
            <a:avLst/>
          </a:prstGeom>
          <a:solidFill>
            <a:schemeClr val="bg2"/>
          </a:solidFill>
          <a:ln>
            <a:solidFill>
              <a:schemeClr val="tx1"/>
            </a:solidFill>
          </a:ln>
          <a:effectLst/>
        </p:spPr>
      </p:pic>
      <p:pic>
        <p:nvPicPr>
          <p:cNvPr id="16" name="Infragistics">
            <a:hlinkClick r:id="rId23"/>
            <a:extLst>
              <a:ext uri="{FF2B5EF4-FFF2-40B4-BE49-F238E27FC236}">
                <a16:creationId xmlns:a16="http://schemas.microsoft.com/office/drawing/2014/main" id="{0FDF11E6-F5ED-4FB2-96CD-9D306D28A0DB}"/>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4204" r="-4204"/>
          <a:stretch>
            <a:fillRect/>
          </a:stretch>
        </p:blipFill>
        <p:spPr>
          <a:xfrm>
            <a:off x="1113007" y="5565254"/>
            <a:ext cx="2872298" cy="863152"/>
          </a:xfrm>
          <a:prstGeom prst="roundRect">
            <a:avLst/>
          </a:prstGeom>
          <a:solidFill>
            <a:schemeClr val="bg2"/>
          </a:solidFill>
          <a:ln>
            <a:solidFill>
              <a:schemeClr val="tx1"/>
            </a:solidFill>
          </a:ln>
          <a:effectLst>
            <a:softEdge rad="0"/>
          </a:effectLst>
        </p:spPr>
      </p:pic>
      <p:pic>
        <p:nvPicPr>
          <p:cNvPr id="18" name="Picture 17">
            <a:hlinkClick r:id="rId25"/>
          </p:cNvPr>
          <p:cNvPicPr>
            <a:picLocks noChangeAspect="1"/>
          </p:cNvPicPr>
          <p:nvPr/>
        </p:nvPicPr>
        <p:blipFill>
          <a:blip r:embed="rId26"/>
          <a:stretch>
            <a:fillRect/>
          </a:stretch>
        </p:blipFill>
        <p:spPr>
          <a:xfrm>
            <a:off x="4684974" y="5654317"/>
            <a:ext cx="6472875" cy="774091"/>
          </a:xfrm>
          <a:prstGeom prst="roundRect">
            <a:avLst/>
          </a:prstGeom>
          <a:solidFill>
            <a:schemeClr val="bg2"/>
          </a:solidFill>
          <a:ln>
            <a:solidFill>
              <a:schemeClr val="tx1"/>
            </a:solidFill>
          </a:ln>
          <a:effectLst>
            <a:softEdge rad="0"/>
          </a:effectLst>
        </p:spPr>
      </p:pic>
    </p:spTree>
    <p:extLst>
      <p:ext uri="{BB962C8B-B14F-4D97-AF65-F5344CB8AC3E}">
        <p14:creationId xmlns:p14="http://schemas.microsoft.com/office/powerpoint/2010/main" val="2213123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F2470-AF19-40D1-821F-FE9DE30A5E1C}"/>
              </a:ext>
            </a:extLst>
          </p:cNvPr>
          <p:cNvSpPr>
            <a:spLocks noGrp="1"/>
          </p:cNvSpPr>
          <p:nvPr>
            <p:ph type="body" sz="quarter" idx="10"/>
          </p:nvPr>
        </p:nvSpPr>
        <p:spPr/>
        <p:txBody>
          <a:bodyPr>
            <a:normAutofit/>
          </a:bodyPr>
          <a:lstStyle/>
          <a:p>
            <a:r>
              <a:rPr lang="en-US" dirty="0"/>
              <a:t>Basic </a:t>
            </a:r>
            <a:r>
              <a:rPr lang="en-US" b="1" dirty="0"/>
              <a:t>mathematical concepts </a:t>
            </a:r>
            <a:r>
              <a:rPr lang="en-US" dirty="0"/>
              <a:t>related to programming</a:t>
            </a:r>
          </a:p>
          <a:p>
            <a:pPr lvl="1"/>
            <a:r>
              <a:rPr lang="en-US" b="1" dirty="0"/>
              <a:t>Coordinate systems</a:t>
            </a:r>
            <a:r>
              <a:rPr lang="bg-BG" b="1" dirty="0"/>
              <a:t> </a:t>
            </a:r>
            <a:r>
              <a:rPr lang="bg-BG" dirty="0"/>
              <a:t>(</a:t>
            </a:r>
            <a:r>
              <a:rPr lang="en-US" dirty="0"/>
              <a:t>used in computer graphics</a:t>
            </a:r>
            <a:r>
              <a:rPr lang="bg-BG" dirty="0"/>
              <a:t>)</a:t>
            </a:r>
            <a:endParaRPr lang="en-US" dirty="0"/>
          </a:p>
          <a:p>
            <a:pPr lvl="1"/>
            <a:r>
              <a:rPr lang="en-US" dirty="0"/>
              <a:t>Mathematical </a:t>
            </a:r>
            <a:r>
              <a:rPr lang="en-US" b="1" dirty="0"/>
              <a:t>functions </a:t>
            </a:r>
            <a:r>
              <a:rPr lang="bg-BG" dirty="0"/>
              <a:t>(</a:t>
            </a:r>
            <a:r>
              <a:rPr lang="en-US" dirty="0"/>
              <a:t>lambda calculus, discrete functions, …)</a:t>
            </a:r>
            <a:endParaRPr lang="en-US" b="1" dirty="0"/>
          </a:p>
          <a:p>
            <a:pPr lvl="1"/>
            <a:r>
              <a:rPr lang="en-US" b="1" dirty="0"/>
              <a:t>Vectors </a:t>
            </a:r>
            <a:r>
              <a:rPr lang="en-US" dirty="0"/>
              <a:t>and </a:t>
            </a:r>
            <a:r>
              <a:rPr lang="en-US" b="1" dirty="0"/>
              <a:t>matrices </a:t>
            </a:r>
            <a:r>
              <a:rPr lang="en-US" dirty="0"/>
              <a:t>(used in graphics, machine learning, …)</a:t>
            </a:r>
          </a:p>
          <a:p>
            <a:pPr lvl="1"/>
            <a:r>
              <a:rPr lang="en-US" dirty="0"/>
              <a:t>Finite state </a:t>
            </a:r>
            <a:r>
              <a:rPr lang="en-US" b="1" dirty="0"/>
              <a:t>automata</a:t>
            </a:r>
            <a:r>
              <a:rPr lang="en-US" dirty="0"/>
              <a:t> and </a:t>
            </a:r>
            <a:r>
              <a:rPr lang="en-US" b="1" dirty="0"/>
              <a:t>state machines</a:t>
            </a:r>
            <a:r>
              <a:rPr lang="en-US" dirty="0"/>
              <a:t> (used in parsers)</a:t>
            </a:r>
          </a:p>
          <a:p>
            <a:pPr lvl="1"/>
            <a:r>
              <a:rPr lang="en-US" b="1" dirty="0"/>
              <a:t>Statistics </a:t>
            </a:r>
            <a:r>
              <a:rPr lang="en-US" dirty="0"/>
              <a:t>concepts (used in machine learning)</a:t>
            </a:r>
          </a:p>
          <a:p>
            <a:pPr lvl="1"/>
            <a:r>
              <a:rPr lang="en-US" b="1" dirty="0"/>
              <a:t>Algorithm complexity</a:t>
            </a:r>
            <a:r>
              <a:rPr lang="en-US" dirty="0"/>
              <a:t> (estimate the speed)</a:t>
            </a:r>
          </a:p>
          <a:p>
            <a:pPr lvl="1"/>
            <a:r>
              <a:rPr lang="en-US" dirty="0"/>
              <a:t>Mathematical modeling</a:t>
            </a:r>
          </a:p>
        </p:txBody>
      </p:sp>
      <p:sp>
        <p:nvSpPr>
          <p:cNvPr id="4" name="Title 3">
            <a:extLst>
              <a:ext uri="{FF2B5EF4-FFF2-40B4-BE49-F238E27FC236}">
                <a16:creationId xmlns:a16="http://schemas.microsoft.com/office/drawing/2014/main" id="{A70BEFD3-E261-4F2A-B6BA-1D87316615D1}"/>
              </a:ext>
            </a:extLst>
          </p:cNvPr>
          <p:cNvSpPr>
            <a:spLocks noGrp="1"/>
          </p:cNvSpPr>
          <p:nvPr>
            <p:ph type="title"/>
          </p:nvPr>
        </p:nvSpPr>
        <p:spPr/>
        <p:txBody>
          <a:bodyPr/>
          <a:lstStyle/>
          <a:p>
            <a:r>
              <a:rPr lang="en-US" dirty="0"/>
              <a:t>Math Concepts in Software Development</a:t>
            </a:r>
          </a:p>
        </p:txBody>
      </p:sp>
      <p:sp>
        <p:nvSpPr>
          <p:cNvPr id="5" name="Slide Number">
            <a:extLst>
              <a:ext uri="{FF2B5EF4-FFF2-40B4-BE49-F238E27FC236}">
                <a16:creationId xmlns:a16="http://schemas.microsoft.com/office/drawing/2014/main" id="{6EADBE0A-CD6F-49AF-9618-54D9C9FC5C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a:t>
            </a:fld>
            <a:endParaRPr lang="en-US" noProof="0" dirty="0"/>
          </a:p>
        </p:txBody>
      </p:sp>
    </p:spTree>
    <p:extLst>
      <p:ext uri="{BB962C8B-B14F-4D97-AF65-F5344CB8AC3E}">
        <p14:creationId xmlns:p14="http://schemas.microsoft.com/office/powerpoint/2010/main" val="10433349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grpSp>
        <p:nvGrpSpPr>
          <p:cNvPr id="7" name="Group 6">
            <a:extLst>
              <a:ext uri="{FF2B5EF4-FFF2-40B4-BE49-F238E27FC236}">
                <a16:creationId xmlns:a16="http://schemas.microsoft.com/office/drawing/2014/main" id="{8F94737B-4698-41F8-AC81-9324F12880B9}"/>
              </a:ext>
            </a:extLst>
          </p:cNvPr>
          <p:cNvGrpSpPr/>
          <p:nvPr/>
        </p:nvGrpSpPr>
        <p:grpSpPr>
          <a:xfrm>
            <a:off x="1981200" y="1710324"/>
            <a:ext cx="8229600" cy="4151278"/>
            <a:chOff x="1492446" y="2067924"/>
            <a:chExt cx="6811766" cy="3436077"/>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4" name="Picture 3">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6654" r="6654"/>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6" name="Picture 5">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Tree>
    <p:extLst>
      <p:ext uri="{BB962C8B-B14F-4D97-AF65-F5344CB8AC3E}">
        <p14:creationId xmlns:p14="http://schemas.microsoft.com/office/powerpoint/2010/main" val="3039170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3936827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1261131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9C385-B517-4F58-8FE9-64E5BC698FBF}"/>
              </a:ext>
            </a:extLst>
          </p:cNvPr>
          <p:cNvSpPr>
            <a:spLocks noGrp="1"/>
          </p:cNvSpPr>
          <p:nvPr>
            <p:ph type="sldNum" sz="quarter" idx="5"/>
          </p:nvPr>
        </p:nvSpPr>
        <p:spPr/>
        <p:txBody>
          <a:bodyPr/>
          <a:lstStyle/>
          <a:p>
            <a:fld id="{2BF067CD-8E6B-4360-9AA8-C5DF2A48A6D1}" type="slidenum">
              <a:rPr lang="en-US" noProof="0" smtClean="0"/>
              <a:pPr/>
              <a:t>15</a:t>
            </a:fld>
            <a:endParaRPr lang="en-US" noProof="0" dirty="0"/>
          </a:p>
        </p:txBody>
      </p:sp>
      <p:sp>
        <p:nvSpPr>
          <p:cNvPr id="4" name="Title 3">
            <a:extLst>
              <a:ext uri="{FF2B5EF4-FFF2-40B4-BE49-F238E27FC236}">
                <a16:creationId xmlns:a16="http://schemas.microsoft.com/office/drawing/2014/main" id="{351FBA07-F52A-44D9-9DB8-8A96C036B2DA}"/>
              </a:ext>
            </a:extLst>
          </p:cNvPr>
          <p:cNvSpPr>
            <a:spLocks noGrp="1"/>
          </p:cNvSpPr>
          <p:nvPr>
            <p:ph type="title"/>
          </p:nvPr>
        </p:nvSpPr>
        <p:spPr/>
        <p:txBody>
          <a:bodyPr/>
          <a:lstStyle/>
          <a:p>
            <a:r>
              <a:rPr lang="en-US" dirty="0"/>
              <a:t>Coordinate System and </a:t>
            </a:r>
            <a:r>
              <a:rPr lang="en-US"/>
              <a:t>SVG – Example</a:t>
            </a:r>
          </a:p>
        </p:txBody>
      </p:sp>
      <p:sp>
        <p:nvSpPr>
          <p:cNvPr id="5" name="Text Placeholder 7">
            <a:extLst>
              <a:ext uri="{FF2B5EF4-FFF2-40B4-BE49-F238E27FC236}">
                <a16:creationId xmlns:a16="http://schemas.microsoft.com/office/drawing/2014/main" id="{E7926A0C-7545-49AA-9EEF-837264B3791A}"/>
              </a:ext>
            </a:extLst>
          </p:cNvPr>
          <p:cNvSpPr txBox="1">
            <a:spLocks/>
          </p:cNvSpPr>
          <p:nvPr/>
        </p:nvSpPr>
        <p:spPr>
          <a:xfrm>
            <a:off x="763500" y="1380787"/>
            <a:ext cx="10665000" cy="200321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tx1"/>
                </a:solidFill>
              </a:rPr>
              <a:t>&lt;svg width="500" height="250" style="background:lightgray"&gt;</a:t>
            </a:r>
          </a:p>
          <a:p>
            <a:r>
              <a:rPr lang="en-US" sz="2400" dirty="0">
                <a:solidFill>
                  <a:schemeClr val="tx1"/>
                </a:solidFill>
              </a:rPr>
              <a:t>  &lt;rect x="100" y="50" width="200" height="100" rx="5" ry="5" style="fill:red;stroke:black;stroke-width:5;opacity:0.7" /&gt;</a:t>
            </a:r>
          </a:p>
          <a:p>
            <a:r>
              <a:rPr lang="en-US" sz="2400" dirty="0">
                <a:solidFill>
                  <a:schemeClr val="tx1"/>
                </a:solidFill>
              </a:rPr>
              <a:t>&lt;/svg&gt;</a:t>
            </a:r>
            <a:endParaRPr lang="en-US" sz="2400" baseline="-25000" dirty="0">
              <a:solidFill>
                <a:schemeClr val="tx1"/>
              </a:solidFill>
            </a:endParaRPr>
          </a:p>
        </p:txBody>
      </p:sp>
      <p:pic>
        <p:nvPicPr>
          <p:cNvPr id="60" name="Picture 59">
            <a:extLst>
              <a:ext uri="{FF2B5EF4-FFF2-40B4-BE49-F238E27FC236}">
                <a16:creationId xmlns:a16="http://schemas.microsoft.com/office/drawing/2014/main" id="{04D9353F-1A73-49AB-8971-D22ECDC6AF92}"/>
              </a:ext>
            </a:extLst>
          </p:cNvPr>
          <p:cNvPicPr>
            <a:picLocks noChangeAspect="1"/>
          </p:cNvPicPr>
          <p:nvPr/>
        </p:nvPicPr>
        <p:blipFill>
          <a:blip r:embed="rId3"/>
          <a:stretch>
            <a:fillRect/>
          </a:stretch>
        </p:blipFill>
        <p:spPr>
          <a:xfrm>
            <a:off x="2990998" y="2997562"/>
            <a:ext cx="6210002" cy="3491438"/>
          </a:xfrm>
          <a:prstGeom prst="rect">
            <a:avLst/>
          </a:prstGeom>
          <a:ln>
            <a:solidFill>
              <a:schemeClr val="bg2">
                <a:lumMod val="75000"/>
              </a:schemeClr>
            </a:solidFill>
          </a:ln>
        </p:spPr>
      </p:pic>
    </p:spTree>
    <p:extLst>
      <p:ext uri="{BB962C8B-B14F-4D97-AF65-F5344CB8AC3E}">
        <p14:creationId xmlns:p14="http://schemas.microsoft.com/office/powerpoint/2010/main" val="26985809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311250" y="31809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311250" y="1314000"/>
            <a:ext cx="6065837" cy="1754187"/>
          </a:xfrm>
        </p:spPr>
        <p:txBody>
          <a:bodyPr/>
          <a:lstStyle/>
          <a:p>
            <a:r>
              <a:rPr lang="en-US" dirty="0"/>
              <a:t>SVG and the Coordinate System</a:t>
            </a:r>
          </a:p>
        </p:txBody>
      </p:sp>
      <p:sp>
        <p:nvSpPr>
          <p:cNvPr id="8" name="Rectangle 7">
            <a:extLst>
              <a:ext uri="{FF2B5EF4-FFF2-40B4-BE49-F238E27FC236}">
                <a16:creationId xmlns:a16="http://schemas.microsoft.com/office/drawing/2014/main" id="{5484635F-661E-42ED-809F-D3D9A489ACA6}"/>
              </a:ext>
            </a:extLst>
          </p:cNvPr>
          <p:cNvSpPr/>
          <p:nvPr/>
        </p:nvSpPr>
        <p:spPr>
          <a:xfrm>
            <a:off x="5286000" y="4061963"/>
            <a:ext cx="6116336" cy="523220"/>
          </a:xfrm>
          <a:prstGeom prst="rect">
            <a:avLst/>
          </a:prstGeom>
        </p:spPr>
        <p:txBody>
          <a:bodyPr wrap="none">
            <a:spAutoFit/>
          </a:bodyPr>
          <a:lstStyle/>
          <a:p>
            <a:pPr algn="ctr"/>
            <a:r>
              <a:rPr lang="en-US" sz="2800" dirty="0">
                <a:hlinkClick r:id="rId3"/>
              </a:rPr>
              <a:t>https://repl.it/@nakov/SVG-example</a:t>
            </a:r>
            <a:endParaRPr lang="en-US" sz="2800" dirty="0"/>
          </a:p>
        </p:txBody>
      </p:sp>
      <p:pic>
        <p:nvPicPr>
          <p:cNvPr id="10" name="Picture 9">
            <a:extLst>
              <a:ext uri="{FF2B5EF4-FFF2-40B4-BE49-F238E27FC236}">
                <a16:creationId xmlns:a16="http://schemas.microsoft.com/office/drawing/2014/main" id="{B080946B-F0DD-4BF9-A0E4-84F3DEE6FB41}"/>
              </a:ext>
            </a:extLst>
          </p:cNvPr>
          <p:cNvPicPr>
            <a:picLocks noChangeAspect="1"/>
          </p:cNvPicPr>
          <p:nvPr/>
        </p:nvPicPr>
        <p:blipFill>
          <a:blip r:embed="rId4"/>
          <a:stretch>
            <a:fillRect/>
          </a:stretch>
        </p:blipFill>
        <p:spPr>
          <a:xfrm>
            <a:off x="1345664" y="2174812"/>
            <a:ext cx="2503010" cy="1279524"/>
          </a:xfrm>
          <a:prstGeom prst="rect">
            <a:avLst/>
          </a:prstGeom>
        </p:spPr>
      </p:pic>
    </p:spTree>
    <p:extLst>
      <p:ext uri="{BB962C8B-B14F-4D97-AF65-F5344CB8AC3E}">
        <p14:creationId xmlns:p14="http://schemas.microsoft.com/office/powerpoint/2010/main" val="1455338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class instances)</a:t>
            </a:r>
            <a:r>
              <a:rPr lang="bg-BG" dirty="0"/>
              <a:t> </a:t>
            </a:r>
            <a:r>
              <a:rPr lang="en-US" dirty="0"/>
              <a:t>to model the real world</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Object-Oriented Programming (OOP)</a:t>
            </a:r>
          </a:p>
        </p:txBody>
      </p:sp>
      <p:sp>
        <p:nvSpPr>
          <p:cNvPr id="5" name="Text Placeholder 7">
            <a:extLst>
              <a:ext uri="{FF2B5EF4-FFF2-40B4-BE49-F238E27FC236}">
                <a16:creationId xmlns:a16="http://schemas.microsoft.com/office/drawing/2014/main" id="{6ABCCC77-58FE-4EA6-BFA0-B60315CB6993}"/>
              </a:ext>
            </a:extLst>
          </p:cNvPr>
          <p:cNvSpPr txBox="1">
            <a:spLocks/>
          </p:cNvSpPr>
          <p:nvPr/>
        </p:nvSpPr>
        <p:spPr>
          <a:xfrm>
            <a:off x="561000" y="2709000"/>
            <a:ext cx="4904999" cy="29727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bg1">
                    <a:lumMod val="75000"/>
                  </a:schemeClr>
                </a:solidFill>
              </a:rPr>
              <a:t>class</a:t>
            </a:r>
            <a:r>
              <a:rPr lang="en-US" sz="2400" dirty="0">
                <a:solidFill>
                  <a:schemeClr val="tx1"/>
                </a:solidFill>
              </a:rPr>
              <a:t> Rectangle {</a:t>
            </a:r>
          </a:p>
          <a:p>
            <a:r>
              <a:rPr lang="en-US" sz="2400" dirty="0">
                <a:solidFill>
                  <a:schemeClr val="tx1"/>
                </a:solidFill>
              </a:rPr>
              <a:t>  int width, height;</a:t>
            </a:r>
          </a:p>
          <a:p>
            <a:r>
              <a:rPr lang="en-US" sz="2400" dirty="0">
                <a:solidFill>
                  <a:schemeClr val="tx1"/>
                </a:solidFill>
              </a:rPr>
              <a:t>  int CalcArea() {</a:t>
            </a:r>
            <a:br>
              <a:rPr lang="en-US" sz="2400" dirty="0">
                <a:solidFill>
                  <a:schemeClr val="tx1"/>
                </a:solidFill>
              </a:rPr>
            </a:br>
            <a:r>
              <a:rPr lang="en-US" sz="2400" dirty="0">
                <a:solidFill>
                  <a:schemeClr val="tx1"/>
                </a:solidFill>
              </a:rPr>
              <a:t>    return width * height;</a:t>
            </a:r>
          </a:p>
          <a:p>
            <a:pPr>
              <a:spcBef>
                <a:spcPts val="300"/>
              </a:spcBef>
            </a:pPr>
            <a:r>
              <a:rPr lang="en-US" sz="2400" dirty="0">
                <a:solidFill>
                  <a:schemeClr val="tx1"/>
                </a:solidFill>
              </a:rPr>
              <a:t>  }</a:t>
            </a:r>
          </a:p>
          <a:p>
            <a:pPr>
              <a:spcBef>
                <a:spcPts val="300"/>
              </a:spcBef>
            </a:pPr>
            <a:r>
              <a:rPr lang="en-US" sz="2400" dirty="0">
                <a:solidFill>
                  <a:schemeClr val="tx1"/>
                </a:solidFill>
              </a:rPr>
              <a:t>}</a:t>
            </a:r>
            <a:endParaRPr lang="en-US" sz="2400" baseline="-25000" dirty="0">
              <a:solidFill>
                <a:schemeClr val="tx1"/>
              </a:solidFill>
            </a:endParaRPr>
          </a:p>
        </p:txBody>
      </p:sp>
      <p:sp>
        <p:nvSpPr>
          <p:cNvPr id="6" name="Rectangle 5">
            <a:extLst>
              <a:ext uri="{FF2B5EF4-FFF2-40B4-BE49-F238E27FC236}">
                <a16:creationId xmlns:a16="http://schemas.microsoft.com/office/drawing/2014/main" id="{7BB672B2-0B8F-467B-BC1B-CD8AA931E34D}"/>
              </a:ext>
            </a:extLst>
          </p:cNvPr>
          <p:cNvSpPr/>
          <p:nvPr/>
        </p:nvSpPr>
        <p:spPr bwMode="auto">
          <a:xfrm>
            <a:off x="6353238" y="5256824"/>
            <a:ext cx="2520000" cy="108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7</a:t>
            </a:r>
          </a:p>
          <a:p>
            <a:pPr algn="ctr"/>
            <a:r>
              <a:rPr lang="en-US" sz="2800" b="1" dirty="0">
                <a:solidFill>
                  <a:srgbClr val="FFFFFF"/>
                </a:solidFill>
                <a:effectLst>
                  <a:outerShdw blurRad="38100" dist="38100" dir="2700000" algn="tl">
                    <a:srgbClr val="000000">
                      <a:alpha val="43137"/>
                    </a:srgbClr>
                  </a:outerShdw>
                </a:effectLst>
              </a:rPr>
              <a:t>height = 3</a:t>
            </a:r>
          </a:p>
        </p:txBody>
      </p:sp>
      <p:sp>
        <p:nvSpPr>
          <p:cNvPr id="7" name="Rectangle 6">
            <a:extLst>
              <a:ext uri="{FF2B5EF4-FFF2-40B4-BE49-F238E27FC236}">
                <a16:creationId xmlns:a16="http://schemas.microsoft.com/office/drawing/2014/main" id="{B60BBC6C-CB4A-4D54-AD11-486CF121E5FA}"/>
              </a:ext>
            </a:extLst>
          </p:cNvPr>
          <p:cNvSpPr/>
          <p:nvPr/>
        </p:nvSpPr>
        <p:spPr bwMode="auto">
          <a:xfrm>
            <a:off x="9471000" y="2709000"/>
            <a:ext cx="2160000" cy="144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6</a:t>
            </a:r>
          </a:p>
          <a:p>
            <a:pPr algn="ctr"/>
            <a:r>
              <a:rPr lang="en-US" sz="2800" b="1" dirty="0">
                <a:solidFill>
                  <a:srgbClr val="FFFFFF"/>
                </a:solidFill>
                <a:effectLst>
                  <a:outerShdw blurRad="38100" dist="38100" dir="2700000" algn="tl">
                    <a:srgbClr val="000000">
                      <a:alpha val="43137"/>
                    </a:srgbClr>
                  </a:outerShdw>
                </a:effectLst>
              </a:rPr>
              <a:t>height = 4</a:t>
            </a:r>
          </a:p>
        </p:txBody>
      </p:sp>
      <p:sp>
        <p:nvSpPr>
          <p:cNvPr id="8" name="Rectangle 7">
            <a:extLst>
              <a:ext uri="{FF2B5EF4-FFF2-40B4-BE49-F238E27FC236}">
                <a16:creationId xmlns:a16="http://schemas.microsoft.com/office/drawing/2014/main" id="{DB957468-B4F9-43EB-A95E-D16EDD7F18C5}"/>
              </a:ext>
            </a:extLst>
          </p:cNvPr>
          <p:cNvSpPr/>
          <p:nvPr/>
        </p:nvSpPr>
        <p:spPr bwMode="auto">
          <a:xfrm>
            <a:off x="7073238" y="2708757"/>
            <a:ext cx="1800000" cy="216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5</a:t>
            </a:r>
          </a:p>
          <a:p>
            <a:pPr algn="ctr"/>
            <a:r>
              <a:rPr lang="en-US" sz="2800" b="1" dirty="0">
                <a:solidFill>
                  <a:srgbClr val="FFFFFF"/>
                </a:solidFill>
                <a:effectLst>
                  <a:outerShdw blurRad="38100" dist="38100" dir="2700000" algn="tl">
                    <a:srgbClr val="000000">
                      <a:alpha val="43137"/>
                    </a:srgbClr>
                  </a:outerShdw>
                </a:effectLst>
              </a:rPr>
              <a:t>height = 6</a:t>
            </a:r>
          </a:p>
        </p:txBody>
      </p:sp>
      <p:sp>
        <p:nvSpPr>
          <p:cNvPr id="10" name="AutoShape 7">
            <a:extLst>
              <a:ext uri="{FF2B5EF4-FFF2-40B4-BE49-F238E27FC236}">
                <a16:creationId xmlns:a16="http://schemas.microsoft.com/office/drawing/2014/main" id="{6DB7A2B9-4B69-424A-9CDB-111DD89BD7CE}"/>
              </a:ext>
            </a:extLst>
          </p:cNvPr>
          <p:cNvSpPr>
            <a:spLocks noChangeArrowheads="1"/>
          </p:cNvSpPr>
          <p:nvPr/>
        </p:nvSpPr>
        <p:spPr bwMode="auto">
          <a:xfrm>
            <a:off x="4164129" y="2484000"/>
            <a:ext cx="2642238" cy="578882"/>
          </a:xfrm>
          <a:prstGeom prst="wedgeRoundRectCallout">
            <a:avLst>
              <a:gd name="adj1" fmla="val -66560"/>
              <a:gd name="adj2" fmla="val 4274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Class definition</a:t>
            </a:r>
          </a:p>
        </p:txBody>
      </p:sp>
      <p:sp>
        <p:nvSpPr>
          <p:cNvPr id="11" name="AutoShape 7">
            <a:extLst>
              <a:ext uri="{FF2B5EF4-FFF2-40B4-BE49-F238E27FC236}">
                <a16:creationId xmlns:a16="http://schemas.microsoft.com/office/drawing/2014/main" id="{0BAEB091-CD60-40BC-9232-C60862E3AB03}"/>
              </a:ext>
            </a:extLst>
          </p:cNvPr>
          <p:cNvSpPr>
            <a:spLocks noChangeArrowheads="1"/>
          </p:cNvSpPr>
          <p:nvPr/>
        </p:nvSpPr>
        <p:spPr bwMode="auto">
          <a:xfrm>
            <a:off x="4130999" y="5971375"/>
            <a:ext cx="1470000" cy="595578"/>
          </a:xfrm>
          <a:prstGeom prst="wedgeRoundRectCallout">
            <a:avLst>
              <a:gd name="adj1" fmla="val 81616"/>
              <a:gd name="adj2" fmla="val -5209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Objects</a:t>
            </a:r>
          </a:p>
        </p:txBody>
      </p:sp>
      <p:sp>
        <p:nvSpPr>
          <p:cNvPr id="12" name="AutoShape 7">
            <a:extLst>
              <a:ext uri="{FF2B5EF4-FFF2-40B4-BE49-F238E27FC236}">
                <a16:creationId xmlns:a16="http://schemas.microsoft.com/office/drawing/2014/main" id="{2E4ABAEE-2A0B-415E-8D77-849F9F8BF7B0}"/>
              </a:ext>
            </a:extLst>
          </p:cNvPr>
          <p:cNvSpPr>
            <a:spLocks noChangeArrowheads="1"/>
          </p:cNvSpPr>
          <p:nvPr/>
        </p:nvSpPr>
        <p:spPr bwMode="auto">
          <a:xfrm>
            <a:off x="5048203" y="3253449"/>
            <a:ext cx="1470000" cy="1055608"/>
          </a:xfrm>
          <a:prstGeom prst="wedgeRoundRectCallout">
            <a:avLst>
              <a:gd name="adj1" fmla="val -103548"/>
              <a:gd name="adj2" fmla="val -2098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Fields (data)</a:t>
            </a:r>
          </a:p>
        </p:txBody>
      </p:sp>
      <p:sp>
        <p:nvSpPr>
          <p:cNvPr id="13" name="AutoShape 7">
            <a:extLst>
              <a:ext uri="{FF2B5EF4-FFF2-40B4-BE49-F238E27FC236}">
                <a16:creationId xmlns:a16="http://schemas.microsoft.com/office/drawing/2014/main" id="{DA55304F-3759-449B-8DCA-66F5A7F80C4C}"/>
              </a:ext>
            </a:extLst>
          </p:cNvPr>
          <p:cNvSpPr>
            <a:spLocks noChangeArrowheads="1"/>
          </p:cNvSpPr>
          <p:nvPr/>
        </p:nvSpPr>
        <p:spPr bwMode="auto">
          <a:xfrm>
            <a:off x="2631000" y="4713392"/>
            <a:ext cx="1759317" cy="1055608"/>
          </a:xfrm>
          <a:prstGeom prst="wedgeRoundRectCallout">
            <a:avLst>
              <a:gd name="adj1" fmla="val -84823"/>
              <a:gd name="adj2" fmla="val -5017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Methods</a:t>
            </a:r>
            <a:br>
              <a:rPr lang="en-US" sz="2800" b="1" noProof="1">
                <a:solidFill>
                  <a:srgbClr val="FFFFFF"/>
                </a:solidFill>
                <a:effectLst>
                  <a:outerShdw blurRad="38100" dist="38100" dir="2700000" algn="tl">
                    <a:srgbClr val="000000">
                      <a:alpha val="43137"/>
                    </a:srgbClr>
                  </a:outerShdw>
                </a:effectLst>
              </a:rPr>
            </a:br>
            <a:r>
              <a:rPr lang="en-US" sz="2800" b="1" noProof="1">
                <a:solidFill>
                  <a:srgbClr val="FFFFFF"/>
                </a:solidFill>
                <a:effectLst>
                  <a:outerShdw blurRad="38100" dist="38100" dir="2700000" algn="tl">
                    <a:srgbClr val="000000">
                      <a:alpha val="43137"/>
                    </a:srgbClr>
                  </a:outerShdw>
                </a:effectLst>
              </a:rPr>
              <a:t>(actions)</a:t>
            </a:r>
          </a:p>
        </p:txBody>
      </p:sp>
      <p:sp>
        <p:nvSpPr>
          <p:cNvPr id="14" name="Slide Number">
            <a:extLst>
              <a:ext uri="{FF2B5EF4-FFF2-40B4-BE49-F238E27FC236}">
                <a16:creationId xmlns:a16="http://schemas.microsoft.com/office/drawing/2014/main" id="{D7FF8F9A-EB4B-469F-B213-DD8C0610AE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a:t>
            </a:fld>
            <a:endParaRPr lang="en-US" noProof="0" dirty="0"/>
          </a:p>
        </p:txBody>
      </p:sp>
    </p:spTree>
    <p:extLst>
      <p:ext uri="{BB962C8B-B14F-4D97-AF65-F5344CB8AC3E}">
        <p14:creationId xmlns:p14="http://schemas.microsoft.com/office/powerpoint/2010/main" val="3976508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40173"/>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79000"/>
            <a:ext cx="6065892" cy="1754333"/>
          </a:xfrm>
        </p:spPr>
        <p:txBody>
          <a:bodyPr/>
          <a:lstStyle/>
          <a:p>
            <a:r>
              <a:rPr lang="en-US" dirty="0"/>
              <a:t>Object-Oriented Programming (OOP)</a:t>
            </a:r>
          </a:p>
        </p:txBody>
      </p:sp>
      <p:pic>
        <p:nvPicPr>
          <p:cNvPr id="2" name="Picture 1">
            <a:extLst>
              <a:ext uri="{FF2B5EF4-FFF2-40B4-BE49-F238E27FC236}">
                <a16:creationId xmlns:a16="http://schemas.microsoft.com/office/drawing/2014/main" id="{B8F51917-A7F0-4808-B5AB-D61102D97221}"/>
              </a:ext>
            </a:extLst>
          </p:cNvPr>
          <p:cNvPicPr>
            <a:picLocks noChangeAspect="1"/>
          </p:cNvPicPr>
          <p:nvPr/>
        </p:nvPicPr>
        <p:blipFill>
          <a:blip r:embed="rId3">
            <a:duotone>
              <a:schemeClr val="accent1">
                <a:shade val="45000"/>
                <a:satMod val="135000"/>
              </a:schemeClr>
              <a:prstClr val="white"/>
            </a:duotone>
          </a:blip>
          <a:stretch>
            <a:fillRect/>
          </a:stretch>
        </p:blipFill>
        <p:spPr>
          <a:xfrm>
            <a:off x="1304025" y="1580866"/>
            <a:ext cx="2619046" cy="2608972"/>
          </a:xfrm>
          <a:prstGeom prst="rect">
            <a:avLst/>
          </a:prstGeom>
        </p:spPr>
      </p:pic>
      <p:sp>
        <p:nvSpPr>
          <p:cNvPr id="5" name="Rectangle 4">
            <a:extLst>
              <a:ext uri="{FF2B5EF4-FFF2-40B4-BE49-F238E27FC236}">
                <a16:creationId xmlns:a16="http://schemas.microsoft.com/office/drawing/2014/main" id="{805CF2BF-FF46-4B1B-9A82-4CBA0D851743}"/>
              </a:ext>
            </a:extLst>
          </p:cNvPr>
          <p:cNvSpPr/>
          <p:nvPr/>
        </p:nvSpPr>
        <p:spPr>
          <a:xfrm>
            <a:off x="5241000" y="3750173"/>
            <a:ext cx="6065892" cy="954107"/>
          </a:xfrm>
          <a:prstGeom prst="rect">
            <a:avLst/>
          </a:prstGeom>
        </p:spPr>
        <p:txBody>
          <a:bodyPr wrap="square">
            <a:spAutoFit/>
          </a:bodyPr>
          <a:lstStyle/>
          <a:p>
            <a:pPr algn="ctr"/>
            <a:r>
              <a:rPr lang="en-US" sz="2800" dirty="0">
                <a:hlinkClick r:id="rId4"/>
              </a:rPr>
              <a:t>https://repl.it/@nakov/rectangle-oop-js</a:t>
            </a:r>
            <a:endParaRPr lang="en-US" sz="2800" dirty="0"/>
          </a:p>
          <a:p>
            <a:pPr algn="ctr"/>
            <a:r>
              <a:rPr lang="en-US" sz="2800" dirty="0">
                <a:hlinkClick r:id="rId5"/>
              </a:rPr>
              <a:t>https://repl.it/@nakov/rectangle-oop-cs</a:t>
            </a:r>
            <a:endParaRPr lang="en-US" sz="2800" dirty="0"/>
          </a:p>
        </p:txBody>
      </p:sp>
    </p:spTree>
    <p:extLst>
      <p:ext uri="{BB962C8B-B14F-4D97-AF65-F5344CB8AC3E}">
        <p14:creationId xmlns:p14="http://schemas.microsoft.com/office/powerpoint/2010/main" val="1841020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7019C817-BC7E-4E9B-A6DE-E6EB5D7DD156}"/>
              </a:ext>
            </a:extLst>
          </p:cNvPr>
          <p:cNvSpPr>
            <a:spLocks noGrp="1"/>
          </p:cNvSpPr>
          <p:nvPr>
            <p:ph type="body" sz="quarter" idx="10"/>
          </p:nvPr>
        </p:nvSpPr>
        <p:spPr/>
        <p:txBody>
          <a:bodyPr/>
          <a:lstStyle/>
          <a:p>
            <a:r>
              <a:rPr lang="en-US" b="1" dirty="0"/>
              <a:t>Inheritance</a:t>
            </a:r>
            <a:r>
              <a:rPr lang="en-US" dirty="0"/>
              <a:t> allows classes to </a:t>
            </a:r>
            <a:r>
              <a:rPr lang="en-US" b="1" dirty="0"/>
              <a:t>inherit data and functionality </a:t>
            </a:r>
            <a:r>
              <a:rPr lang="en-US" dirty="0"/>
              <a:t>from a </a:t>
            </a:r>
            <a:r>
              <a:rPr lang="en-US" b="1" dirty="0"/>
              <a:t>parent class</a:t>
            </a:r>
            <a:r>
              <a:rPr lang="en-US" dirty="0"/>
              <a:t> (base class)</a:t>
            </a:r>
          </a:p>
          <a:p>
            <a:pPr lvl="1"/>
            <a:r>
              <a:rPr lang="en-US" b="1" dirty="0"/>
              <a:t>Interface </a:t>
            </a:r>
            <a:r>
              <a:rPr lang="en-US" dirty="0"/>
              <a:t>– defines abstract actions</a:t>
            </a:r>
          </a:p>
          <a:p>
            <a:pPr lvl="2"/>
            <a:r>
              <a:rPr lang="en-US" dirty="0"/>
              <a:t>Actions to be implemented in descendent classes</a:t>
            </a:r>
          </a:p>
          <a:p>
            <a:pPr lvl="1"/>
            <a:r>
              <a:rPr lang="en-US" b="1" dirty="0"/>
              <a:t>Abstract class</a:t>
            </a:r>
            <a:r>
              <a:rPr lang="en-US" dirty="0"/>
              <a:t> – abstraction, e.g. </a:t>
            </a:r>
            <a:r>
              <a:rPr lang="en-US" sz="3398" b="1" dirty="0">
                <a:solidFill>
                  <a:schemeClr val="bg1"/>
                </a:solidFill>
                <a:latin typeface="Consolas" panose="020B0609020204030204" pitchFamily="49" charset="0"/>
              </a:rPr>
              <a:t>Figure</a:t>
            </a:r>
          </a:p>
          <a:p>
            <a:pPr lvl="2"/>
            <a:r>
              <a:rPr lang="en-US" dirty="0"/>
              <a:t>Defines data + actions + abstract actions</a:t>
            </a:r>
          </a:p>
          <a:p>
            <a:pPr lvl="1"/>
            <a:r>
              <a:rPr lang="en-US" b="1" dirty="0"/>
              <a:t>Concrete class</a:t>
            </a:r>
            <a:r>
              <a:rPr lang="en-US" dirty="0"/>
              <a:t> – e.g. </a:t>
            </a:r>
            <a:r>
              <a:rPr lang="en-US" sz="3398" b="1" dirty="0">
                <a:solidFill>
                  <a:schemeClr val="bg1"/>
                </a:solidFill>
                <a:latin typeface="Consolas" panose="020B0609020204030204" pitchFamily="49" charset="0"/>
              </a:rPr>
              <a:t>Circle</a:t>
            </a:r>
            <a:r>
              <a:rPr lang="en-US" dirty="0"/>
              <a:t>, </a:t>
            </a:r>
            <a:r>
              <a:rPr lang="en-US" b="1" dirty="0">
                <a:solidFill>
                  <a:schemeClr val="bg1"/>
                </a:solidFill>
                <a:latin typeface="Consolas" panose="020B0609020204030204" pitchFamily="49" charset="0"/>
              </a:rPr>
              <a:t>Rectangle</a:t>
            </a:r>
          </a:p>
          <a:p>
            <a:pPr lvl="2"/>
            <a:r>
              <a:rPr lang="en-US" dirty="0"/>
              <a:t>Defines data + concrete functionality</a:t>
            </a:r>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a:t>
            </a:r>
          </a:p>
        </p:txBody>
      </p:sp>
      <p:pic>
        <p:nvPicPr>
          <p:cNvPr id="5" name="Picture 4">
            <a:extLst>
              <a:ext uri="{FF2B5EF4-FFF2-40B4-BE49-F238E27FC236}">
                <a16:creationId xmlns:a16="http://schemas.microsoft.com/office/drawing/2014/main" id="{C49FB38E-32E0-4470-A1EE-7EF19ECFB5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635284" y="2170393"/>
            <a:ext cx="1880380" cy="1631230"/>
          </a:xfrm>
          <a:prstGeom prst="rect">
            <a:avLst/>
          </a:prstGeom>
        </p:spPr>
      </p:pic>
    </p:spTree>
    <p:extLst>
      <p:ext uri="{BB962C8B-B14F-4D97-AF65-F5344CB8AC3E}">
        <p14:creationId xmlns:p14="http://schemas.microsoft.com/office/powerpoint/2010/main" val="27019374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1866001" y="1021504"/>
            <a:ext cx="10125000" cy="5722196"/>
          </a:xfrm>
        </p:spPr>
        <p:txBody>
          <a:bodyPr>
            <a:noAutofit/>
          </a:bodyPr>
          <a:lstStyle/>
          <a:p>
            <a:pPr indent="-360000">
              <a:lnSpc>
                <a:spcPct val="95000"/>
              </a:lnSpc>
            </a:pPr>
            <a:r>
              <a:rPr lang="en-US" sz="3600" dirty="0"/>
              <a:t>The 4 Skills of the Software Engineers</a:t>
            </a:r>
          </a:p>
          <a:p>
            <a:pPr indent="-360000">
              <a:lnSpc>
                <a:spcPct val="95000"/>
              </a:lnSpc>
            </a:pPr>
            <a:r>
              <a:rPr lang="en-US" sz="3600" dirty="0"/>
              <a:t>Fundamental Software Engineering Concepts</a:t>
            </a:r>
          </a:p>
          <a:p>
            <a:pPr lvl="1" indent="-360000">
              <a:lnSpc>
                <a:spcPct val="95000"/>
              </a:lnSpc>
            </a:pPr>
            <a:r>
              <a:rPr lang="en-US" sz="3400" dirty="0"/>
              <a:t>Math Concepts in Software Development</a:t>
            </a:r>
          </a:p>
          <a:p>
            <a:pPr lvl="1" indent="-360000">
              <a:lnSpc>
                <a:spcPct val="95000"/>
              </a:lnSpc>
            </a:pPr>
            <a:r>
              <a:rPr lang="en-US" sz="3400" dirty="0"/>
              <a:t>Object-Oriented Programming (OOP)</a:t>
            </a:r>
          </a:p>
          <a:p>
            <a:pPr lvl="1" indent="-360000">
              <a:lnSpc>
                <a:spcPct val="95000"/>
              </a:lnSpc>
            </a:pPr>
            <a:r>
              <a:rPr lang="en-US" sz="3400" dirty="0"/>
              <a:t>Functional Programming (FP)</a:t>
            </a:r>
          </a:p>
          <a:p>
            <a:pPr lvl="1" indent="-360000">
              <a:lnSpc>
                <a:spcPct val="95000"/>
              </a:lnSpc>
            </a:pPr>
            <a:r>
              <a:rPr lang="en-US" sz="3400" dirty="0"/>
              <a:t>Data Structures and Algorithms</a:t>
            </a:r>
          </a:p>
          <a:p>
            <a:pPr lvl="1" indent="-360000">
              <a:lnSpc>
                <a:spcPct val="95000"/>
              </a:lnSpc>
            </a:pPr>
            <a:r>
              <a:rPr lang="en-US" sz="3400" dirty="0"/>
              <a:t>Component-Based Development</a:t>
            </a:r>
            <a:br>
              <a:rPr lang="en-US" sz="3400" dirty="0"/>
            </a:br>
            <a:r>
              <a:rPr lang="en-US" sz="3400" dirty="0"/>
              <a:t>and Event-Driven Programming</a:t>
            </a:r>
          </a:p>
          <a:p>
            <a:pPr lvl="1" indent="-360000">
              <a:lnSpc>
                <a:spcPct val="95000"/>
              </a:lnSpc>
            </a:pPr>
            <a:r>
              <a:rPr lang="en-US" sz="3400" dirty="0"/>
              <a:t>Asynchronous Programming and Promises</a:t>
            </a:r>
          </a:p>
        </p:txBody>
      </p:sp>
      <p:sp>
        <p:nvSpPr>
          <p:cNvPr id="444418" name="Rectangle 2"/>
          <p:cNvSpPr>
            <a:spLocks noGrp="1" noChangeArrowheads="1"/>
          </p:cNvSpPr>
          <p:nvPr>
            <p:ph type="title"/>
          </p:nvPr>
        </p:nvSpPr>
        <p:spPr/>
        <p:txBody>
          <a:bodyPr/>
          <a:lstStyle/>
          <a:p>
            <a:r>
              <a:rPr lang="en-US"/>
              <a:t>Table of Contents</a:t>
            </a:r>
            <a:endParaRPr lang="bg-BG" dirty="0"/>
          </a:p>
        </p:txBody>
      </p:sp>
      <p:sp>
        <p:nvSpPr>
          <p:cNvPr id="6" name="Slide Number">
            <a:extLst>
              <a:ext uri="{FF2B5EF4-FFF2-40B4-BE49-F238E27FC236}">
                <a16:creationId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a:t>
            </a:fld>
            <a:endParaRPr lang="en-US" dirty="0"/>
          </a:p>
        </p:txBody>
      </p:sp>
    </p:spTree>
    <p:extLst>
      <p:ext uri="{BB962C8B-B14F-4D97-AF65-F5344CB8AC3E}">
        <p14:creationId xmlns:p14="http://schemas.microsoft.com/office/powerpoint/2010/main" val="20777057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20</a:t>
            </a:fld>
            <a:endParaRPr lang="en-US" noProof="0" dirty="0"/>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 – Example </a:t>
            </a:r>
          </a:p>
        </p:txBody>
      </p:sp>
      <p:sp>
        <p:nvSpPr>
          <p:cNvPr id="6" name="Text Placeholder 7">
            <a:extLst>
              <a:ext uri="{FF2B5EF4-FFF2-40B4-BE49-F238E27FC236}">
                <a16:creationId xmlns:a16="http://schemas.microsoft.com/office/drawing/2014/main" id="{D0FFF7BE-0EDB-498F-ACB2-B7EB06C040D3}"/>
              </a:ext>
            </a:extLst>
          </p:cNvPr>
          <p:cNvSpPr txBox="1">
            <a:spLocks/>
          </p:cNvSpPr>
          <p:nvPr/>
        </p:nvSpPr>
        <p:spPr>
          <a:xfrm>
            <a:off x="3500011" y="1539000"/>
            <a:ext cx="507098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abstract class</a:t>
            </a:r>
            <a:r>
              <a:rPr lang="en-US" sz="2400" dirty="0">
                <a:solidFill>
                  <a:schemeClr val="tx1"/>
                </a:solidFill>
              </a:rPr>
              <a:t> Figure {</a:t>
            </a:r>
          </a:p>
          <a:p>
            <a:pPr>
              <a:spcBef>
                <a:spcPts val="0"/>
              </a:spcBef>
              <a:spcAft>
                <a:spcPts val="0"/>
              </a:spcAft>
            </a:pPr>
            <a:r>
              <a:rPr lang="en-US" sz="2400" dirty="0">
                <a:solidFill>
                  <a:schemeClr val="tx1"/>
                </a:solidFill>
              </a:rPr>
              <a:t>  int x, y;</a:t>
            </a:r>
          </a:p>
          <a:p>
            <a:pPr>
              <a:spcBef>
                <a:spcPts val="0"/>
              </a:spcBef>
              <a:spcAft>
                <a:spcPts val="0"/>
              </a:spcAft>
            </a:pPr>
            <a:r>
              <a:rPr lang="en-US" sz="2400" dirty="0">
                <a:solidFill>
                  <a:schemeClr val="tx1"/>
                </a:solidFill>
              </a:rPr>
              <a:t>  </a:t>
            </a:r>
            <a:r>
              <a:rPr lang="en-US" sz="2400" dirty="0">
                <a:solidFill>
                  <a:schemeClr val="bg1">
                    <a:lumMod val="75000"/>
                  </a:schemeClr>
                </a:solidFill>
              </a:rPr>
              <a:t>abstract</a:t>
            </a:r>
            <a:r>
              <a:rPr lang="en-US" sz="2400" dirty="0">
                <a:solidFill>
                  <a:schemeClr val="tx1"/>
                </a:solidFill>
              </a:rPr>
              <a:t> int calcArea();</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cxnSp>
        <p:nvCxnSpPr>
          <p:cNvPr id="12" name="Straight Arrow Connector 11">
            <a:extLst>
              <a:ext uri="{FF2B5EF4-FFF2-40B4-BE49-F238E27FC236}">
                <a16:creationId xmlns:a16="http://schemas.microsoft.com/office/drawing/2014/main" id="{6A736DCD-7555-4B4B-8849-DA037C46054E}"/>
              </a:ext>
            </a:extLst>
          </p:cNvPr>
          <p:cNvCxnSpPr>
            <a:cxnSpLocks/>
            <a:stCxn id="7" idx="0"/>
            <a:endCxn id="6" idx="2"/>
          </p:cNvCxnSpPr>
          <p:nvPr/>
        </p:nvCxnSpPr>
        <p:spPr>
          <a:xfrm rot="5400000" flipH="1" flipV="1">
            <a:off x="4009969" y="2261079"/>
            <a:ext cx="1052178" cy="2998895"/>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1">
            <a:extLst>
              <a:ext uri="{FF2B5EF4-FFF2-40B4-BE49-F238E27FC236}">
                <a16:creationId xmlns:a16="http://schemas.microsoft.com/office/drawing/2014/main" id="{59A94839-01F2-412E-847D-29B4CA82DD3B}"/>
              </a:ext>
            </a:extLst>
          </p:cNvPr>
          <p:cNvCxnSpPr>
            <a:cxnSpLocks/>
            <a:stCxn id="10" idx="0"/>
            <a:endCxn id="6" idx="2"/>
          </p:cNvCxnSpPr>
          <p:nvPr/>
        </p:nvCxnSpPr>
        <p:spPr>
          <a:xfrm rot="16200000" flipV="1">
            <a:off x="6923717" y="2346226"/>
            <a:ext cx="1052178" cy="2828599"/>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887EBAE4-8D5A-4030-88B0-8614B142597B}"/>
              </a:ext>
            </a:extLst>
          </p:cNvPr>
          <p:cNvSpPr txBox="1">
            <a:spLocks/>
          </p:cNvSpPr>
          <p:nvPr/>
        </p:nvSpPr>
        <p:spPr>
          <a:xfrm>
            <a:off x="426000" y="4286615"/>
            <a:ext cx="5221222"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class</a:t>
            </a:r>
            <a:r>
              <a:rPr lang="en-US" sz="2400" dirty="0">
                <a:solidFill>
                  <a:schemeClr val="tx1"/>
                </a:solidFill>
              </a:rPr>
              <a:t> Circle </a:t>
            </a:r>
            <a:r>
              <a:rPr lang="en-US" sz="2400" dirty="0">
                <a:solidFill>
                  <a:schemeClr val="bg1">
                    <a:lumMod val="75000"/>
                  </a:schemeClr>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radius;</a:t>
            </a:r>
          </a:p>
          <a:p>
            <a:pPr>
              <a:spcBef>
                <a:spcPts val="0"/>
              </a:spcBef>
              <a:spcAft>
                <a:spcPts val="0"/>
              </a:spcAft>
            </a:pPr>
            <a:r>
              <a:rPr lang="en-US" sz="2400" dirty="0">
                <a:solidFill>
                  <a:schemeClr val="tx1"/>
                </a:solidFill>
              </a:rPr>
              <a:t>  </a:t>
            </a:r>
            <a:r>
              <a:rPr lang="en-US" sz="2400" dirty="0">
                <a:solidFill>
                  <a:schemeClr val="bg1">
                    <a:lumMod val="75000"/>
                  </a:schemeClr>
                </a:solidFill>
              </a:rPr>
              <a:t>override </a:t>
            </a:r>
            <a:r>
              <a:rPr lang="en-US" sz="2400" dirty="0">
                <a:solidFill>
                  <a:schemeClr val="tx1"/>
                </a:solidFill>
              </a:rPr>
              <a:t>int calcArea() =&gt;</a:t>
            </a:r>
          </a:p>
          <a:p>
            <a:pPr>
              <a:spcBef>
                <a:spcPts val="0"/>
              </a:spcBef>
              <a:spcAft>
                <a:spcPts val="0"/>
              </a:spcAft>
            </a:pPr>
            <a:r>
              <a:rPr lang="en-US" sz="2400" dirty="0">
                <a:solidFill>
                  <a:schemeClr val="tx1"/>
                </a:solidFill>
              </a:rPr>
              <a:t>    PI * radius * radius;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0" name="Text Placeholder 7">
            <a:extLst>
              <a:ext uri="{FF2B5EF4-FFF2-40B4-BE49-F238E27FC236}">
                <a16:creationId xmlns:a16="http://schemas.microsoft.com/office/drawing/2014/main" id="{7E4E1ED7-974E-4F16-BB22-1295C56D902A}"/>
              </a:ext>
            </a:extLst>
          </p:cNvPr>
          <p:cNvSpPr txBox="1">
            <a:spLocks/>
          </p:cNvSpPr>
          <p:nvPr/>
        </p:nvSpPr>
        <p:spPr>
          <a:xfrm>
            <a:off x="6007209" y="4286615"/>
            <a:ext cx="5713791"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class</a:t>
            </a:r>
            <a:r>
              <a:rPr lang="en-US" sz="2400" dirty="0">
                <a:solidFill>
                  <a:schemeClr val="tx1"/>
                </a:solidFill>
              </a:rPr>
              <a:t> Rectangle </a:t>
            </a:r>
            <a:r>
              <a:rPr lang="en-US" sz="2400" dirty="0">
                <a:solidFill>
                  <a:schemeClr val="bg1">
                    <a:lumMod val="75000"/>
                  </a:schemeClr>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width, height;</a:t>
            </a:r>
          </a:p>
          <a:p>
            <a:pPr>
              <a:spcBef>
                <a:spcPts val="0"/>
              </a:spcBef>
              <a:spcAft>
                <a:spcPts val="0"/>
              </a:spcAft>
            </a:pPr>
            <a:r>
              <a:rPr lang="en-US" sz="2400" dirty="0">
                <a:solidFill>
                  <a:schemeClr val="tx1"/>
                </a:solidFill>
              </a:rPr>
              <a:t>  </a:t>
            </a:r>
            <a:r>
              <a:rPr lang="en-US" sz="2400" dirty="0">
                <a:solidFill>
                  <a:schemeClr val="bg1">
                    <a:lumMod val="75000"/>
                  </a:schemeClr>
                </a:solidFill>
              </a:rPr>
              <a:t>override </a:t>
            </a:r>
            <a:r>
              <a:rPr lang="en-US" sz="2400" dirty="0">
                <a:solidFill>
                  <a:schemeClr val="tx1"/>
                </a:solidFill>
              </a:rPr>
              <a:t>int calcArea() =&gt;</a:t>
            </a:r>
          </a:p>
          <a:p>
            <a:pPr>
              <a:spcBef>
                <a:spcPts val="0"/>
              </a:spcBef>
              <a:spcAft>
                <a:spcPts val="0"/>
              </a:spcAft>
            </a:pPr>
            <a:r>
              <a:rPr lang="en-US" sz="2400" dirty="0">
                <a:solidFill>
                  <a:schemeClr val="tx1"/>
                </a:solidFill>
              </a:rPr>
              <a:t>    width * height;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7" name="AutoShape 7">
            <a:extLst>
              <a:ext uri="{FF2B5EF4-FFF2-40B4-BE49-F238E27FC236}">
                <a16:creationId xmlns:a16="http://schemas.microsoft.com/office/drawing/2014/main" id="{E798B571-AC96-4473-B8ED-53D25AD0ACAB}"/>
              </a:ext>
            </a:extLst>
          </p:cNvPr>
          <p:cNvSpPr>
            <a:spLocks noChangeArrowheads="1"/>
          </p:cNvSpPr>
          <p:nvPr/>
        </p:nvSpPr>
        <p:spPr bwMode="auto">
          <a:xfrm>
            <a:off x="8166000" y="1288226"/>
            <a:ext cx="3195000" cy="578882"/>
          </a:xfrm>
          <a:prstGeom prst="wedgeRoundRectCallout">
            <a:avLst>
              <a:gd name="adj1" fmla="val -63928"/>
              <a:gd name="adj2" fmla="val 461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Base abstract class</a:t>
            </a:r>
          </a:p>
        </p:txBody>
      </p:sp>
      <p:sp>
        <p:nvSpPr>
          <p:cNvPr id="18" name="AutoShape 7">
            <a:extLst>
              <a:ext uri="{FF2B5EF4-FFF2-40B4-BE49-F238E27FC236}">
                <a16:creationId xmlns:a16="http://schemas.microsoft.com/office/drawing/2014/main" id="{7B97EC7D-8E05-4BF7-9DE3-30A0FC196DBB}"/>
              </a:ext>
            </a:extLst>
          </p:cNvPr>
          <p:cNvSpPr>
            <a:spLocks noChangeArrowheads="1"/>
          </p:cNvSpPr>
          <p:nvPr/>
        </p:nvSpPr>
        <p:spPr bwMode="auto">
          <a:xfrm>
            <a:off x="8769310" y="2313648"/>
            <a:ext cx="1845000" cy="1055608"/>
          </a:xfrm>
          <a:prstGeom prst="wedgeRoundRectCallout">
            <a:avLst>
              <a:gd name="adj1" fmla="val -81402"/>
              <a:gd name="adj2" fmla="val -2206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Abstract method</a:t>
            </a:r>
          </a:p>
        </p:txBody>
      </p:sp>
      <p:sp>
        <p:nvSpPr>
          <p:cNvPr id="19" name="AutoShape 7">
            <a:extLst>
              <a:ext uri="{FF2B5EF4-FFF2-40B4-BE49-F238E27FC236}">
                <a16:creationId xmlns:a16="http://schemas.microsoft.com/office/drawing/2014/main" id="{2C41BB54-6FB4-4FDB-98DA-EC038F6317F1}"/>
              </a:ext>
            </a:extLst>
          </p:cNvPr>
          <p:cNvSpPr>
            <a:spLocks noChangeArrowheads="1"/>
          </p:cNvSpPr>
          <p:nvPr/>
        </p:nvSpPr>
        <p:spPr bwMode="auto">
          <a:xfrm>
            <a:off x="561000" y="3564000"/>
            <a:ext cx="1890000" cy="578882"/>
          </a:xfrm>
          <a:prstGeom prst="wedgeRoundRectCallout">
            <a:avLst>
              <a:gd name="adj1" fmla="val 43500"/>
              <a:gd name="adj2" fmla="val 922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Child class</a:t>
            </a:r>
          </a:p>
        </p:txBody>
      </p:sp>
    </p:spTree>
    <p:extLst>
      <p:ext uri="{BB962C8B-B14F-4D97-AF65-F5344CB8AC3E}">
        <p14:creationId xmlns:p14="http://schemas.microsoft.com/office/powerpoint/2010/main" val="35586627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50108" y="273355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50108" y="1693113"/>
            <a:ext cx="6065892" cy="1089303"/>
          </a:xfrm>
        </p:spPr>
        <p:txBody>
          <a:bodyPr/>
          <a:lstStyle/>
          <a:p>
            <a:r>
              <a:rPr lang="en-US" dirty="0"/>
              <a:t>Inheritance in OOP</a:t>
            </a:r>
          </a:p>
        </p:txBody>
      </p:sp>
      <p:sp>
        <p:nvSpPr>
          <p:cNvPr id="19" name="Rectangle 18">
            <a:extLst>
              <a:ext uri="{FF2B5EF4-FFF2-40B4-BE49-F238E27FC236}">
                <a16:creationId xmlns:a16="http://schemas.microsoft.com/office/drawing/2014/main" id="{A6675764-BF6B-4204-A48D-BE23E1298E90}"/>
              </a:ext>
            </a:extLst>
          </p:cNvPr>
          <p:cNvSpPr/>
          <p:nvPr/>
        </p:nvSpPr>
        <p:spPr>
          <a:xfrm>
            <a:off x="4937706" y="3644893"/>
            <a:ext cx="6672481" cy="954107"/>
          </a:xfrm>
          <a:prstGeom prst="rect">
            <a:avLst/>
          </a:prstGeom>
        </p:spPr>
        <p:txBody>
          <a:bodyPr wrap="square">
            <a:spAutoFit/>
          </a:bodyPr>
          <a:lstStyle/>
          <a:p>
            <a:pPr algn="ctr"/>
            <a:r>
              <a:rPr lang="en-US" sz="2800" dirty="0">
                <a:hlinkClick r:id="rId3"/>
              </a:rPr>
              <a:t>https://repl.it/@nakov/inheritance-oop-js</a:t>
            </a:r>
            <a:endParaRPr lang="en-US" sz="2800" dirty="0"/>
          </a:p>
          <a:p>
            <a:pPr algn="ctr"/>
            <a:r>
              <a:rPr lang="en-US" sz="2800" dirty="0">
                <a:hlinkClick r:id="rId4"/>
              </a:rPr>
              <a:t>https://repl.it/@nakov/inheritance-oop-cs</a:t>
            </a:r>
            <a:endParaRPr lang="en-US" sz="2800" dirty="0"/>
          </a:p>
        </p:txBody>
      </p:sp>
      <p:pic>
        <p:nvPicPr>
          <p:cNvPr id="2" name="Picture 1">
            <a:extLst>
              <a:ext uri="{FF2B5EF4-FFF2-40B4-BE49-F238E27FC236}">
                <a16:creationId xmlns:a16="http://schemas.microsoft.com/office/drawing/2014/main" id="{6D4D4461-4AB9-44BD-8850-A206C71E1CCA}"/>
              </a:ext>
            </a:extLst>
          </p:cNvPr>
          <p:cNvPicPr>
            <a:picLocks noChangeAspect="1"/>
          </p:cNvPicPr>
          <p:nvPr/>
        </p:nvPicPr>
        <p:blipFill>
          <a:blip r:embed="rId5"/>
          <a:stretch>
            <a:fillRect/>
          </a:stretch>
        </p:blipFill>
        <p:spPr>
          <a:xfrm>
            <a:off x="1435664" y="1738664"/>
            <a:ext cx="2316681" cy="1975275"/>
          </a:xfrm>
          <a:prstGeom prst="rect">
            <a:avLst/>
          </a:prstGeom>
        </p:spPr>
      </p:pic>
    </p:spTree>
    <p:extLst>
      <p:ext uri="{BB962C8B-B14F-4D97-AF65-F5344CB8AC3E}">
        <p14:creationId xmlns:p14="http://schemas.microsoft.com/office/powerpoint/2010/main" val="4110433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lnSpcReduction="10000"/>
          </a:bodyPr>
          <a:lstStyle/>
          <a:p>
            <a:pPr>
              <a:lnSpc>
                <a:spcPct val="110000"/>
              </a:lnSpc>
            </a:pPr>
            <a:r>
              <a:rPr lang="en-US" b="1" dirty="0"/>
              <a:t>Functional programming</a:t>
            </a:r>
            <a:r>
              <a:rPr lang="en-US" dirty="0"/>
              <a:t> (FP)</a:t>
            </a:r>
          </a:p>
          <a:p>
            <a:pPr lvl="1">
              <a:lnSpc>
                <a:spcPct val="110000"/>
              </a:lnSpc>
            </a:pPr>
            <a:r>
              <a:rPr lang="en-US" dirty="0"/>
              <a:t>Programming by composing </a:t>
            </a:r>
            <a:r>
              <a:rPr lang="en-US" b="1" dirty="0"/>
              <a:t>pure functions</a:t>
            </a:r>
            <a:r>
              <a:rPr lang="en-US" dirty="0"/>
              <a:t>, avoiding</a:t>
            </a:r>
            <a:br>
              <a:rPr lang="en-US" dirty="0"/>
            </a:br>
            <a:r>
              <a:rPr lang="en-US" b="1" dirty="0"/>
              <a:t>shared state</a:t>
            </a:r>
            <a:r>
              <a:rPr lang="en-US" dirty="0"/>
              <a:t>, </a:t>
            </a:r>
            <a:r>
              <a:rPr lang="en-US" b="1" dirty="0"/>
              <a:t>mutable data</a:t>
            </a:r>
            <a:r>
              <a:rPr lang="en-US" dirty="0"/>
              <a:t>, and </a:t>
            </a:r>
            <a:r>
              <a:rPr lang="en-US" b="1" dirty="0"/>
              <a:t>side-effects</a:t>
            </a:r>
          </a:p>
          <a:p>
            <a:pPr lvl="1">
              <a:lnSpc>
                <a:spcPct val="110000"/>
              </a:lnSpc>
            </a:pPr>
            <a:r>
              <a:rPr lang="en-US" b="1" dirty="0"/>
              <a:t>Declarative</a:t>
            </a:r>
            <a:r>
              <a:rPr lang="en-US" dirty="0"/>
              <a:t> programing approach (not </a:t>
            </a:r>
            <a:r>
              <a:rPr lang="en-US" b="1" dirty="0"/>
              <a:t>imperative</a:t>
            </a:r>
            <a:r>
              <a:rPr lang="en-US" dirty="0"/>
              <a:t>)</a:t>
            </a:r>
          </a:p>
          <a:p>
            <a:pPr lvl="2">
              <a:lnSpc>
                <a:spcPct val="110000"/>
              </a:lnSpc>
            </a:pPr>
            <a:r>
              <a:rPr lang="en-US" dirty="0"/>
              <a:t>Program state flows through pure functions</a:t>
            </a:r>
          </a:p>
          <a:p>
            <a:pPr>
              <a:lnSpc>
                <a:spcPct val="110000"/>
              </a:lnSpc>
            </a:pPr>
            <a:r>
              <a:rPr lang="en-US" b="1" dirty="0"/>
              <a:t>Pure function</a:t>
            </a:r>
            <a:r>
              <a:rPr lang="en-US" dirty="0"/>
              <a:t> == function, which returns value only</a:t>
            </a:r>
            <a:br>
              <a:rPr lang="en-US" dirty="0"/>
            </a:br>
            <a:r>
              <a:rPr lang="en-US" dirty="0"/>
              <a:t>determined by its input, without side effects</a:t>
            </a:r>
          </a:p>
          <a:p>
            <a:pPr lvl="1">
              <a:lnSpc>
                <a:spcPct val="110000"/>
              </a:lnSpc>
            </a:pPr>
            <a:r>
              <a:rPr lang="en-US" dirty="0"/>
              <a:t>Examples: </a:t>
            </a:r>
            <a:r>
              <a:rPr lang="en-US" i="1" dirty="0"/>
              <a:t>sqrt</a:t>
            </a:r>
            <a:r>
              <a:rPr lang="en-US" dirty="0"/>
              <a:t>(x), </a:t>
            </a:r>
            <a:r>
              <a:rPr lang="en-US" i="1" dirty="0"/>
              <a:t>sort</a:t>
            </a:r>
            <a:r>
              <a:rPr lang="en-US" dirty="0"/>
              <a:t>(list) </a:t>
            </a:r>
            <a:r>
              <a:rPr lang="en-US" dirty="0">
                <a:sym typeface="Wingdings" panose="05000000000000000000" pitchFamily="2" charset="2"/>
              </a:rPr>
              <a:t> sorted list</a:t>
            </a:r>
            <a:endParaRPr lang="en-US" dirty="0"/>
          </a:p>
          <a:p>
            <a:pPr lvl="1">
              <a:lnSpc>
                <a:spcPct val="110000"/>
              </a:lnSpc>
            </a:pPr>
            <a:r>
              <a:rPr lang="en-US" dirty="0"/>
              <a:t>Pure function == consistent result</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Functional Programming</a:t>
            </a:r>
          </a:p>
        </p:txBody>
      </p:sp>
      <p:pic>
        <p:nvPicPr>
          <p:cNvPr id="5" name="Picture 4">
            <a:extLst>
              <a:ext uri="{FF2B5EF4-FFF2-40B4-BE49-F238E27FC236}">
                <a16:creationId xmlns:a16="http://schemas.microsoft.com/office/drawing/2014/main" id="{71E74D85-F234-4B17-8018-D382B6D02118}"/>
              </a:ext>
            </a:extLst>
          </p:cNvPr>
          <p:cNvPicPr>
            <a:picLocks noChangeAspect="1"/>
          </p:cNvPicPr>
          <p:nvPr/>
        </p:nvPicPr>
        <p:blipFill>
          <a:blip r:embed="rId3">
            <a:duotone>
              <a:prstClr val="black"/>
              <a:schemeClr val="accent1">
                <a:tint val="45000"/>
                <a:satMod val="400000"/>
              </a:schemeClr>
            </a:duotone>
          </a:blip>
          <a:stretch>
            <a:fillRect/>
          </a:stretch>
        </p:blipFill>
        <p:spPr>
          <a:xfrm>
            <a:off x="10191001" y="1435008"/>
            <a:ext cx="1600060" cy="1080913"/>
          </a:xfrm>
          <a:prstGeom prst="rect">
            <a:avLst/>
          </a:prstGeom>
        </p:spPr>
      </p:pic>
    </p:spTree>
    <p:extLst>
      <p:ext uri="{BB962C8B-B14F-4D97-AF65-F5344CB8AC3E}">
        <p14:creationId xmlns:p14="http://schemas.microsoft.com/office/powerpoint/2010/main" val="2818597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BAEF0-FDF8-4471-B46C-AD2CE36E1FFB}"/>
              </a:ext>
            </a:extLst>
          </p:cNvPr>
          <p:cNvSpPr>
            <a:spLocks noGrp="1"/>
          </p:cNvSpPr>
          <p:nvPr>
            <p:ph type="sldNum" sz="quarter" idx="5"/>
          </p:nvPr>
        </p:nvSpPr>
        <p:spPr/>
        <p:txBody>
          <a:bodyPr/>
          <a:lstStyle/>
          <a:p>
            <a:fld id="{2BF067CD-8E6B-4360-9AA8-C5DF2A48A6D1}" type="slidenum">
              <a:rPr lang="en-US" noProof="0" smtClean="0"/>
              <a:pPr/>
              <a:t>23</a:t>
            </a:fld>
            <a:endParaRPr lang="en-US" noProof="0" dirty="0"/>
          </a:p>
        </p:txBody>
      </p:sp>
      <p:sp>
        <p:nvSpPr>
          <p:cNvPr id="3" name="Text Placeholder 2">
            <a:extLst>
              <a:ext uri="{FF2B5EF4-FFF2-40B4-BE49-F238E27FC236}">
                <a16:creationId xmlns:a16="http://schemas.microsoft.com/office/drawing/2014/main" id="{544C2961-4B0B-48B3-B120-2CC7A0440364}"/>
              </a:ext>
            </a:extLst>
          </p:cNvPr>
          <p:cNvSpPr>
            <a:spLocks noGrp="1"/>
          </p:cNvSpPr>
          <p:nvPr>
            <p:ph type="body" sz="quarter" idx="10"/>
          </p:nvPr>
        </p:nvSpPr>
        <p:spPr/>
        <p:txBody>
          <a:bodyPr>
            <a:normAutofit/>
          </a:bodyPr>
          <a:lstStyle/>
          <a:p>
            <a:r>
              <a:rPr lang="en-US" b="1" dirty="0"/>
              <a:t>Purely functional languages </a:t>
            </a:r>
            <a:r>
              <a:rPr lang="en-US" dirty="0"/>
              <a:t>are </a:t>
            </a:r>
            <a:r>
              <a:rPr lang="en-US" b="1" dirty="0"/>
              <a:t>unpractical </a:t>
            </a:r>
            <a:r>
              <a:rPr lang="en-US" dirty="0"/>
              <a:t>and rarely used</a:t>
            </a:r>
          </a:p>
          <a:p>
            <a:pPr lvl="1"/>
            <a:r>
              <a:rPr lang="en-US" dirty="0"/>
              <a:t>The program is </a:t>
            </a:r>
            <a:r>
              <a:rPr lang="en-US" b="1" dirty="0"/>
              <a:t>pure function</a:t>
            </a:r>
            <a:r>
              <a:rPr lang="en-US" dirty="0"/>
              <a:t> without side effects, e.g. </a:t>
            </a:r>
            <a:r>
              <a:rPr lang="en-US" b="1" dirty="0"/>
              <a:t>Haskell</a:t>
            </a:r>
          </a:p>
          <a:p>
            <a:pPr>
              <a:spcBef>
                <a:spcPts val="1200"/>
              </a:spcBef>
            </a:pPr>
            <a:r>
              <a:rPr lang="en-US" b="1" dirty="0"/>
              <a:t>Impure functional languages</a:t>
            </a:r>
          </a:p>
          <a:p>
            <a:pPr lvl="1"/>
            <a:r>
              <a:rPr lang="en-US" dirty="0"/>
              <a:t>Emphasize functional style, but allow side effects, e.g. </a:t>
            </a:r>
            <a:r>
              <a:rPr lang="en-US" b="1" dirty="0"/>
              <a:t>Clojure</a:t>
            </a:r>
          </a:p>
          <a:p>
            <a:pPr>
              <a:spcBef>
                <a:spcPts val="1200"/>
              </a:spcBef>
            </a:pPr>
            <a:r>
              <a:rPr lang="en-US" b="1" dirty="0"/>
              <a:t>Multi-paradigm languages</a:t>
            </a:r>
          </a:p>
          <a:p>
            <a:pPr lvl="1"/>
            <a:r>
              <a:rPr lang="en-US" dirty="0"/>
              <a:t>Combine multiple programing paradigms:</a:t>
            </a:r>
            <a:br>
              <a:rPr lang="en-US" dirty="0"/>
            </a:br>
            <a:r>
              <a:rPr lang="en-US" b="1" dirty="0"/>
              <a:t>functional</a:t>
            </a:r>
            <a:r>
              <a:rPr lang="en-US" dirty="0"/>
              <a:t>, </a:t>
            </a:r>
            <a:r>
              <a:rPr lang="en-US" b="1" dirty="0"/>
              <a:t>structured</a:t>
            </a:r>
            <a:r>
              <a:rPr lang="en-US" dirty="0"/>
              <a:t>, </a:t>
            </a:r>
            <a:r>
              <a:rPr lang="en-US" b="1" dirty="0"/>
              <a:t>object-oriented</a:t>
            </a:r>
            <a:r>
              <a:rPr lang="en-US" dirty="0"/>
              <a:t>, …</a:t>
            </a:r>
          </a:p>
          <a:p>
            <a:pPr lvl="1"/>
            <a:r>
              <a:rPr lang="en-US" dirty="0"/>
              <a:t>Examples: </a:t>
            </a:r>
            <a:r>
              <a:rPr lang="en-US" b="1" dirty="0"/>
              <a:t>JavaScript</a:t>
            </a:r>
            <a:r>
              <a:rPr lang="en-US" dirty="0"/>
              <a:t>, </a:t>
            </a:r>
            <a:r>
              <a:rPr lang="en-US" b="1" dirty="0"/>
              <a:t>C#</a:t>
            </a:r>
            <a:r>
              <a:rPr lang="en-US" dirty="0"/>
              <a:t>, </a:t>
            </a:r>
            <a:r>
              <a:rPr lang="en-US" b="1" dirty="0"/>
              <a:t>Python</a:t>
            </a:r>
            <a:r>
              <a:rPr lang="en-US" dirty="0"/>
              <a:t>, </a:t>
            </a:r>
            <a:r>
              <a:rPr lang="en-US" b="1" dirty="0"/>
              <a:t>Java</a:t>
            </a:r>
          </a:p>
        </p:txBody>
      </p:sp>
      <p:sp>
        <p:nvSpPr>
          <p:cNvPr id="4" name="Title 3">
            <a:extLst>
              <a:ext uri="{FF2B5EF4-FFF2-40B4-BE49-F238E27FC236}">
                <a16:creationId xmlns:a16="http://schemas.microsoft.com/office/drawing/2014/main" id="{363F8E76-C8DF-4ECF-9247-C14091EBB177}"/>
              </a:ext>
            </a:extLst>
          </p:cNvPr>
          <p:cNvSpPr>
            <a:spLocks noGrp="1"/>
          </p:cNvSpPr>
          <p:nvPr>
            <p:ph type="title"/>
          </p:nvPr>
        </p:nvSpPr>
        <p:spPr/>
        <p:txBody>
          <a:bodyPr/>
          <a:lstStyle/>
          <a:p>
            <a:r>
              <a:rPr lang="en-US" dirty="0"/>
              <a:t>Functional Programming Languages</a:t>
            </a:r>
          </a:p>
        </p:txBody>
      </p:sp>
    </p:spTree>
    <p:extLst>
      <p:ext uri="{BB962C8B-B14F-4D97-AF65-F5344CB8AC3E}">
        <p14:creationId xmlns:p14="http://schemas.microsoft.com/office/powerpoint/2010/main" val="1214348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24</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r>
              <a:rPr lang="en-US" dirty="0"/>
              <a:t>Read several numbers and </a:t>
            </a:r>
            <a:r>
              <a:rPr lang="en-US" b="1" dirty="0"/>
              <a:t>find the biggest </a:t>
            </a:r>
            <a:r>
              <a:rPr lang="en-US" dirty="0"/>
              <a:t>of them (in C#)</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Functional Programming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88439" y="2540122"/>
            <a:ext cx="4142170" cy="28188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Console.WriteLine(</a:t>
            </a:r>
          </a:p>
          <a:p>
            <a:pPr>
              <a:spcBef>
                <a:spcPts val="300"/>
              </a:spcBef>
              <a:spcAft>
                <a:spcPts val="300"/>
              </a:spcAft>
            </a:pPr>
            <a:r>
              <a:rPr lang="en-US" sz="2400" dirty="0">
                <a:solidFill>
                  <a:schemeClr val="tx1"/>
                </a:solidFill>
              </a:rPr>
              <a:t>  Console.ReadLine()</a:t>
            </a:r>
          </a:p>
          <a:p>
            <a:pPr>
              <a:spcBef>
                <a:spcPts val="300"/>
              </a:spcBef>
              <a:spcAft>
                <a:spcPts val="300"/>
              </a:spcAft>
            </a:pPr>
            <a:r>
              <a:rPr lang="en-US" sz="2400" dirty="0">
                <a:solidFill>
                  <a:schemeClr val="tx1"/>
                </a:solidFill>
              </a:rPr>
              <a:t>    .Split(" ")</a:t>
            </a:r>
          </a:p>
          <a:p>
            <a:pPr>
              <a:spcBef>
                <a:spcPts val="300"/>
              </a:spcBef>
              <a:spcAft>
                <a:spcPts val="300"/>
              </a:spcAft>
            </a:pPr>
            <a:r>
              <a:rPr lang="en-US" sz="2400" dirty="0">
                <a:solidFill>
                  <a:schemeClr val="tx1"/>
                </a:solidFill>
              </a:rPr>
              <a:t>    .Select(int.Parse)</a:t>
            </a:r>
          </a:p>
          <a:p>
            <a:pPr>
              <a:spcBef>
                <a:spcPts val="300"/>
              </a:spcBef>
              <a:spcAft>
                <a:spcPts val="300"/>
              </a:spcAft>
            </a:pPr>
            <a:r>
              <a:rPr lang="en-US" sz="2400" dirty="0">
                <a:solidFill>
                  <a:schemeClr val="tx1"/>
                </a:solidFill>
              </a:rPr>
              <a:t>    .Max()</a:t>
            </a:r>
          </a:p>
          <a:p>
            <a:pPr>
              <a:spcBef>
                <a:spcPts val="300"/>
              </a:spcBef>
              <a:spcAft>
                <a:spcPts val="300"/>
              </a:spcAft>
            </a:pPr>
            <a:r>
              <a:rPr lang="en-US" sz="2400" dirty="0">
                <a:solidFill>
                  <a:schemeClr val="tx1"/>
                </a:solidFill>
              </a:rPr>
              <a:t>);</a:t>
            </a:r>
            <a:endParaRPr lang="en-US" sz="2400" baseline="-25000" dirty="0">
              <a:solidFill>
                <a:schemeClr val="tx1"/>
              </a:solidFill>
            </a:endParaRPr>
          </a:p>
        </p:txBody>
      </p:sp>
      <p:sp>
        <p:nvSpPr>
          <p:cNvPr id="9" name="Text Placeholder 7">
            <a:extLst>
              <a:ext uri="{FF2B5EF4-FFF2-40B4-BE49-F238E27FC236}">
                <a16:creationId xmlns:a16="http://schemas.microsoft.com/office/drawing/2014/main" id="{1FA6ECF9-4C1E-46DF-B058-4AB0C43BEE47}"/>
              </a:ext>
            </a:extLst>
          </p:cNvPr>
          <p:cNvSpPr txBox="1">
            <a:spLocks/>
          </p:cNvSpPr>
          <p:nvPr/>
        </p:nvSpPr>
        <p:spPr>
          <a:xfrm>
            <a:off x="560999"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b="1" dirty="0"/>
              <a:t>Functional</a:t>
            </a:r>
            <a:r>
              <a:rPr lang="en-US" sz="3200" dirty="0"/>
              <a:t> style</a:t>
            </a:r>
          </a:p>
        </p:txBody>
      </p:sp>
      <p:sp>
        <p:nvSpPr>
          <p:cNvPr id="10" name="Text Placeholder 7">
            <a:extLst>
              <a:ext uri="{FF2B5EF4-FFF2-40B4-BE49-F238E27FC236}">
                <a16:creationId xmlns:a16="http://schemas.microsoft.com/office/drawing/2014/main" id="{DCF9CE53-53E8-4D01-84E3-570D3EA11CFD}"/>
              </a:ext>
            </a:extLst>
          </p:cNvPr>
          <p:cNvSpPr txBox="1">
            <a:spLocks/>
          </p:cNvSpPr>
          <p:nvPr/>
        </p:nvSpPr>
        <p:spPr>
          <a:xfrm>
            <a:off x="5291672" y="2540122"/>
            <a:ext cx="6210000" cy="23725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var input = Console.ReadLine();</a:t>
            </a:r>
          </a:p>
          <a:p>
            <a:pPr>
              <a:spcBef>
                <a:spcPts val="300"/>
              </a:spcBef>
              <a:spcAft>
                <a:spcPts val="300"/>
              </a:spcAft>
            </a:pPr>
            <a:r>
              <a:rPr lang="en-US" sz="2400" dirty="0">
                <a:solidFill>
                  <a:schemeClr val="tx1"/>
                </a:solidFill>
              </a:rPr>
              <a:t>var items = input.Split(" ");</a:t>
            </a:r>
          </a:p>
          <a:p>
            <a:pPr>
              <a:spcBef>
                <a:spcPts val="300"/>
              </a:spcBef>
              <a:spcAft>
                <a:spcPts val="300"/>
              </a:spcAft>
            </a:pPr>
            <a:r>
              <a:rPr lang="en-US" sz="2400" dirty="0">
                <a:solidFill>
                  <a:schemeClr val="tx1"/>
                </a:solidFill>
              </a:rPr>
              <a:t>var nums = items.Select(int.Parse);</a:t>
            </a:r>
          </a:p>
          <a:p>
            <a:pPr>
              <a:spcBef>
                <a:spcPts val="300"/>
              </a:spcBef>
              <a:spcAft>
                <a:spcPts val="300"/>
              </a:spcAft>
            </a:pPr>
            <a:r>
              <a:rPr lang="en-US" sz="2400" dirty="0">
                <a:solidFill>
                  <a:schemeClr val="tx1"/>
                </a:solidFill>
              </a:rPr>
              <a:t>var maxNum = nums.Max();</a:t>
            </a:r>
          </a:p>
          <a:p>
            <a:pPr>
              <a:spcBef>
                <a:spcPts val="300"/>
              </a:spcBef>
              <a:spcAft>
                <a:spcPts val="300"/>
              </a:spcAft>
            </a:pPr>
            <a:r>
              <a:rPr lang="en-US" sz="2400" dirty="0">
                <a:solidFill>
                  <a:schemeClr val="tx1"/>
                </a:solidFill>
              </a:rPr>
              <a:t>Console.WriteLine(maxNum);</a:t>
            </a:r>
          </a:p>
        </p:txBody>
      </p:sp>
      <p:sp>
        <p:nvSpPr>
          <p:cNvPr id="11" name="Text Placeholder 7">
            <a:extLst>
              <a:ext uri="{FF2B5EF4-FFF2-40B4-BE49-F238E27FC236}">
                <a16:creationId xmlns:a16="http://schemas.microsoft.com/office/drawing/2014/main" id="{47F852FF-FF15-4AC8-B170-C29236078C42}"/>
              </a:ext>
            </a:extLst>
          </p:cNvPr>
          <p:cNvSpPr txBox="1">
            <a:spLocks/>
          </p:cNvSpPr>
          <p:nvPr/>
        </p:nvSpPr>
        <p:spPr>
          <a:xfrm>
            <a:off x="5196000"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b="1" dirty="0"/>
              <a:t>Imperative</a:t>
            </a:r>
            <a:r>
              <a:rPr lang="en-US" sz="3200" dirty="0"/>
              <a:t> style</a:t>
            </a:r>
          </a:p>
        </p:txBody>
      </p:sp>
    </p:spTree>
    <p:extLst>
      <p:ext uri="{BB962C8B-B14F-4D97-AF65-F5344CB8AC3E}">
        <p14:creationId xmlns:p14="http://schemas.microsoft.com/office/powerpoint/2010/main" val="8871913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338387"/>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471047"/>
            <a:ext cx="6065892" cy="1754333"/>
          </a:xfrm>
        </p:spPr>
        <p:txBody>
          <a:bodyPr/>
          <a:lstStyle/>
          <a:p>
            <a:r>
              <a:rPr lang="en-US" dirty="0"/>
              <a:t>Functional Programming (FP)</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5223015" y="4182335"/>
            <a:ext cx="6101863" cy="830997"/>
          </a:xfrm>
          <a:prstGeom prst="rect">
            <a:avLst/>
          </a:prstGeom>
        </p:spPr>
        <p:txBody>
          <a:bodyPr wrap="none">
            <a:spAutoFit/>
          </a:bodyPr>
          <a:lstStyle/>
          <a:p>
            <a:pPr algn="ctr"/>
            <a:r>
              <a:rPr lang="en-US" sz="2400" dirty="0">
                <a:hlinkClick r:id="rId4"/>
              </a:rPr>
              <a:t>https://repl.it/@nakov/functional-max-num-cs</a:t>
            </a:r>
            <a:endParaRPr lang="en-US" sz="2400" dirty="0"/>
          </a:p>
          <a:p>
            <a:pPr algn="ctr"/>
            <a:r>
              <a:rPr lang="en-US" sz="2400" dirty="0">
                <a:hlinkClick r:id="rId5"/>
              </a:rPr>
              <a:t>https://repl.it/@nakov/imperative-max-num-cs</a:t>
            </a:r>
            <a:endParaRPr lang="en-US" sz="2400" dirty="0"/>
          </a:p>
        </p:txBody>
      </p:sp>
    </p:spTree>
    <p:extLst>
      <p:ext uri="{BB962C8B-B14F-4D97-AF65-F5344CB8AC3E}">
        <p14:creationId xmlns:p14="http://schemas.microsoft.com/office/powerpoint/2010/main" val="3357942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26</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r>
              <a:rPr lang="en-US" b="1" dirty="0"/>
              <a:t>Lambda functions</a:t>
            </a:r>
            <a:r>
              <a:rPr lang="en-US" dirty="0"/>
              <a:t>: anonymous function (formula)</a:t>
            </a:r>
          </a:p>
          <a:p>
            <a:pPr lvl="1"/>
            <a:endParaRPr lang="bg-BG" dirty="0"/>
          </a:p>
          <a:p>
            <a:r>
              <a:rPr lang="en-US" dirty="0"/>
              <a:t>JS, Python, C# and Java and support </a:t>
            </a:r>
            <a:r>
              <a:rPr lang="en-US" b="1" dirty="0"/>
              <a:t>first-class functions</a:t>
            </a:r>
            <a:r>
              <a:rPr lang="en-US" dirty="0"/>
              <a:t> (functions can be stored in variables and passed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Lambda and First-Class Functions</a:t>
            </a:r>
          </a:p>
        </p:txBody>
      </p:sp>
      <p:grpSp>
        <p:nvGrpSpPr>
          <p:cNvPr id="6" name="Group 5">
            <a:extLst>
              <a:ext uri="{FF2B5EF4-FFF2-40B4-BE49-F238E27FC236}">
                <a16:creationId xmlns:a16="http://schemas.microsoft.com/office/drawing/2014/main" id="{1763628F-02A4-40B3-A07C-A264A4546CD3}"/>
              </a:ext>
            </a:extLst>
          </p:cNvPr>
          <p:cNvGrpSpPr/>
          <p:nvPr/>
        </p:nvGrpSpPr>
        <p:grpSpPr>
          <a:xfrm>
            <a:off x="696000" y="1876895"/>
            <a:ext cx="2970000" cy="587441"/>
            <a:chOff x="696000" y="1896559"/>
            <a:chExt cx="4938474" cy="587441"/>
          </a:xfrm>
        </p:grpSpPr>
        <p:sp>
          <p:nvSpPr>
            <p:cNvPr id="12" name="Text Placeholder 7">
              <a:extLst>
                <a:ext uri="{FF2B5EF4-FFF2-40B4-BE49-F238E27FC236}">
                  <a16:creationId xmlns:a16="http://schemas.microsoft.com/office/drawing/2014/main" id="{A89E1A9B-38C2-4453-9E97-CE3634633660}"/>
                </a:ext>
              </a:extLst>
            </p:cNvPr>
            <p:cNvSpPr txBox="1">
              <a:spLocks/>
            </p:cNvSpPr>
            <p:nvPr/>
          </p:nvSpPr>
          <p:spPr>
            <a:xfrm>
              <a:off x="696000" y="1896559"/>
              <a:ext cx="4938472"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3" name="TextBox 2">
              <a:extLst>
                <a:ext uri="{FF2B5EF4-FFF2-40B4-BE49-F238E27FC236}">
                  <a16:creationId xmlns:a16="http://schemas.microsoft.com/office/drawing/2014/main" id="{104FD608-66E4-49A7-81AA-AB221C1B61B6}"/>
                </a:ext>
              </a:extLst>
            </p:cNvPr>
            <p:cNvSpPr txBox="1"/>
            <p:nvPr/>
          </p:nvSpPr>
          <p:spPr>
            <a:xfrm>
              <a:off x="4501054" y="1896559"/>
              <a:ext cx="1133420"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C#</a:t>
              </a:r>
            </a:p>
          </p:txBody>
        </p:sp>
      </p:grpSp>
      <p:grpSp>
        <p:nvGrpSpPr>
          <p:cNvPr id="7" name="Group 6">
            <a:extLst>
              <a:ext uri="{FF2B5EF4-FFF2-40B4-BE49-F238E27FC236}">
                <a16:creationId xmlns:a16="http://schemas.microsoft.com/office/drawing/2014/main" id="{9CE0D297-EDEF-4185-A1B6-BEE71F027AC6}"/>
              </a:ext>
            </a:extLst>
          </p:cNvPr>
          <p:cNvGrpSpPr/>
          <p:nvPr/>
        </p:nvGrpSpPr>
        <p:grpSpPr>
          <a:xfrm>
            <a:off x="4160137" y="1876895"/>
            <a:ext cx="2790000" cy="587441"/>
            <a:chOff x="4071000" y="1896559"/>
            <a:chExt cx="7020000" cy="587441"/>
          </a:xfrm>
        </p:grpSpPr>
        <p:sp>
          <p:nvSpPr>
            <p:cNvPr id="13" name="Text Placeholder 7">
              <a:extLst>
                <a:ext uri="{FF2B5EF4-FFF2-40B4-BE49-F238E27FC236}">
                  <a16:creationId xmlns:a16="http://schemas.microsoft.com/office/drawing/2014/main" id="{A7878158-8459-4F98-B119-719FADB65763}"/>
                </a:ext>
              </a:extLst>
            </p:cNvPr>
            <p:cNvSpPr txBox="1">
              <a:spLocks/>
            </p:cNvSpPr>
            <p:nvPr/>
          </p:nvSpPr>
          <p:spPr>
            <a:xfrm>
              <a:off x="4071000" y="1896559"/>
              <a:ext cx="702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14" name="TextBox 13">
              <a:extLst>
                <a:ext uri="{FF2B5EF4-FFF2-40B4-BE49-F238E27FC236}">
                  <a16:creationId xmlns:a16="http://schemas.microsoft.com/office/drawing/2014/main" id="{C177FE91-F832-498E-B53E-E7384167E5F9}"/>
                </a:ext>
              </a:extLst>
            </p:cNvPr>
            <p:cNvSpPr txBox="1"/>
            <p:nvPr/>
          </p:nvSpPr>
          <p:spPr>
            <a:xfrm>
              <a:off x="9511818" y="1896559"/>
              <a:ext cx="1579182"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JS</a:t>
              </a:r>
            </a:p>
          </p:txBody>
        </p:sp>
      </p:grpSp>
      <p:grpSp>
        <p:nvGrpSpPr>
          <p:cNvPr id="18" name="Group 17">
            <a:extLst>
              <a:ext uri="{FF2B5EF4-FFF2-40B4-BE49-F238E27FC236}">
                <a16:creationId xmlns:a16="http://schemas.microsoft.com/office/drawing/2014/main" id="{4B53BD74-C094-4BB5-8712-B87D916B19F7}"/>
              </a:ext>
            </a:extLst>
          </p:cNvPr>
          <p:cNvGrpSpPr/>
          <p:nvPr/>
        </p:nvGrpSpPr>
        <p:grpSpPr>
          <a:xfrm>
            <a:off x="696000" y="5082647"/>
            <a:ext cx="4938472" cy="1441521"/>
            <a:chOff x="696000" y="3919175"/>
            <a:chExt cx="4938472" cy="1441521"/>
          </a:xfrm>
        </p:grpSpPr>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96000" y="3919175"/>
              <a:ext cx="4938472"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Func&lt;int, int&gt; twice = </a:t>
              </a:r>
            </a:p>
            <a:p>
              <a:pPr>
                <a:spcBef>
                  <a:spcPts val="300"/>
                </a:spcBef>
                <a:spcAft>
                  <a:spcPts val="0"/>
                </a:spcAft>
              </a:pPr>
              <a:r>
                <a:rPr lang="en-US" sz="2400" dirty="0">
                  <a:solidFill>
                    <a:schemeClr val="tx1"/>
                  </a:solidFill>
                </a:rPr>
                <a:t>  x =&gt; 2 * x;</a:t>
              </a:r>
            </a:p>
            <a:p>
              <a:pPr>
                <a:spcAft>
                  <a:spcPts val="0"/>
                </a:spcAft>
              </a:pPr>
              <a:r>
                <a:rPr lang="en-US" sz="2400" dirty="0">
                  <a:solidFill>
                    <a:schemeClr val="tx1"/>
                  </a:solidFill>
                </a:rPr>
                <a:t>var d = twice(5);  </a:t>
              </a:r>
              <a:r>
                <a:rPr lang="en-US" sz="2400" dirty="0">
                  <a:solidFill>
                    <a:schemeClr val="accent2">
                      <a:lumMod val="75000"/>
                    </a:schemeClr>
                  </a:solidFill>
                </a:rPr>
                <a:t>// 10</a:t>
              </a:r>
            </a:p>
          </p:txBody>
        </p:sp>
        <p:sp>
          <p:nvSpPr>
            <p:cNvPr id="16" name="TextBox 15">
              <a:extLst>
                <a:ext uri="{FF2B5EF4-FFF2-40B4-BE49-F238E27FC236}">
                  <a16:creationId xmlns:a16="http://schemas.microsoft.com/office/drawing/2014/main" id="{8264D3FB-0611-43CD-A2F4-F1D6C20D11E3}"/>
                </a:ext>
              </a:extLst>
            </p:cNvPr>
            <p:cNvSpPr txBox="1"/>
            <p:nvPr/>
          </p:nvSpPr>
          <p:spPr>
            <a:xfrm>
              <a:off x="4970535" y="3919175"/>
              <a:ext cx="663937" cy="6016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C#</a:t>
              </a:r>
            </a:p>
          </p:txBody>
        </p:sp>
      </p:grpSp>
      <p:grpSp>
        <p:nvGrpSpPr>
          <p:cNvPr id="19" name="Group 18">
            <a:extLst>
              <a:ext uri="{FF2B5EF4-FFF2-40B4-BE49-F238E27FC236}">
                <a16:creationId xmlns:a16="http://schemas.microsoft.com/office/drawing/2014/main" id="{A3B707E5-A958-4966-ABCC-09A4C374C0BB}"/>
              </a:ext>
            </a:extLst>
          </p:cNvPr>
          <p:cNvGrpSpPr/>
          <p:nvPr/>
        </p:nvGrpSpPr>
        <p:grpSpPr>
          <a:xfrm>
            <a:off x="696000" y="3818730"/>
            <a:ext cx="4938472" cy="995246"/>
            <a:chOff x="6152528" y="3929006"/>
            <a:chExt cx="4938472" cy="995246"/>
          </a:xfrm>
        </p:grpSpPr>
        <p:sp>
          <p:nvSpPr>
            <p:cNvPr id="15" name="Text Placeholder 7">
              <a:extLst>
                <a:ext uri="{FF2B5EF4-FFF2-40B4-BE49-F238E27FC236}">
                  <a16:creationId xmlns:a16="http://schemas.microsoft.com/office/drawing/2014/main" id="{017E120D-504B-4CE7-91E1-8EFA35844CDB}"/>
                </a:ext>
              </a:extLst>
            </p:cNvPr>
            <p:cNvSpPr txBox="1">
              <a:spLocks/>
            </p:cNvSpPr>
            <p:nvPr/>
          </p:nvSpPr>
          <p:spPr>
            <a:xfrm>
              <a:off x="6152528" y="3929007"/>
              <a:ext cx="49384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let twice = x =&gt; 2 * x;</a:t>
              </a:r>
            </a:p>
            <a:p>
              <a:pPr>
                <a:spcBef>
                  <a:spcPts val="0"/>
                </a:spcBef>
                <a:spcAft>
                  <a:spcPts val="300"/>
                </a:spcAft>
              </a:pPr>
              <a:r>
                <a:rPr lang="en-US" sz="2400" dirty="0">
                  <a:solidFill>
                    <a:schemeClr val="tx1"/>
                  </a:solidFill>
                </a:rPr>
                <a:t>let d = twice(5);  </a:t>
              </a:r>
              <a:r>
                <a:rPr lang="en-US" sz="2400" dirty="0">
                  <a:solidFill>
                    <a:schemeClr val="accent2">
                      <a:lumMod val="75000"/>
                    </a:schemeClr>
                  </a:solidFill>
                </a:rPr>
                <a:t>// 10</a:t>
              </a:r>
              <a:endParaRPr lang="en-US" sz="2400" baseline="-25000" dirty="0">
                <a:solidFill>
                  <a:schemeClr val="tx1"/>
                </a:solidFill>
              </a:endParaRPr>
            </a:p>
          </p:txBody>
        </p:sp>
        <p:sp>
          <p:nvSpPr>
            <p:cNvPr id="17" name="TextBox 16">
              <a:extLst>
                <a:ext uri="{FF2B5EF4-FFF2-40B4-BE49-F238E27FC236}">
                  <a16:creationId xmlns:a16="http://schemas.microsoft.com/office/drawing/2014/main" id="{99A367E4-7DC0-48BB-A44F-1E8570338504}"/>
                </a:ext>
              </a:extLst>
            </p:cNvPr>
            <p:cNvSpPr txBox="1"/>
            <p:nvPr/>
          </p:nvSpPr>
          <p:spPr>
            <a:xfrm>
              <a:off x="10427063" y="3929006"/>
              <a:ext cx="663937"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JS</a:t>
              </a:r>
            </a:p>
          </p:txBody>
        </p:sp>
      </p:grpSp>
      <p:grpSp>
        <p:nvGrpSpPr>
          <p:cNvPr id="20" name="Group 19">
            <a:extLst>
              <a:ext uri="{FF2B5EF4-FFF2-40B4-BE49-F238E27FC236}">
                <a16:creationId xmlns:a16="http://schemas.microsoft.com/office/drawing/2014/main" id="{DA1E9597-234F-403C-9DAA-F8D03A157BE8}"/>
              </a:ext>
            </a:extLst>
          </p:cNvPr>
          <p:cNvGrpSpPr/>
          <p:nvPr/>
        </p:nvGrpSpPr>
        <p:grpSpPr>
          <a:xfrm>
            <a:off x="7444275" y="1876895"/>
            <a:ext cx="4220736" cy="587441"/>
            <a:chOff x="1346952" y="1896559"/>
            <a:chExt cx="9744048" cy="587441"/>
          </a:xfrm>
        </p:grpSpPr>
        <p:sp>
          <p:nvSpPr>
            <p:cNvPr id="21" name="Text Placeholder 7">
              <a:extLst>
                <a:ext uri="{FF2B5EF4-FFF2-40B4-BE49-F238E27FC236}">
                  <a16:creationId xmlns:a16="http://schemas.microsoft.com/office/drawing/2014/main" id="{D9985375-544D-4BD6-ACDF-288E8A6BF5D2}"/>
                </a:ext>
              </a:extLst>
            </p:cNvPr>
            <p:cNvSpPr txBox="1">
              <a:spLocks/>
            </p:cNvSpPr>
            <p:nvPr/>
          </p:nvSpPr>
          <p:spPr>
            <a:xfrm>
              <a:off x="1346952" y="1896559"/>
              <a:ext cx="9744048"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lambda x: 2 * x</a:t>
              </a:r>
              <a:endParaRPr lang="en-US" sz="2400" baseline="-25000" dirty="0">
                <a:solidFill>
                  <a:schemeClr val="tx1"/>
                </a:solidFill>
              </a:endParaRPr>
            </a:p>
          </p:txBody>
        </p:sp>
        <p:sp>
          <p:nvSpPr>
            <p:cNvPr id="22" name="TextBox 21">
              <a:extLst>
                <a:ext uri="{FF2B5EF4-FFF2-40B4-BE49-F238E27FC236}">
                  <a16:creationId xmlns:a16="http://schemas.microsoft.com/office/drawing/2014/main" id="{6DA22E34-8EF1-45EC-9CC6-A8299EDF31C8}"/>
                </a:ext>
              </a:extLst>
            </p:cNvPr>
            <p:cNvSpPr txBox="1"/>
            <p:nvPr/>
          </p:nvSpPr>
          <p:spPr>
            <a:xfrm>
              <a:off x="8307417" y="1896559"/>
              <a:ext cx="2783581"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Python</a:t>
              </a:r>
            </a:p>
          </p:txBody>
        </p:sp>
      </p:grpSp>
      <p:grpSp>
        <p:nvGrpSpPr>
          <p:cNvPr id="24" name="Group 23">
            <a:extLst>
              <a:ext uri="{FF2B5EF4-FFF2-40B4-BE49-F238E27FC236}">
                <a16:creationId xmlns:a16="http://schemas.microsoft.com/office/drawing/2014/main" id="{EDAD3F4E-3E08-4770-A9A9-EEEC318BDC22}"/>
              </a:ext>
            </a:extLst>
          </p:cNvPr>
          <p:cNvGrpSpPr/>
          <p:nvPr/>
        </p:nvGrpSpPr>
        <p:grpSpPr>
          <a:xfrm>
            <a:off x="6096000" y="3818730"/>
            <a:ext cx="5569010" cy="995246"/>
            <a:chOff x="696000" y="3919174"/>
            <a:chExt cx="5480272" cy="995246"/>
          </a:xfrm>
        </p:grpSpPr>
        <p:sp>
          <p:nvSpPr>
            <p:cNvPr id="25" name="Text Placeholder 7">
              <a:extLst>
                <a:ext uri="{FF2B5EF4-FFF2-40B4-BE49-F238E27FC236}">
                  <a16:creationId xmlns:a16="http://schemas.microsoft.com/office/drawing/2014/main" id="{5D82E732-08E9-4292-AC2A-DD3367D8BFBF}"/>
                </a:ext>
              </a:extLst>
            </p:cNvPr>
            <p:cNvSpPr txBox="1">
              <a:spLocks/>
            </p:cNvSpPr>
            <p:nvPr/>
          </p:nvSpPr>
          <p:spPr>
            <a:xfrm>
              <a:off x="696000" y="3919175"/>
              <a:ext cx="54802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twice = lambda x: 2 * x</a:t>
              </a:r>
            </a:p>
            <a:p>
              <a:pPr>
                <a:spcBef>
                  <a:spcPts val="300"/>
                </a:spcBef>
                <a:spcAft>
                  <a:spcPts val="0"/>
                </a:spcAft>
              </a:pPr>
              <a:r>
                <a:rPr lang="en-US" sz="2400" dirty="0">
                  <a:solidFill>
                    <a:schemeClr val="tx1"/>
                  </a:solidFill>
                </a:rPr>
                <a:t>d = twice(5)  </a:t>
              </a:r>
              <a:r>
                <a:rPr lang="en-US" sz="2400" dirty="0">
                  <a:solidFill>
                    <a:schemeClr val="accent2">
                      <a:lumMod val="75000"/>
                    </a:schemeClr>
                  </a:solidFill>
                </a:rPr>
                <a:t># 10</a:t>
              </a:r>
            </a:p>
          </p:txBody>
        </p:sp>
        <p:sp>
          <p:nvSpPr>
            <p:cNvPr id="26" name="TextBox 25">
              <a:extLst>
                <a:ext uri="{FF2B5EF4-FFF2-40B4-BE49-F238E27FC236}">
                  <a16:creationId xmlns:a16="http://schemas.microsoft.com/office/drawing/2014/main" id="{11E2D4DD-0EC0-4431-8DAF-6F542694286A}"/>
                </a:ext>
              </a:extLst>
            </p:cNvPr>
            <p:cNvSpPr txBox="1"/>
            <p:nvPr/>
          </p:nvSpPr>
          <p:spPr>
            <a:xfrm>
              <a:off x="4970535" y="3919174"/>
              <a:ext cx="1205737" cy="58744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Python</a:t>
              </a:r>
            </a:p>
          </p:txBody>
        </p:sp>
      </p:grpSp>
      <p:grpSp>
        <p:nvGrpSpPr>
          <p:cNvPr id="28" name="Group 27">
            <a:extLst>
              <a:ext uri="{FF2B5EF4-FFF2-40B4-BE49-F238E27FC236}">
                <a16:creationId xmlns:a16="http://schemas.microsoft.com/office/drawing/2014/main" id="{0F2212CF-6B3F-40D5-95ED-C7F4E400CE49}"/>
              </a:ext>
            </a:extLst>
          </p:cNvPr>
          <p:cNvGrpSpPr/>
          <p:nvPr/>
        </p:nvGrpSpPr>
        <p:grpSpPr>
          <a:xfrm>
            <a:off x="6096001" y="5082647"/>
            <a:ext cx="5569010" cy="1441521"/>
            <a:chOff x="7648023" y="3426830"/>
            <a:chExt cx="3442977" cy="1441521"/>
          </a:xfrm>
        </p:grpSpPr>
        <p:sp>
          <p:nvSpPr>
            <p:cNvPr id="29" name="Text Placeholder 7">
              <a:extLst>
                <a:ext uri="{FF2B5EF4-FFF2-40B4-BE49-F238E27FC236}">
                  <a16:creationId xmlns:a16="http://schemas.microsoft.com/office/drawing/2014/main" id="{5D63C7E5-4265-4E68-BC0B-6F38D2248234}"/>
                </a:ext>
              </a:extLst>
            </p:cNvPr>
            <p:cNvSpPr txBox="1">
              <a:spLocks/>
            </p:cNvSpPr>
            <p:nvPr/>
          </p:nvSpPr>
          <p:spPr>
            <a:xfrm>
              <a:off x="7648023" y="3426830"/>
              <a:ext cx="3442977"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Function&lt;Integer, Integer&gt;</a:t>
              </a:r>
            </a:p>
            <a:p>
              <a:pPr>
                <a:spcBef>
                  <a:spcPts val="0"/>
                </a:spcBef>
                <a:spcAft>
                  <a:spcPts val="300"/>
                </a:spcAft>
              </a:pPr>
              <a:r>
                <a:rPr lang="en-US" sz="2400" dirty="0">
                  <a:solidFill>
                    <a:schemeClr val="tx1"/>
                  </a:solidFill>
                </a:rPr>
                <a:t>  twice = x -&gt; 2 * x;</a:t>
              </a:r>
            </a:p>
            <a:p>
              <a:pPr>
                <a:spcBef>
                  <a:spcPts val="300"/>
                </a:spcBef>
                <a:spcAft>
                  <a:spcPts val="300"/>
                </a:spcAft>
              </a:pPr>
              <a:r>
                <a:rPr lang="en-US" sz="2400" dirty="0">
                  <a:solidFill>
                    <a:schemeClr val="tx1"/>
                  </a:solidFill>
                </a:rPr>
                <a:t>var d = </a:t>
              </a:r>
              <a:r>
                <a:rPr lang="en-US" sz="2400" dirty="0" err="1">
                  <a:solidFill>
                    <a:schemeClr val="tx1"/>
                  </a:solidFill>
                </a:rPr>
                <a:t>twice.apply</a:t>
              </a:r>
              <a:r>
                <a:rPr lang="en-US" sz="2400" dirty="0">
                  <a:solidFill>
                    <a:schemeClr val="tx1"/>
                  </a:solidFill>
                </a:rPr>
                <a:t>(5);</a:t>
              </a:r>
              <a:endParaRPr lang="en-US" sz="2400" baseline="-25000" dirty="0">
                <a:solidFill>
                  <a:schemeClr val="tx1"/>
                </a:solidFill>
              </a:endParaRPr>
            </a:p>
          </p:txBody>
        </p:sp>
        <p:sp>
          <p:nvSpPr>
            <p:cNvPr id="30" name="TextBox 29">
              <a:extLst>
                <a:ext uri="{FF2B5EF4-FFF2-40B4-BE49-F238E27FC236}">
                  <a16:creationId xmlns:a16="http://schemas.microsoft.com/office/drawing/2014/main" id="{6BEB2C84-705E-4A6E-9730-45A57AA7D314}"/>
                </a:ext>
              </a:extLst>
            </p:cNvPr>
            <p:cNvSpPr txBox="1"/>
            <p:nvPr/>
          </p:nvSpPr>
          <p:spPr>
            <a:xfrm>
              <a:off x="10482992" y="4309299"/>
              <a:ext cx="608007" cy="5590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noProof="1">
                  <a:solidFill>
                    <a:schemeClr val="bg1"/>
                  </a:solidFill>
                </a:rPr>
                <a:t>Java</a:t>
              </a:r>
            </a:p>
          </p:txBody>
        </p:sp>
      </p:grpSp>
    </p:spTree>
    <p:extLst>
      <p:ext uri="{BB962C8B-B14F-4D97-AF65-F5344CB8AC3E}">
        <p14:creationId xmlns:p14="http://schemas.microsoft.com/office/powerpoint/2010/main" val="301238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619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719000"/>
            <a:ext cx="6065892" cy="900250"/>
          </a:xfrm>
        </p:spPr>
        <p:txBody>
          <a:bodyPr/>
          <a:lstStyle/>
          <a:p>
            <a:r>
              <a:rPr lang="en-US" dirty="0"/>
              <a:t>First-Class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5372931" y="3519000"/>
            <a:ext cx="5802038" cy="461665"/>
          </a:xfrm>
          <a:prstGeom prst="rect">
            <a:avLst/>
          </a:prstGeom>
        </p:spPr>
        <p:txBody>
          <a:bodyPr wrap="none">
            <a:spAutoFit/>
          </a:bodyPr>
          <a:lstStyle/>
          <a:p>
            <a:pPr algn="ctr"/>
            <a:r>
              <a:rPr lang="en-US" sz="2400" dirty="0">
                <a:hlinkClick r:id="rId4"/>
              </a:rPr>
              <a:t>https://repl.it/@nakov/first-class-function-js</a:t>
            </a:r>
            <a:endParaRPr lang="en-US" sz="2400" dirty="0"/>
          </a:p>
        </p:txBody>
      </p:sp>
    </p:spTree>
    <p:extLst>
      <p:ext uri="{BB962C8B-B14F-4D97-AF65-F5344CB8AC3E}">
        <p14:creationId xmlns:p14="http://schemas.microsoft.com/office/powerpoint/2010/main" val="9235079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13" name="Text Placeholder 12">
            <a:extLst>
              <a:ext uri="{FF2B5EF4-FFF2-40B4-BE49-F238E27FC236}">
                <a16:creationId xmlns:a16="http://schemas.microsoft.com/office/drawing/2014/main" id="{34452CA2-D301-42C5-8348-519A7FA8DAC4}"/>
              </a:ext>
            </a:extLst>
          </p:cNvPr>
          <p:cNvSpPr>
            <a:spLocks noGrp="1"/>
          </p:cNvSpPr>
          <p:nvPr>
            <p:ph type="body" sz="quarter" idx="10"/>
          </p:nvPr>
        </p:nvSpPr>
        <p:spPr/>
        <p:txBody>
          <a:bodyPr/>
          <a:lstStyle/>
          <a:p>
            <a:r>
              <a:rPr lang="en-US" b="1" dirty="0"/>
              <a:t>Higher-order functions </a:t>
            </a:r>
            <a:r>
              <a:rPr lang="en-US" dirty="0"/>
              <a:t>take other functions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Higher Order Functions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1191000" y="1932869"/>
            <a:ext cx="9810000" cy="221865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function aggregate(start, end, </a:t>
            </a:r>
            <a:r>
              <a:rPr lang="en-US" sz="2400" dirty="0">
                <a:solidFill>
                  <a:schemeClr val="bg1">
                    <a:lumMod val="75000"/>
                  </a:schemeClr>
                </a:solidFill>
              </a:rPr>
              <a:t>func</a:t>
            </a:r>
            <a:r>
              <a:rPr lang="en-US" sz="2400" dirty="0">
                <a:solidFill>
                  <a:schemeClr val="tx1"/>
                </a:solidFill>
              </a:rPr>
              <a:t>) {</a:t>
            </a:r>
          </a:p>
          <a:p>
            <a:pPr>
              <a:spcBef>
                <a:spcPts val="300"/>
              </a:spcBef>
              <a:spcAft>
                <a:spcPts val="0"/>
              </a:spcAft>
            </a:pPr>
            <a:r>
              <a:rPr lang="en-US" sz="2400" dirty="0">
                <a:solidFill>
                  <a:schemeClr val="tx1"/>
                </a:solidFill>
              </a:rPr>
              <a:t>  for (var result = start, i = start+1; i &lt;= end; i++)</a:t>
            </a:r>
          </a:p>
          <a:p>
            <a:pPr>
              <a:spcBef>
                <a:spcPts val="300"/>
              </a:spcBef>
              <a:spcAft>
                <a:spcPts val="0"/>
              </a:spcAft>
            </a:pPr>
            <a:r>
              <a:rPr lang="en-US" sz="2400" dirty="0">
                <a:solidFill>
                  <a:schemeClr val="tx1"/>
                </a:solidFill>
              </a:rPr>
              <a:t>    result = </a:t>
            </a:r>
            <a:r>
              <a:rPr lang="en-US" sz="2400" dirty="0">
                <a:solidFill>
                  <a:schemeClr val="bg1">
                    <a:lumMod val="75000"/>
                  </a:schemeClr>
                </a:solidFill>
              </a:rPr>
              <a:t>func</a:t>
            </a:r>
            <a:r>
              <a:rPr lang="en-US" sz="2400" dirty="0">
                <a:solidFill>
                  <a:schemeClr val="tx1"/>
                </a:solidFill>
              </a:rPr>
              <a:t>(result, i);</a:t>
            </a:r>
          </a:p>
          <a:p>
            <a:pPr>
              <a:spcBef>
                <a:spcPts val="300"/>
              </a:spcBef>
              <a:spcAft>
                <a:spcPts val="0"/>
              </a:spcAft>
            </a:pPr>
            <a:r>
              <a:rPr lang="en-US" sz="2400" dirty="0">
                <a:solidFill>
                  <a:schemeClr val="tx1"/>
                </a:solidFill>
              </a:rPr>
              <a:t>  return result;</a:t>
            </a:r>
          </a:p>
          <a:p>
            <a:pPr>
              <a:spcBef>
                <a:spcPts val="300"/>
              </a:spcBef>
              <a:spcAft>
                <a:spcPts val="0"/>
              </a:spcAft>
            </a:pPr>
            <a:r>
              <a:rPr lang="en-US" sz="2400" dirty="0">
                <a:solidFill>
                  <a:schemeClr val="tx1"/>
                </a:solidFill>
              </a:rPr>
              <a:t>}</a:t>
            </a:r>
            <a:endParaRPr lang="en-US" sz="2400" baseline="-25000" dirty="0">
              <a:solidFill>
                <a:schemeClr val="tx1"/>
              </a:solidFill>
            </a:endParaRPr>
          </a:p>
        </p:txBody>
      </p:sp>
      <p:sp>
        <p:nvSpPr>
          <p:cNvPr id="14" name="Text Placeholder 7">
            <a:extLst>
              <a:ext uri="{FF2B5EF4-FFF2-40B4-BE49-F238E27FC236}">
                <a16:creationId xmlns:a16="http://schemas.microsoft.com/office/drawing/2014/main" id="{71ACD245-7468-42CD-A1B9-052CF2E1FEAF}"/>
              </a:ext>
            </a:extLst>
          </p:cNvPr>
          <p:cNvSpPr txBox="1">
            <a:spLocks/>
          </p:cNvSpPr>
          <p:nvPr/>
        </p:nvSpPr>
        <p:spPr>
          <a:xfrm>
            <a:off x="1191000" y="4328243"/>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a + b</a:t>
            </a:r>
            <a:r>
              <a:rPr lang="en-US" sz="2400" dirty="0">
                <a:solidFill>
                  <a:schemeClr val="tx1"/>
                </a:solidFill>
              </a:rPr>
              <a:t>)  </a:t>
            </a:r>
            <a:r>
              <a:rPr lang="en-US" sz="2400" dirty="0">
                <a:solidFill>
                  <a:schemeClr val="accent2">
                    <a:lumMod val="75000"/>
                  </a:schemeClr>
                </a:solidFill>
              </a:rPr>
              <a:t>// 55</a:t>
            </a:r>
            <a:endParaRPr lang="en-US" sz="2400" baseline="-25000" dirty="0">
              <a:solidFill>
                <a:schemeClr val="accent2">
                  <a:lumMod val="75000"/>
                </a:schemeClr>
              </a:solidFill>
            </a:endParaRPr>
          </a:p>
        </p:txBody>
      </p:sp>
      <p:sp>
        <p:nvSpPr>
          <p:cNvPr id="15" name="Text Placeholder 7">
            <a:extLst>
              <a:ext uri="{FF2B5EF4-FFF2-40B4-BE49-F238E27FC236}">
                <a16:creationId xmlns:a16="http://schemas.microsoft.com/office/drawing/2014/main" id="{161A17C8-F520-4646-A63E-5541A31FA98F}"/>
              </a:ext>
            </a:extLst>
          </p:cNvPr>
          <p:cNvSpPr txBox="1">
            <a:spLocks/>
          </p:cNvSpPr>
          <p:nvPr/>
        </p:nvSpPr>
        <p:spPr>
          <a:xfrm>
            <a:off x="1191000" y="5092401"/>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a * b</a:t>
            </a:r>
            <a:r>
              <a:rPr lang="en-US" sz="2400" dirty="0">
                <a:solidFill>
                  <a:schemeClr val="tx1"/>
                </a:solidFill>
              </a:rPr>
              <a:t>)  </a:t>
            </a:r>
            <a:r>
              <a:rPr lang="en-US" sz="2400" dirty="0">
                <a:solidFill>
                  <a:schemeClr val="accent2">
                    <a:lumMod val="75000"/>
                  </a:schemeClr>
                </a:solidFill>
              </a:rPr>
              <a:t>// 3628800</a:t>
            </a:r>
            <a:endParaRPr lang="en-US" sz="2400" baseline="-25000" dirty="0">
              <a:solidFill>
                <a:schemeClr val="accent2">
                  <a:lumMod val="75000"/>
                </a:schemeClr>
              </a:solidFill>
            </a:endParaRPr>
          </a:p>
        </p:txBody>
      </p:sp>
      <p:sp>
        <p:nvSpPr>
          <p:cNvPr id="16" name="Text Placeholder 7">
            <a:extLst>
              <a:ext uri="{FF2B5EF4-FFF2-40B4-BE49-F238E27FC236}">
                <a16:creationId xmlns:a16="http://schemas.microsoft.com/office/drawing/2014/main" id="{BE666D36-3247-4BFC-9ED4-92C949EFD91D}"/>
              </a:ext>
            </a:extLst>
          </p:cNvPr>
          <p:cNvSpPr txBox="1">
            <a:spLocks/>
          </p:cNvSpPr>
          <p:nvPr/>
        </p:nvSpPr>
        <p:spPr>
          <a:xfrm>
            <a:off x="1191000" y="5856559"/>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 + a + b</a:t>
            </a:r>
            <a:r>
              <a:rPr lang="en-US" sz="2400" dirty="0">
                <a:solidFill>
                  <a:schemeClr val="tx1"/>
                </a:solidFill>
              </a:rPr>
              <a:t>)  </a:t>
            </a:r>
            <a:r>
              <a:rPr lang="en-US" sz="2400" dirty="0">
                <a:solidFill>
                  <a:schemeClr val="accent2">
                    <a:lumMod val="75000"/>
                  </a:schemeClr>
                </a:solidFill>
              </a:rPr>
              <a:t>// "12345678910"</a:t>
            </a:r>
            <a:endParaRPr lang="en-US" sz="2400" baseline="-25000" dirty="0">
              <a:solidFill>
                <a:schemeClr val="accent2">
                  <a:lumMod val="75000"/>
                </a:schemeClr>
              </a:solidFill>
            </a:endParaRPr>
          </a:p>
        </p:txBody>
      </p:sp>
    </p:spTree>
    <p:extLst>
      <p:ext uri="{BB962C8B-B14F-4D97-AF65-F5344CB8AC3E}">
        <p14:creationId xmlns:p14="http://schemas.microsoft.com/office/powerpoint/2010/main" val="809239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953"/>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314000"/>
            <a:ext cx="6065892" cy="1754333"/>
          </a:xfrm>
        </p:spPr>
        <p:txBody>
          <a:bodyPr/>
          <a:lstStyle/>
          <a:p>
            <a:r>
              <a:rPr lang="en-US" dirty="0"/>
              <a:t>Higher-Order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9A4FD3B9-C9E9-46E4-9611-1D9F545EFDB0}"/>
              </a:ext>
            </a:extLst>
          </p:cNvPr>
          <p:cNvSpPr/>
          <p:nvPr/>
        </p:nvSpPr>
        <p:spPr>
          <a:xfrm>
            <a:off x="5140651" y="3856953"/>
            <a:ext cx="6266588" cy="461665"/>
          </a:xfrm>
          <a:prstGeom prst="rect">
            <a:avLst/>
          </a:prstGeom>
        </p:spPr>
        <p:txBody>
          <a:bodyPr wrap="none">
            <a:spAutoFit/>
          </a:bodyPr>
          <a:lstStyle/>
          <a:p>
            <a:pPr algn="ctr"/>
            <a:r>
              <a:rPr lang="en-US" sz="2400" dirty="0">
                <a:hlinkClick r:id="rId4"/>
              </a:rPr>
              <a:t>https://repl.it/@nakov/higher-order-functions-js</a:t>
            </a:r>
            <a:endParaRPr lang="en-US" sz="2400" dirty="0"/>
          </a:p>
        </p:txBody>
      </p:sp>
    </p:spTree>
    <p:extLst>
      <p:ext uri="{BB962C8B-B14F-4D97-AF65-F5344CB8AC3E}">
        <p14:creationId xmlns:p14="http://schemas.microsoft.com/office/powerpoint/2010/main" val="39466110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1776000" y="945304"/>
            <a:ext cx="10215001" cy="5773846"/>
          </a:xfrm>
        </p:spPr>
        <p:txBody>
          <a:bodyPr>
            <a:noAutofit/>
          </a:bodyPr>
          <a:lstStyle/>
          <a:p>
            <a:pPr lvl="1">
              <a:lnSpc>
                <a:spcPct val="100000"/>
              </a:lnSpc>
            </a:pPr>
            <a:r>
              <a:rPr lang="en-US" sz="3400" dirty="0"/>
              <a:t>Software Architectures, Front-End and Back-End</a:t>
            </a:r>
          </a:p>
          <a:p>
            <a:pPr lvl="1">
              <a:lnSpc>
                <a:spcPct val="100000"/>
              </a:lnSpc>
            </a:pPr>
            <a:r>
              <a:rPr lang="en-US" sz="3400" dirty="0"/>
              <a:t>Front-End Development Concepts</a:t>
            </a:r>
          </a:p>
          <a:p>
            <a:pPr lvl="2">
              <a:lnSpc>
                <a:spcPct val="100000"/>
              </a:lnSpc>
            </a:pPr>
            <a:r>
              <a:rPr lang="en-US" sz="3200" dirty="0"/>
              <a:t>Web Front-End and DOM</a:t>
            </a:r>
          </a:p>
          <a:p>
            <a:pPr lvl="2">
              <a:lnSpc>
                <a:spcPct val="100000"/>
              </a:lnSpc>
            </a:pPr>
            <a:r>
              <a:rPr lang="en-US" sz="3200" dirty="0"/>
              <a:t>AJAX and RESTful APIs</a:t>
            </a:r>
          </a:p>
          <a:p>
            <a:pPr lvl="2">
              <a:lnSpc>
                <a:spcPct val="100000"/>
              </a:lnSpc>
            </a:pPr>
            <a:r>
              <a:rPr lang="en-US" sz="3200" dirty="0"/>
              <a:t>Templating Engines</a:t>
            </a:r>
          </a:p>
          <a:p>
            <a:pPr lvl="2">
              <a:lnSpc>
                <a:spcPct val="100000"/>
              </a:lnSpc>
            </a:pPr>
            <a:r>
              <a:rPr lang="en-US" sz="3200" dirty="0"/>
              <a:t>Routing and Routing Libraries</a:t>
            </a:r>
          </a:p>
          <a:p>
            <a:pPr lvl="2">
              <a:lnSpc>
                <a:spcPct val="100000"/>
              </a:lnSpc>
            </a:pPr>
            <a:r>
              <a:rPr lang="en-US" sz="3200" dirty="0"/>
              <a:t>Libraries vs. Frameworks</a:t>
            </a:r>
          </a:p>
          <a:p>
            <a:pPr lvl="2">
              <a:lnSpc>
                <a:spcPct val="100000"/>
              </a:lnSpc>
            </a:pPr>
            <a:r>
              <a:rPr lang="en-US" sz="3200" dirty="0"/>
              <a:t>UI Frameworks</a:t>
            </a:r>
          </a:p>
          <a:p>
            <a:pPr lvl="2">
              <a:lnSpc>
                <a:spcPct val="100000"/>
              </a:lnSpc>
            </a:pPr>
            <a:r>
              <a:rPr lang="en-US" sz="3200" dirty="0"/>
              <a:t>Mobile Apps</a:t>
            </a:r>
          </a:p>
        </p:txBody>
      </p:sp>
      <p:sp>
        <p:nvSpPr>
          <p:cNvPr id="444418" name="Rectangle 2"/>
          <p:cNvSpPr>
            <a:spLocks noGrp="1" noChangeArrowheads="1"/>
          </p:cNvSpPr>
          <p:nvPr>
            <p:ph type="title"/>
          </p:nvPr>
        </p:nvSpPr>
        <p:spPr/>
        <p:txBody>
          <a:bodyPr/>
          <a:lstStyle/>
          <a:p>
            <a:r>
              <a:rPr lang="en-US" dirty="0"/>
              <a:t>Table of Contents (2)</a:t>
            </a:r>
            <a:endParaRPr lang="bg-BG" dirty="0"/>
          </a:p>
        </p:txBody>
      </p:sp>
      <p:sp>
        <p:nvSpPr>
          <p:cNvPr id="6" name="Slide Number">
            <a:extLst>
              <a:ext uri="{FF2B5EF4-FFF2-40B4-BE49-F238E27FC236}">
                <a16:creationId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a:t>
            </a:fld>
            <a:endParaRPr lang="en-US" dirty="0"/>
          </a:p>
        </p:txBody>
      </p:sp>
    </p:spTree>
    <p:extLst>
      <p:ext uri="{BB962C8B-B14F-4D97-AF65-F5344CB8AC3E}">
        <p14:creationId xmlns:p14="http://schemas.microsoft.com/office/powerpoint/2010/main" val="39969093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4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p:txBody>
          <a:bodyPr>
            <a:normAutofit/>
          </a:bodyPr>
          <a:lstStyle/>
          <a:p>
            <a:pPr>
              <a:lnSpc>
                <a:spcPct val="100000"/>
              </a:lnSpc>
            </a:pPr>
            <a:r>
              <a:rPr lang="en-US" sz="3200" b="1" dirty="0"/>
              <a:t>Data structures </a:t>
            </a:r>
            <a:r>
              <a:rPr lang="en-US" sz="3200" dirty="0"/>
              <a:t>are representations of data in the computer memory, which allow efficient access and modification</a:t>
            </a:r>
          </a:p>
          <a:p>
            <a:pPr>
              <a:lnSpc>
                <a:spcPct val="100000"/>
              </a:lnSpc>
            </a:pPr>
            <a:r>
              <a:rPr lang="en-US" sz="3200" b="1" dirty="0"/>
              <a:t>Linear data types</a:t>
            </a:r>
            <a:r>
              <a:rPr lang="en-US" sz="3200" dirty="0"/>
              <a:t>: arrays, lists, stacks, queues</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a:t>
            </a:r>
          </a:p>
        </p:txBody>
      </p:sp>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a:t>
            </a:fld>
            <a:endParaRPr lang="en-US" noProof="0" dirty="0"/>
          </a:p>
        </p:txBody>
      </p:sp>
      <p:grpSp>
        <p:nvGrpSpPr>
          <p:cNvPr id="20" name="Group 19">
            <a:extLst>
              <a:ext uri="{FF2B5EF4-FFF2-40B4-BE49-F238E27FC236}">
                <a16:creationId xmlns:a16="http://schemas.microsoft.com/office/drawing/2014/main" id="{F6500D72-94CF-4197-9D06-20BECE17C3A3}"/>
              </a:ext>
            </a:extLst>
          </p:cNvPr>
          <p:cNvGrpSpPr/>
          <p:nvPr/>
        </p:nvGrpSpPr>
        <p:grpSpPr>
          <a:xfrm>
            <a:off x="684851" y="2933999"/>
            <a:ext cx="3816009" cy="2203026"/>
            <a:chOff x="684851" y="3339000"/>
            <a:chExt cx="3816009" cy="2203026"/>
          </a:xfrm>
        </p:grpSpPr>
        <p:grpSp>
          <p:nvGrpSpPr>
            <p:cNvPr id="6" name="Group 5">
              <a:extLst>
                <a:ext uri="{FF2B5EF4-FFF2-40B4-BE49-F238E27FC236}">
                  <a16:creationId xmlns:a16="http://schemas.microsoft.com/office/drawing/2014/main" id="{F870EAB0-594C-4594-8593-8351BC168C69}"/>
                </a:ext>
              </a:extLst>
            </p:cNvPr>
            <p:cNvGrpSpPr/>
            <p:nvPr/>
          </p:nvGrpSpPr>
          <p:grpSpPr>
            <a:xfrm>
              <a:off x="966000" y="3339000"/>
              <a:ext cx="3253712" cy="1138708"/>
              <a:chOff x="3503612" y="2626525"/>
              <a:chExt cx="3810000" cy="1333394"/>
            </a:xfrm>
          </p:grpSpPr>
          <p:sp>
            <p:nvSpPr>
              <p:cNvPr id="7" name="Rectangle 6">
                <a:extLst>
                  <a:ext uri="{FF2B5EF4-FFF2-40B4-BE49-F238E27FC236}">
                    <a16:creationId xmlns:a16="http://schemas.microsoft.com/office/drawing/2014/main" id="{6F91A356-D06A-4AAA-A616-5778D706E67D}"/>
                  </a:ext>
                </a:extLst>
              </p:cNvPr>
              <p:cNvSpPr/>
              <p:nvPr/>
            </p:nvSpPr>
            <p:spPr bwMode="auto">
              <a:xfrm>
                <a:off x="3503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B7D57C57-2F35-479C-95C4-70E89B3B8EEE}"/>
                  </a:ext>
                </a:extLst>
              </p:cNvPr>
              <p:cNvSpPr/>
              <p:nvPr/>
            </p:nvSpPr>
            <p:spPr bwMode="auto">
              <a:xfrm>
                <a:off x="4265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F5F32EA1-2F3F-4A4A-89BB-F24854462267}"/>
                  </a:ext>
                </a:extLst>
              </p:cNvPr>
              <p:cNvSpPr/>
              <p:nvPr/>
            </p:nvSpPr>
            <p:spPr bwMode="auto">
              <a:xfrm>
                <a:off x="5027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0DBA9A46-DF7D-4BDB-9EA8-E440D9736C12}"/>
                  </a:ext>
                </a:extLst>
              </p:cNvPr>
              <p:cNvSpPr/>
              <p:nvPr/>
            </p:nvSpPr>
            <p:spPr bwMode="auto">
              <a:xfrm>
                <a:off x="5789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E09E2F4-5BFA-477B-9650-0BADC1918917}"/>
                  </a:ext>
                </a:extLst>
              </p:cNvPr>
              <p:cNvSpPr/>
              <p:nvPr/>
            </p:nvSpPr>
            <p:spPr bwMode="auto">
              <a:xfrm>
                <a:off x="6551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E0FB450E-3184-473E-8891-ED196D13D0C6}"/>
                  </a:ext>
                </a:extLst>
              </p:cNvPr>
              <p:cNvSpPr txBox="1"/>
              <p:nvPr/>
            </p:nvSpPr>
            <p:spPr>
              <a:xfrm>
                <a:off x="3628050" y="2626527"/>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0</a:t>
                </a:r>
                <a:endParaRPr lang="en-US" sz="2400" dirty="0"/>
              </a:p>
            </p:txBody>
          </p:sp>
          <p:sp>
            <p:nvSpPr>
              <p:cNvPr id="13" name="TextBox 12">
                <a:extLst>
                  <a:ext uri="{FF2B5EF4-FFF2-40B4-BE49-F238E27FC236}">
                    <a16:creationId xmlns:a16="http://schemas.microsoft.com/office/drawing/2014/main" id="{C0B82693-A7BA-4CBF-A303-0531FE0A2AC4}"/>
                  </a:ext>
                </a:extLst>
              </p:cNvPr>
              <p:cNvSpPr txBox="1"/>
              <p:nvPr/>
            </p:nvSpPr>
            <p:spPr>
              <a:xfrm>
                <a:off x="4390051" y="2626528"/>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1</a:t>
                </a:r>
                <a:endParaRPr lang="en-US" sz="2400" dirty="0"/>
              </a:p>
            </p:txBody>
          </p:sp>
          <p:sp>
            <p:nvSpPr>
              <p:cNvPr id="14" name="TextBox 13">
                <a:extLst>
                  <a:ext uri="{FF2B5EF4-FFF2-40B4-BE49-F238E27FC236}">
                    <a16:creationId xmlns:a16="http://schemas.microsoft.com/office/drawing/2014/main" id="{D2236A12-73B0-4507-8100-398EFAAA8BB8}"/>
                  </a:ext>
                </a:extLst>
              </p:cNvPr>
              <p:cNvSpPr txBox="1"/>
              <p:nvPr/>
            </p:nvSpPr>
            <p:spPr>
              <a:xfrm>
                <a:off x="5152050" y="2626525"/>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2</a:t>
                </a:r>
                <a:endParaRPr lang="en-US" sz="2400" dirty="0"/>
              </a:p>
            </p:txBody>
          </p:sp>
          <p:sp>
            <p:nvSpPr>
              <p:cNvPr id="15" name="TextBox 14">
                <a:extLst>
                  <a:ext uri="{FF2B5EF4-FFF2-40B4-BE49-F238E27FC236}">
                    <a16:creationId xmlns:a16="http://schemas.microsoft.com/office/drawing/2014/main" id="{C741D566-FF9E-4E27-9784-3DDEA013E746}"/>
                  </a:ext>
                </a:extLst>
              </p:cNvPr>
              <p:cNvSpPr txBox="1"/>
              <p:nvPr/>
            </p:nvSpPr>
            <p:spPr>
              <a:xfrm>
                <a:off x="5914051" y="2630828"/>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3</a:t>
                </a:r>
                <a:endParaRPr lang="en-US" sz="2400" dirty="0"/>
              </a:p>
            </p:txBody>
          </p:sp>
          <p:sp>
            <p:nvSpPr>
              <p:cNvPr id="16" name="TextBox 15">
                <a:extLst>
                  <a:ext uri="{FF2B5EF4-FFF2-40B4-BE49-F238E27FC236}">
                    <a16:creationId xmlns:a16="http://schemas.microsoft.com/office/drawing/2014/main" id="{305FB445-D62D-4FD6-8C9D-02DE6979E2F3}"/>
                  </a:ext>
                </a:extLst>
              </p:cNvPr>
              <p:cNvSpPr txBox="1"/>
              <p:nvPr/>
            </p:nvSpPr>
            <p:spPr>
              <a:xfrm>
                <a:off x="6673728" y="2626525"/>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4</a:t>
                </a:r>
                <a:endParaRPr lang="en-US" sz="2400" dirty="0"/>
              </a:p>
            </p:txBody>
          </p:sp>
        </p:grpSp>
        <p:sp>
          <p:nvSpPr>
            <p:cNvPr id="2" name="TextBox 1">
              <a:extLst>
                <a:ext uri="{FF2B5EF4-FFF2-40B4-BE49-F238E27FC236}">
                  <a16:creationId xmlns:a16="http://schemas.microsoft.com/office/drawing/2014/main" id="{E6869336-6A46-44CA-95CF-C40969CE9E6E}"/>
                </a:ext>
              </a:extLst>
            </p:cNvPr>
            <p:cNvSpPr txBox="1"/>
            <p:nvPr/>
          </p:nvSpPr>
          <p:spPr>
            <a:xfrm>
              <a:off x="684851" y="4464001"/>
              <a:ext cx="3816009"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Array</a:t>
              </a:r>
              <a:r>
                <a:rPr lang="en-US" sz="2800" dirty="0"/>
                <a:t> / </a:t>
              </a:r>
              <a:r>
                <a:rPr lang="en-US" sz="2800" b="1" dirty="0"/>
                <a:t>list</a:t>
              </a:r>
              <a:br>
                <a:rPr lang="en-US" sz="2800" dirty="0"/>
              </a:br>
              <a:r>
                <a:rPr lang="en-US" sz="2400" dirty="0"/>
                <a:t>(indexed group of elements)</a:t>
              </a:r>
            </a:p>
          </p:txBody>
        </p:sp>
      </p:grpSp>
      <p:grpSp>
        <p:nvGrpSpPr>
          <p:cNvPr id="19" name="Group 18">
            <a:extLst>
              <a:ext uri="{FF2B5EF4-FFF2-40B4-BE49-F238E27FC236}">
                <a16:creationId xmlns:a16="http://schemas.microsoft.com/office/drawing/2014/main" id="{F586CCAF-0FB2-41C2-9856-58F2FDCBE014}"/>
              </a:ext>
            </a:extLst>
          </p:cNvPr>
          <p:cNvGrpSpPr/>
          <p:nvPr/>
        </p:nvGrpSpPr>
        <p:grpSpPr>
          <a:xfrm>
            <a:off x="4831423" y="3507988"/>
            <a:ext cx="6844577" cy="1658865"/>
            <a:chOff x="4550001" y="3873461"/>
            <a:chExt cx="6844577" cy="1658865"/>
          </a:xfrm>
        </p:grpSpPr>
        <p:pic>
          <p:nvPicPr>
            <p:cNvPr id="17" name="Picture 16">
              <a:extLst>
                <a:ext uri="{FF2B5EF4-FFF2-40B4-BE49-F238E27FC236}">
                  <a16:creationId xmlns:a16="http://schemas.microsoft.com/office/drawing/2014/main" id="{048AB56A-A9C7-4314-8BB7-5F721CB94F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550001" y="3873461"/>
              <a:ext cx="6844577" cy="550639"/>
            </a:xfrm>
            <a:prstGeom prst="rect">
              <a:avLst/>
            </a:prstGeom>
          </p:spPr>
        </p:pic>
        <p:sp>
          <p:nvSpPr>
            <p:cNvPr id="18" name="TextBox 17">
              <a:extLst>
                <a:ext uri="{FF2B5EF4-FFF2-40B4-BE49-F238E27FC236}">
                  <a16:creationId xmlns:a16="http://schemas.microsoft.com/office/drawing/2014/main" id="{2C9ED468-B0EB-40C9-AA9B-679A6E70FB31}"/>
                </a:ext>
              </a:extLst>
            </p:cNvPr>
            <p:cNvSpPr txBox="1"/>
            <p:nvPr/>
          </p:nvSpPr>
          <p:spPr>
            <a:xfrm>
              <a:off x="5949766" y="4454301"/>
              <a:ext cx="4045046"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Linked list</a:t>
              </a:r>
              <a:br>
                <a:rPr lang="en-US" sz="2800" dirty="0"/>
              </a:br>
              <a:r>
                <a:rPr lang="en-US" sz="2400" dirty="0"/>
                <a:t>(sequence of linked elements)</a:t>
              </a:r>
            </a:p>
          </p:txBody>
        </p:sp>
      </p:grpSp>
      <p:grpSp>
        <p:nvGrpSpPr>
          <p:cNvPr id="21" name="Group 20">
            <a:extLst>
              <a:ext uri="{FF2B5EF4-FFF2-40B4-BE49-F238E27FC236}">
                <a16:creationId xmlns:a16="http://schemas.microsoft.com/office/drawing/2014/main" id="{45EC9FF7-0192-4CC0-B1BC-75AE6E7F284A}"/>
              </a:ext>
            </a:extLst>
          </p:cNvPr>
          <p:cNvGrpSpPr/>
          <p:nvPr/>
        </p:nvGrpSpPr>
        <p:grpSpPr>
          <a:xfrm>
            <a:off x="831000" y="5294320"/>
            <a:ext cx="3787350" cy="1431074"/>
            <a:chOff x="831000" y="5366287"/>
            <a:chExt cx="3787350" cy="1431074"/>
          </a:xfrm>
        </p:grpSpPr>
        <p:pic>
          <p:nvPicPr>
            <p:cNvPr id="2052" name="Picture 4" descr="Javascript Data Structures - Queues &amp; Priority Queues - Way2Net">
              <a:extLst>
                <a:ext uri="{FF2B5EF4-FFF2-40B4-BE49-F238E27FC236}">
                  <a16:creationId xmlns:a16="http://schemas.microsoft.com/office/drawing/2014/main" id="{886B4948-6A35-4EBB-849A-BCF3AFCF72A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000" y="5366287"/>
              <a:ext cx="3787350" cy="125771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352170-67EC-4164-A418-F4D59969CF1B}"/>
                </a:ext>
              </a:extLst>
            </p:cNvPr>
            <p:cNvSpPr txBox="1"/>
            <p:nvPr/>
          </p:nvSpPr>
          <p:spPr>
            <a:xfrm>
              <a:off x="2001661" y="6129000"/>
              <a:ext cx="1284675" cy="668361"/>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Queue</a:t>
              </a:r>
              <a:endParaRPr lang="en-US" sz="2400" dirty="0"/>
            </a:p>
          </p:txBody>
        </p:sp>
      </p:grpSp>
    </p:spTree>
    <p:extLst>
      <p:ext uri="{BB962C8B-B14F-4D97-AF65-F5344CB8AC3E}">
        <p14:creationId xmlns:p14="http://schemas.microsoft.com/office/powerpoint/2010/main" val="1648621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01" y="1242876"/>
            <a:ext cx="11811097" cy="5381124"/>
          </a:xfrm>
        </p:spPr>
        <p:txBody>
          <a:bodyPr/>
          <a:lstStyle/>
          <a:p>
            <a:pPr marL="457200" indent="-457200">
              <a:lnSpc>
                <a:spcPct val="90000"/>
              </a:lnSpc>
              <a:buFont typeface="Wingdings" panose="05000000000000000000" pitchFamily="2" charset="2"/>
              <a:buChar char="§"/>
            </a:pPr>
            <a:r>
              <a:rPr lang="en-US" b="1" dirty="0"/>
              <a:t>List of numbers</a:t>
            </a:r>
            <a:r>
              <a:rPr lang="en-US" dirty="0"/>
              <a:t>, representing a sequence of income amounts:</a:t>
            </a:r>
          </a:p>
          <a:p>
            <a:pPr marL="457200" indent="-457200">
              <a:lnSpc>
                <a:spcPct val="90000"/>
              </a:lnSpc>
              <a:buFont typeface="Wingdings" panose="05000000000000000000" pitchFamily="2" charset="2"/>
              <a:buChar char="§"/>
            </a:pPr>
            <a:endParaRPr lang="en-US" dirty="0"/>
          </a:p>
          <a:p>
            <a:pPr marL="457200" indent="-457200">
              <a:lnSpc>
                <a:spcPct val="90000"/>
              </a:lnSpc>
              <a:buFont typeface="Wingdings" panose="05000000000000000000" pitchFamily="2" charset="2"/>
              <a:buChar char="§"/>
            </a:pPr>
            <a:endParaRPr lang="en-US" dirty="0"/>
          </a:p>
          <a:p>
            <a:pPr marL="457200" indent="-457200">
              <a:lnSpc>
                <a:spcPct val="90000"/>
              </a:lnSpc>
              <a:buFont typeface="Wingdings" panose="05000000000000000000" pitchFamily="2" charset="2"/>
              <a:buChar char="§"/>
            </a:pPr>
            <a:endParaRPr lang="en-US" dirty="0"/>
          </a:p>
          <a:p>
            <a:pPr marL="457200" indent="-457200">
              <a:lnSpc>
                <a:spcPct val="90000"/>
              </a:lnSpc>
              <a:buFont typeface="Wingdings" panose="05000000000000000000" pitchFamily="2" charset="2"/>
              <a:buChar char="§"/>
            </a:pPr>
            <a:r>
              <a:rPr lang="en-US" b="1" dirty="0"/>
              <a:t>Adding</a:t>
            </a:r>
            <a:r>
              <a:rPr lang="en-US" dirty="0"/>
              <a:t> a new income:</a:t>
            </a:r>
          </a:p>
          <a:p>
            <a:pPr marL="457200" indent="-457200">
              <a:lnSpc>
                <a:spcPct val="90000"/>
              </a:lnSpc>
              <a:buFont typeface="Wingdings" panose="05000000000000000000" pitchFamily="2" charset="2"/>
              <a:buChar char="§"/>
            </a:pPr>
            <a:endParaRPr lang="en-US" dirty="0"/>
          </a:p>
          <a:p>
            <a:pPr marL="457200" indent="-457200">
              <a:lnSpc>
                <a:spcPct val="90000"/>
              </a:lnSpc>
              <a:spcBef>
                <a:spcPts val="1200"/>
              </a:spcBef>
              <a:buFont typeface="Wingdings" panose="05000000000000000000" pitchFamily="2" charset="2"/>
              <a:buChar char="§"/>
            </a:pPr>
            <a:r>
              <a:rPr lang="en-US" b="1" dirty="0"/>
              <a:t>Modifying</a:t>
            </a:r>
            <a:r>
              <a:rPr lang="en-US" dirty="0"/>
              <a:t> an existing income:</a:t>
            </a:r>
          </a:p>
        </p:txBody>
      </p:sp>
      <p:sp>
        <p:nvSpPr>
          <p:cNvPr id="4" name="Title 3"/>
          <p:cNvSpPr>
            <a:spLocks noGrp="1"/>
          </p:cNvSpPr>
          <p:nvPr>
            <p:ph type="title"/>
          </p:nvPr>
        </p:nvSpPr>
        <p:spPr/>
        <p:txBody>
          <a:bodyPr/>
          <a:lstStyle/>
          <a:p>
            <a:r>
              <a:rPr lang="en-US" dirty="0"/>
              <a:t>List of Numbers – Example</a:t>
            </a:r>
          </a:p>
        </p:txBody>
      </p:sp>
      <p:sp>
        <p:nvSpPr>
          <p:cNvPr id="5" name="Text Placeholder 5"/>
          <p:cNvSpPr txBox="1">
            <a:spLocks/>
          </p:cNvSpPr>
          <p:nvPr/>
        </p:nvSpPr>
        <p:spPr>
          <a:xfrm>
            <a:off x="786000" y="1991174"/>
            <a:ext cx="4361170" cy="147960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solidFill>
                  <a:schemeClr val="bg1"/>
                </a:solidFill>
              </a:rPr>
              <a:t>var</a:t>
            </a:r>
            <a:r>
              <a:rPr lang="en-US" noProof="1"/>
              <a:t> incomes = </a:t>
            </a:r>
            <a:r>
              <a:rPr lang="en-US" noProof="1">
                <a:solidFill>
                  <a:schemeClr val="bg1"/>
                </a:solidFill>
              </a:rPr>
              <a:t>[</a:t>
            </a:r>
          </a:p>
          <a:p>
            <a:pPr>
              <a:spcBef>
                <a:spcPts val="300"/>
              </a:spcBef>
              <a:spcAft>
                <a:spcPts val="300"/>
              </a:spcAft>
            </a:pPr>
            <a:r>
              <a:rPr lang="en-US" noProof="1"/>
              <a:t>  150, 200, 70.50, 120</a:t>
            </a:r>
          </a:p>
          <a:p>
            <a:pPr>
              <a:spcBef>
                <a:spcPts val="300"/>
              </a:spcBef>
              <a:spcAft>
                <a:spcPts val="300"/>
              </a:spcAft>
            </a:pPr>
            <a:r>
              <a:rPr lang="en-US" noProof="1">
                <a:solidFill>
                  <a:schemeClr val="bg1"/>
                </a:solidFill>
              </a:rPr>
              <a:t>]</a:t>
            </a:r>
            <a:r>
              <a:rPr lang="en-US" noProof="1"/>
              <a:t>;</a:t>
            </a:r>
          </a:p>
        </p:txBody>
      </p:sp>
      <p:sp>
        <p:nvSpPr>
          <p:cNvPr id="8" name="Right Arrow 7"/>
          <p:cNvSpPr/>
          <p:nvPr/>
        </p:nvSpPr>
        <p:spPr>
          <a:xfrm>
            <a:off x="5466000" y="2540478"/>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graphicFrame>
        <p:nvGraphicFramePr>
          <p:cNvPr id="9" name="Group 134">
            <a:extLst>
              <a:ext uri="{FF2B5EF4-FFF2-40B4-BE49-F238E27FC236}">
                <a16:creationId xmlns:a16="http://schemas.microsoft.com/office/drawing/2014/main" id="{5C2C46F1-195F-4E38-9272-FC4ABDD27A32}"/>
              </a:ext>
            </a:extLst>
          </p:cNvPr>
          <p:cNvGraphicFramePr>
            <a:graphicFrameLocks/>
          </p:cNvGraphicFramePr>
          <p:nvPr/>
        </p:nvGraphicFramePr>
        <p:xfrm>
          <a:off x="6407172" y="1989000"/>
          <a:ext cx="3105000" cy="2617336"/>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Element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Value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565120">
                <a:tc>
                  <a:txBody>
                    <a:bodyPr/>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lang="en-US" sz="2800" noProof="1"/>
                        <a:t>incomes</a:t>
                      </a:r>
                      <a:r>
                        <a:rPr lang="en-US" sz="2800" b="0" kern="1200" noProof="1">
                          <a:solidFill>
                            <a:schemeClr val="tx1"/>
                          </a:solidFill>
                          <a:effectLst/>
                          <a:latin typeface="+mn-lt"/>
                          <a:ea typeface="+mn-ea"/>
                          <a:cs typeface="+mn-cs"/>
                        </a:rPr>
                        <a:t>[0]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[2]</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70.50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[3]</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120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Text Placeholder 5">
            <a:extLst>
              <a:ext uri="{FF2B5EF4-FFF2-40B4-BE49-F238E27FC236}">
                <a16:creationId xmlns:a16="http://schemas.microsoft.com/office/drawing/2014/main" id="{866BBF2D-379E-4BE2-BA7C-A7DF845F43C2}"/>
              </a:ext>
            </a:extLst>
          </p:cNvPr>
          <p:cNvSpPr txBox="1">
            <a:spLocks/>
          </p:cNvSpPr>
          <p:nvPr/>
        </p:nvSpPr>
        <p:spPr>
          <a:xfrm>
            <a:off x="786000" y="4329000"/>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push</a:t>
            </a:r>
            <a:r>
              <a:rPr lang="en-US" noProof="1"/>
              <a:t>(300);</a:t>
            </a:r>
          </a:p>
        </p:txBody>
      </p:sp>
      <p:graphicFrame>
        <p:nvGraphicFramePr>
          <p:cNvPr id="11" name="Group 134">
            <a:extLst>
              <a:ext uri="{FF2B5EF4-FFF2-40B4-BE49-F238E27FC236}">
                <a16:creationId xmlns:a16="http://schemas.microsoft.com/office/drawing/2014/main" id="{DDFB70F3-36DD-442D-8B08-3F62B4ED20C4}"/>
              </a:ext>
            </a:extLst>
          </p:cNvPr>
          <p:cNvGraphicFramePr>
            <a:graphicFrameLocks/>
          </p:cNvGraphicFramePr>
          <p:nvPr/>
        </p:nvGraphicFramePr>
        <p:xfrm>
          <a:off x="6407172" y="4734000"/>
          <a:ext cx="3105000" cy="513054"/>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[4]</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300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Text Placeholder 5">
            <a:extLst>
              <a:ext uri="{FF2B5EF4-FFF2-40B4-BE49-F238E27FC236}">
                <a16:creationId xmlns:a16="http://schemas.microsoft.com/office/drawing/2014/main" id="{5E15851A-0F40-4A4A-A671-7E813D82614B}"/>
              </a:ext>
            </a:extLst>
          </p:cNvPr>
          <p:cNvSpPr txBox="1">
            <a:spLocks/>
          </p:cNvSpPr>
          <p:nvPr/>
        </p:nvSpPr>
        <p:spPr>
          <a:xfrm>
            <a:off x="786000" y="5676687"/>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[1] = </a:t>
            </a:r>
            <a:r>
              <a:rPr lang="en-US" noProof="1"/>
              <a:t>250;</a:t>
            </a:r>
          </a:p>
        </p:txBody>
      </p:sp>
      <p:graphicFrame>
        <p:nvGraphicFramePr>
          <p:cNvPr id="13" name="Group 134">
            <a:extLst>
              <a:ext uri="{FF2B5EF4-FFF2-40B4-BE49-F238E27FC236}">
                <a16:creationId xmlns:a16="http://schemas.microsoft.com/office/drawing/2014/main" id="{89D29B66-8EC6-4B80-AA8C-632A61E69EA4}"/>
              </a:ext>
            </a:extLst>
          </p:cNvPr>
          <p:cNvGraphicFramePr>
            <a:graphicFrameLocks/>
          </p:cNvGraphicFramePr>
          <p:nvPr/>
        </p:nvGraphicFramePr>
        <p:xfrm>
          <a:off x="10562154" y="3057370"/>
          <a:ext cx="933846" cy="506630"/>
        </p:xfrm>
        <a:graphic>
          <a:graphicData uri="http://schemas.openxmlformats.org/drawingml/2006/table">
            <a:tbl>
              <a:tblPr/>
              <a:tblGrid>
                <a:gridCol w="933846">
                  <a:extLst>
                    <a:ext uri="{9D8B030D-6E8A-4147-A177-3AD203B41FA5}">
                      <a16:colId xmlns:a16="http://schemas.microsoft.com/office/drawing/2014/main" val="20000"/>
                    </a:ext>
                  </a:extLst>
                </a:gridCol>
              </a:tblGrid>
              <a:tr h="50663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250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Right Arrow 7">
            <a:extLst>
              <a:ext uri="{FF2B5EF4-FFF2-40B4-BE49-F238E27FC236}">
                <a16:creationId xmlns:a16="http://schemas.microsoft.com/office/drawing/2014/main" id="{9BFCBA06-3A21-4509-BF83-CB771474D1AC}"/>
              </a:ext>
            </a:extLst>
          </p:cNvPr>
          <p:cNvSpPr/>
          <p:nvPr/>
        </p:nvSpPr>
        <p:spPr>
          <a:xfrm>
            <a:off x="9715367" y="3120185"/>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sp>
        <p:nvSpPr>
          <p:cNvPr id="15" name="Slide Number">
            <a:extLst>
              <a:ext uri="{FF2B5EF4-FFF2-40B4-BE49-F238E27FC236}">
                <a16:creationId xmlns:a16="http://schemas.microsoft.com/office/drawing/2014/main" id="{6E5B0A97-10C9-475B-B4F4-483F2D89FE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a:t>
            </a:fld>
            <a:endParaRPr lang="en-US" dirty="0"/>
          </a:p>
        </p:txBody>
      </p:sp>
    </p:spTree>
    <p:extLst>
      <p:ext uri="{BB962C8B-B14F-4D97-AF65-F5344CB8AC3E}">
        <p14:creationId xmlns:p14="http://schemas.microsoft.com/office/powerpoint/2010/main" val="14535676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953"/>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809000"/>
            <a:ext cx="6065892" cy="1318056"/>
          </a:xfrm>
        </p:spPr>
        <p:txBody>
          <a:bodyPr/>
          <a:lstStyle/>
          <a:p>
            <a:r>
              <a:rPr lang="en-US" dirty="0"/>
              <a:t>List of Numbers</a:t>
            </a:r>
          </a:p>
        </p:txBody>
      </p:sp>
      <p:sp>
        <p:nvSpPr>
          <p:cNvPr id="2" name="Rectangle 1">
            <a:extLst>
              <a:ext uri="{FF2B5EF4-FFF2-40B4-BE49-F238E27FC236}">
                <a16:creationId xmlns:a16="http://schemas.microsoft.com/office/drawing/2014/main" id="{9A4FD3B9-C9E9-46E4-9611-1D9F545EFDB0}"/>
              </a:ext>
            </a:extLst>
          </p:cNvPr>
          <p:cNvSpPr/>
          <p:nvPr/>
        </p:nvSpPr>
        <p:spPr>
          <a:xfrm>
            <a:off x="5806635" y="3856953"/>
            <a:ext cx="4934621" cy="461665"/>
          </a:xfrm>
          <a:prstGeom prst="rect">
            <a:avLst/>
          </a:prstGeom>
        </p:spPr>
        <p:txBody>
          <a:bodyPr wrap="none">
            <a:spAutoFit/>
          </a:bodyPr>
          <a:lstStyle/>
          <a:p>
            <a:pPr algn="ctr"/>
            <a:r>
              <a:rPr lang="en-US" sz="2400" dirty="0">
                <a:hlinkClick r:id="rId3"/>
              </a:rPr>
              <a:t>https://repl.it/@nakov/list-example-js</a:t>
            </a:r>
            <a:endParaRPr lang="en-US" sz="2400" dirty="0"/>
          </a:p>
        </p:txBody>
      </p:sp>
      <p:pic>
        <p:nvPicPr>
          <p:cNvPr id="7" name="Picture 6">
            <a:extLst>
              <a:ext uri="{FF2B5EF4-FFF2-40B4-BE49-F238E27FC236}">
                <a16:creationId xmlns:a16="http://schemas.microsoft.com/office/drawing/2014/main" id="{2E884351-EAFE-443F-B94D-239035057FC1}"/>
              </a:ext>
            </a:extLst>
          </p:cNvPr>
          <p:cNvPicPr>
            <a:picLocks noChangeAspect="1"/>
          </p:cNvPicPr>
          <p:nvPr/>
        </p:nvPicPr>
        <p:blipFill>
          <a:blip r:embed="rId4"/>
          <a:stretch>
            <a:fillRect/>
          </a:stretch>
        </p:blipFill>
        <p:spPr>
          <a:xfrm>
            <a:off x="1146000" y="2349000"/>
            <a:ext cx="2909706" cy="1014241"/>
          </a:xfrm>
          <a:prstGeom prst="rect">
            <a:avLst/>
          </a:prstGeom>
        </p:spPr>
      </p:pic>
    </p:spTree>
    <p:extLst>
      <p:ext uri="{BB962C8B-B14F-4D97-AF65-F5344CB8AC3E}">
        <p14:creationId xmlns:p14="http://schemas.microsoft.com/office/powerpoint/2010/main" val="34642239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a:xfrm>
            <a:off x="190402" y="1196125"/>
            <a:ext cx="6355598" cy="5528766"/>
          </a:xfrm>
        </p:spPr>
        <p:txBody>
          <a:bodyPr>
            <a:normAutofit/>
          </a:bodyPr>
          <a:lstStyle/>
          <a:p>
            <a:r>
              <a:rPr lang="en-US" sz="3200" b="1" dirty="0"/>
              <a:t>Trees </a:t>
            </a:r>
            <a:r>
              <a:rPr lang="en-US" sz="3200" dirty="0"/>
              <a:t>and tree-like data structures</a:t>
            </a:r>
          </a:p>
          <a:p>
            <a:pPr lvl="1"/>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 and Algorithms</a:t>
            </a:r>
          </a:p>
        </p:txBody>
      </p:sp>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a:t>
            </a:fld>
            <a:endParaRPr lang="en-US" noProof="0" dirty="0"/>
          </a:p>
        </p:txBody>
      </p:sp>
      <p:grpSp>
        <p:nvGrpSpPr>
          <p:cNvPr id="62" name="Group 61">
            <a:extLst>
              <a:ext uri="{FF2B5EF4-FFF2-40B4-BE49-F238E27FC236}">
                <a16:creationId xmlns:a16="http://schemas.microsoft.com/office/drawing/2014/main" id="{0D7B70A2-6A00-4673-9F65-55DCB36CB326}"/>
              </a:ext>
            </a:extLst>
          </p:cNvPr>
          <p:cNvGrpSpPr/>
          <p:nvPr/>
        </p:nvGrpSpPr>
        <p:grpSpPr>
          <a:xfrm>
            <a:off x="966000" y="3249000"/>
            <a:ext cx="4254383" cy="2312722"/>
            <a:chOff x="645458" y="3235953"/>
            <a:chExt cx="4254383" cy="2312722"/>
          </a:xfrm>
        </p:grpSpPr>
        <p:sp>
          <p:nvSpPr>
            <p:cNvPr id="18" name="Rectangle: Rounded Corners 17">
              <a:extLst>
                <a:ext uri="{FF2B5EF4-FFF2-40B4-BE49-F238E27FC236}">
                  <a16:creationId xmlns:a16="http://schemas.microsoft.com/office/drawing/2014/main" id="{7B7686BA-DE20-4751-8B56-8516AE78D783}"/>
                </a:ext>
              </a:extLst>
            </p:cNvPr>
            <p:cNvSpPr/>
            <p:nvPr/>
          </p:nvSpPr>
          <p:spPr>
            <a:xfrm>
              <a:off x="2465033" y="3235953"/>
              <a:ext cx="747988"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C:\</a:t>
              </a:r>
            </a:p>
          </p:txBody>
        </p:sp>
        <p:sp>
          <p:nvSpPr>
            <p:cNvPr id="21" name="Rectangle: Rounded Corners 20">
              <a:extLst>
                <a:ext uri="{FF2B5EF4-FFF2-40B4-BE49-F238E27FC236}">
                  <a16:creationId xmlns:a16="http://schemas.microsoft.com/office/drawing/2014/main" id="{018CEDE1-6692-4CAA-8633-06FCE7FAD2E2}"/>
                </a:ext>
              </a:extLst>
            </p:cNvPr>
            <p:cNvSpPr/>
            <p:nvPr/>
          </p:nvSpPr>
          <p:spPr>
            <a:xfrm>
              <a:off x="645458" y="4176471"/>
              <a:ext cx="1390462"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Programs</a:t>
              </a:r>
              <a:endParaRPr lang="en-US" sz="1600" dirty="0">
                <a:solidFill>
                  <a:schemeClr val="bg2"/>
                </a:solidFill>
                <a:effectLst>
                  <a:outerShdw blurRad="63500" sx="102000" sy="102000" algn="ctr" rotWithShape="0">
                    <a:prstClr val="black">
                      <a:alpha val="40000"/>
                    </a:prstClr>
                  </a:outerShdw>
                </a:effectLst>
              </a:endParaRPr>
            </a:p>
          </p:txBody>
        </p:sp>
        <p:cxnSp>
          <p:nvCxnSpPr>
            <p:cNvPr id="31" name="Connector: Elbow 30">
              <a:extLst>
                <a:ext uri="{FF2B5EF4-FFF2-40B4-BE49-F238E27FC236}">
                  <a16:creationId xmlns:a16="http://schemas.microsoft.com/office/drawing/2014/main" id="{2A2035BC-A90C-446A-9C79-070CEFD5EA4A}"/>
                </a:ext>
              </a:extLst>
            </p:cNvPr>
            <p:cNvCxnSpPr>
              <a:cxnSpLocks/>
              <a:stCxn id="18" idx="2"/>
              <a:endCxn id="21" idx="0"/>
            </p:cNvCxnSpPr>
            <p:nvPr/>
          </p:nvCxnSpPr>
          <p:spPr>
            <a:xfrm rot="5400000">
              <a:off x="1835442" y="3172886"/>
              <a:ext cx="508832" cy="1498338"/>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10DAAFD-7E41-4318-9BAE-EBB9D835E83B}"/>
                </a:ext>
              </a:extLst>
            </p:cNvPr>
            <p:cNvSpPr/>
            <p:nvPr/>
          </p:nvSpPr>
          <p:spPr>
            <a:xfrm>
              <a:off x="2364175" y="4176471"/>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Users</a:t>
              </a:r>
              <a:endParaRPr lang="en-US" sz="1600" dirty="0">
                <a:solidFill>
                  <a:schemeClr val="bg2"/>
                </a:solidFill>
                <a:effectLst>
                  <a:outerShdw blurRad="63500" sx="102000" sy="102000" algn="ctr" rotWithShape="0">
                    <a:prstClr val="black">
                      <a:alpha val="40000"/>
                    </a:prstClr>
                  </a:outerShdw>
                </a:effectLst>
              </a:endParaRPr>
            </a:p>
          </p:txBody>
        </p:sp>
        <p:cxnSp>
          <p:nvCxnSpPr>
            <p:cNvPr id="35" name="Connector: Elbow 34">
              <a:extLst>
                <a:ext uri="{FF2B5EF4-FFF2-40B4-BE49-F238E27FC236}">
                  <a16:creationId xmlns:a16="http://schemas.microsoft.com/office/drawing/2014/main" id="{F3F132DE-C9EC-4505-B4CC-75949B728871}"/>
                </a:ext>
              </a:extLst>
            </p:cNvPr>
            <p:cNvCxnSpPr>
              <a:cxnSpLocks/>
              <a:stCxn id="18" idx="2"/>
              <a:endCxn id="34" idx="0"/>
            </p:cNvCxnSpPr>
            <p:nvPr/>
          </p:nvCxnSpPr>
          <p:spPr>
            <a:xfrm rot="16200000" flipH="1">
              <a:off x="2584611" y="3922054"/>
              <a:ext cx="508832" cy="1"/>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B1BF163-95E8-48FF-A13D-6B45DD522F54}"/>
                </a:ext>
              </a:extLst>
            </p:cNvPr>
            <p:cNvSpPr/>
            <p:nvPr/>
          </p:nvSpPr>
          <p:spPr>
            <a:xfrm>
              <a:off x="3635785" y="4176471"/>
              <a:ext cx="1264056"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Windows</a:t>
              </a:r>
              <a:endParaRPr lang="en-US" sz="1600" dirty="0">
                <a:solidFill>
                  <a:schemeClr val="bg2"/>
                </a:solidFill>
                <a:effectLst>
                  <a:outerShdw blurRad="63500" sx="102000" sy="102000" algn="ctr" rotWithShape="0">
                    <a:prstClr val="black">
                      <a:alpha val="40000"/>
                    </a:prstClr>
                  </a:outerShdw>
                </a:effectLst>
              </a:endParaRPr>
            </a:p>
          </p:txBody>
        </p:sp>
        <p:cxnSp>
          <p:nvCxnSpPr>
            <p:cNvPr id="40" name="Connector: Elbow 39">
              <a:extLst>
                <a:ext uri="{FF2B5EF4-FFF2-40B4-BE49-F238E27FC236}">
                  <a16:creationId xmlns:a16="http://schemas.microsoft.com/office/drawing/2014/main" id="{CC7E46CC-076D-439D-8673-B68E7387C1F3}"/>
                </a:ext>
              </a:extLst>
            </p:cNvPr>
            <p:cNvCxnSpPr>
              <a:cxnSpLocks/>
              <a:stCxn id="18" idx="2"/>
              <a:endCxn id="36" idx="0"/>
            </p:cNvCxnSpPr>
            <p:nvPr/>
          </p:nvCxnSpPr>
          <p:spPr>
            <a:xfrm rot="16200000" flipH="1">
              <a:off x="3299004" y="3207662"/>
              <a:ext cx="508832" cy="1428786"/>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DFB2720-5C04-4A07-8833-4F07A319531B}"/>
                </a:ext>
              </a:extLst>
            </p:cNvPr>
            <p:cNvSpPr/>
            <p:nvPr/>
          </p:nvSpPr>
          <p:spPr>
            <a:xfrm>
              <a:off x="2361000"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Peter</a:t>
              </a:r>
              <a:endParaRPr lang="en-US" sz="1600" dirty="0">
                <a:solidFill>
                  <a:schemeClr val="bg2"/>
                </a:solidFill>
                <a:effectLst>
                  <a:outerShdw blurRad="63500" sx="102000" sy="102000" algn="ctr" rotWithShape="0">
                    <a:prstClr val="black">
                      <a:alpha val="40000"/>
                    </a:prstClr>
                  </a:outerShdw>
                </a:effectLst>
              </a:endParaRPr>
            </a:p>
          </p:txBody>
        </p:sp>
        <p:sp>
          <p:nvSpPr>
            <p:cNvPr id="49" name="Rectangle: Rounded Corners 48">
              <a:extLst>
                <a:ext uri="{FF2B5EF4-FFF2-40B4-BE49-F238E27FC236}">
                  <a16:creationId xmlns:a16="http://schemas.microsoft.com/office/drawing/2014/main" id="{4D4C78CF-7BA0-435A-BD27-B75A669BEDCC}"/>
                </a:ext>
              </a:extLst>
            </p:cNvPr>
            <p:cNvSpPr/>
            <p:nvPr/>
          </p:nvSpPr>
          <p:spPr>
            <a:xfrm>
              <a:off x="1086215"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Maria</a:t>
              </a:r>
              <a:endParaRPr lang="en-US" sz="1600" dirty="0">
                <a:solidFill>
                  <a:schemeClr val="bg2"/>
                </a:solidFill>
                <a:effectLst>
                  <a:outerShdw blurRad="63500" sx="102000" sy="102000" algn="ctr" rotWithShape="0">
                    <a:prstClr val="black">
                      <a:alpha val="40000"/>
                    </a:prstClr>
                  </a:outerShdw>
                </a:effectLst>
              </a:endParaRPr>
            </a:p>
          </p:txBody>
        </p:sp>
        <p:sp>
          <p:nvSpPr>
            <p:cNvPr id="50" name="Rectangle: Rounded Corners 49">
              <a:extLst>
                <a:ext uri="{FF2B5EF4-FFF2-40B4-BE49-F238E27FC236}">
                  <a16:creationId xmlns:a16="http://schemas.microsoft.com/office/drawing/2014/main" id="{7430EAEA-3925-42B7-BD8B-5405FBDD7DC4}"/>
                </a:ext>
              </a:extLst>
            </p:cNvPr>
            <p:cNvSpPr/>
            <p:nvPr/>
          </p:nvSpPr>
          <p:spPr>
            <a:xfrm>
              <a:off x="3635785" y="5116989"/>
              <a:ext cx="111021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George</a:t>
              </a:r>
              <a:endParaRPr lang="en-US" sz="1600" dirty="0">
                <a:solidFill>
                  <a:schemeClr val="bg2"/>
                </a:solidFill>
                <a:effectLst>
                  <a:outerShdw blurRad="63500" sx="102000" sy="102000" algn="ctr" rotWithShape="0">
                    <a:prstClr val="black">
                      <a:alpha val="40000"/>
                    </a:prstClr>
                  </a:outerShdw>
                </a:effectLst>
              </a:endParaRPr>
            </a:p>
          </p:txBody>
        </p:sp>
        <p:cxnSp>
          <p:nvCxnSpPr>
            <p:cNvPr id="51" name="Connector: Elbow 50">
              <a:extLst>
                <a:ext uri="{FF2B5EF4-FFF2-40B4-BE49-F238E27FC236}">
                  <a16:creationId xmlns:a16="http://schemas.microsoft.com/office/drawing/2014/main" id="{355B419D-1FED-4EF1-BB14-59BD6DFBF6DD}"/>
                </a:ext>
              </a:extLst>
            </p:cNvPr>
            <p:cNvCxnSpPr>
              <a:cxnSpLocks/>
              <a:stCxn id="34" idx="2"/>
              <a:endCxn id="48" idx="0"/>
            </p:cNvCxnSpPr>
            <p:nvPr/>
          </p:nvCxnSpPr>
          <p:spPr>
            <a:xfrm rot="5400000">
              <a:off x="2583025" y="4860986"/>
              <a:ext cx="508832" cy="317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C1D1BA-A3A1-46C8-BD83-921051816583}"/>
                </a:ext>
              </a:extLst>
            </p:cNvPr>
            <p:cNvCxnSpPr>
              <a:cxnSpLocks/>
              <a:stCxn id="34" idx="2"/>
              <a:endCxn id="50" idx="0"/>
            </p:cNvCxnSpPr>
            <p:nvPr/>
          </p:nvCxnSpPr>
          <p:spPr>
            <a:xfrm rot="16200000" flipH="1">
              <a:off x="3260544" y="4186640"/>
              <a:ext cx="508832" cy="135186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E05B4F4-C67A-4B85-9BCB-DF2A4BC26B3E}"/>
                </a:ext>
              </a:extLst>
            </p:cNvPr>
            <p:cNvCxnSpPr>
              <a:cxnSpLocks/>
              <a:stCxn id="34" idx="2"/>
              <a:endCxn id="49" idx="0"/>
            </p:cNvCxnSpPr>
            <p:nvPr/>
          </p:nvCxnSpPr>
          <p:spPr>
            <a:xfrm rot="5400000">
              <a:off x="1945632" y="4223593"/>
              <a:ext cx="508832" cy="1277960"/>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 name="Text Placeholder 2">
            <a:extLst>
              <a:ext uri="{FF2B5EF4-FFF2-40B4-BE49-F238E27FC236}">
                <a16:creationId xmlns:a16="http://schemas.microsoft.com/office/drawing/2014/main" id="{DE8F9A23-E21A-4237-9496-8462CBC585E7}"/>
              </a:ext>
            </a:extLst>
          </p:cNvPr>
          <p:cNvSpPr txBox="1">
            <a:spLocks/>
          </p:cNvSpPr>
          <p:nvPr/>
        </p:nvSpPr>
        <p:spPr>
          <a:xfrm>
            <a:off x="6546000" y="1204514"/>
            <a:ext cx="5480761" cy="5528766"/>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sz="3200" b="1" dirty="0"/>
              <a:t>Tree traversal algorithms</a:t>
            </a:r>
          </a:p>
          <a:p>
            <a:pPr lvl="1">
              <a:lnSpc>
                <a:spcPct val="100000"/>
              </a:lnSpc>
            </a:pPr>
            <a:r>
              <a:rPr lang="en-US" sz="3000" dirty="0"/>
              <a:t>Depth-First Search (DFS)</a:t>
            </a:r>
          </a:p>
          <a:p>
            <a:pPr lvl="1">
              <a:lnSpc>
                <a:spcPct val="100000"/>
              </a:lnSpc>
            </a:pPr>
            <a:r>
              <a:rPr lang="en-US" sz="3000" dirty="0"/>
              <a:t>Breadth-First Search (BFS)</a:t>
            </a:r>
          </a:p>
        </p:txBody>
      </p:sp>
      <p:sp>
        <p:nvSpPr>
          <p:cNvPr id="64" name="Text Placeholder 5">
            <a:extLst>
              <a:ext uri="{FF2B5EF4-FFF2-40B4-BE49-F238E27FC236}">
                <a16:creationId xmlns:a16="http://schemas.microsoft.com/office/drawing/2014/main" id="{AE70A655-BF37-488B-8645-8A6C0FFA80FB}"/>
              </a:ext>
            </a:extLst>
          </p:cNvPr>
          <p:cNvSpPr txBox="1">
            <a:spLocks/>
          </p:cNvSpPr>
          <p:nvPr/>
        </p:nvSpPr>
        <p:spPr>
          <a:xfrm>
            <a:off x="5916000" y="3159000"/>
            <a:ext cx="5702108" cy="237190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DepthFirstSearch(</a:t>
            </a:r>
            <a:r>
              <a:rPr lang="en-US" i="1" noProof="1"/>
              <a:t>node</a:t>
            </a:r>
            <a:r>
              <a:rPr lang="en-US" noProof="1"/>
              <a:t>) {</a:t>
            </a:r>
          </a:p>
          <a:p>
            <a:pPr>
              <a:spcBef>
                <a:spcPts val="300"/>
              </a:spcBef>
              <a:spcAft>
                <a:spcPts val="300"/>
              </a:spcAft>
            </a:pPr>
            <a:r>
              <a:rPr lang="en-US" noProof="1"/>
              <a:t>  print(</a:t>
            </a:r>
            <a:r>
              <a:rPr lang="en-US" i="1" noProof="1"/>
              <a:t>node</a:t>
            </a:r>
            <a:r>
              <a:rPr lang="en-US" noProof="1"/>
              <a:t>);</a:t>
            </a:r>
          </a:p>
          <a:p>
            <a:pPr>
              <a:spcBef>
                <a:spcPts val="300"/>
              </a:spcBef>
              <a:spcAft>
                <a:spcPts val="300"/>
              </a:spcAft>
            </a:pPr>
            <a:r>
              <a:rPr lang="en-US" noProof="1"/>
              <a:t>  for each </a:t>
            </a:r>
            <a:r>
              <a:rPr lang="en-US" i="1" noProof="1"/>
              <a:t>ch</a:t>
            </a:r>
            <a:r>
              <a:rPr lang="en-US" noProof="1"/>
              <a:t> in node.childNodes</a:t>
            </a:r>
          </a:p>
          <a:p>
            <a:pPr>
              <a:spcBef>
                <a:spcPts val="300"/>
              </a:spcBef>
              <a:spcAft>
                <a:spcPts val="300"/>
              </a:spcAft>
            </a:pPr>
            <a:r>
              <a:rPr lang="en-US" noProof="1"/>
              <a:t>    DepthFirstSearch(</a:t>
            </a:r>
            <a:r>
              <a:rPr lang="en-US" i="1" noProof="1"/>
              <a:t>ch</a:t>
            </a:r>
            <a:r>
              <a:rPr lang="en-US" noProof="1"/>
              <a:t>)</a:t>
            </a:r>
          </a:p>
          <a:p>
            <a:pPr>
              <a:spcBef>
                <a:spcPts val="300"/>
              </a:spcBef>
              <a:spcAft>
                <a:spcPts val="300"/>
              </a:spcAft>
            </a:pPr>
            <a:r>
              <a:rPr lang="en-US" noProof="1"/>
              <a:t>}</a:t>
            </a:r>
          </a:p>
        </p:txBody>
      </p:sp>
    </p:spTree>
    <p:extLst>
      <p:ext uri="{BB962C8B-B14F-4D97-AF65-F5344CB8AC3E}">
        <p14:creationId xmlns:p14="http://schemas.microsoft.com/office/powerpoint/2010/main" val="3504151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27289"/>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1" y="1320339"/>
            <a:ext cx="6065892" cy="1754333"/>
          </a:xfrm>
        </p:spPr>
        <p:txBody>
          <a:bodyPr/>
          <a:lstStyle/>
          <a:p>
            <a:r>
              <a:rPr lang="en-US" dirty="0"/>
              <a:t>Recursive Traversal of the File System</a:t>
            </a:r>
          </a:p>
        </p:txBody>
      </p:sp>
      <p:sp>
        <p:nvSpPr>
          <p:cNvPr id="2" name="Rectangle 1">
            <a:extLst>
              <a:ext uri="{FF2B5EF4-FFF2-40B4-BE49-F238E27FC236}">
                <a16:creationId xmlns:a16="http://schemas.microsoft.com/office/drawing/2014/main" id="{9A4FD3B9-C9E9-46E4-9611-1D9F545EFDB0}"/>
              </a:ext>
            </a:extLst>
          </p:cNvPr>
          <p:cNvSpPr/>
          <p:nvPr/>
        </p:nvSpPr>
        <p:spPr>
          <a:xfrm>
            <a:off x="5111669" y="3856953"/>
            <a:ext cx="6324552" cy="523220"/>
          </a:xfrm>
          <a:prstGeom prst="rect">
            <a:avLst/>
          </a:prstGeom>
        </p:spPr>
        <p:txBody>
          <a:bodyPr wrap="none">
            <a:spAutoFit/>
          </a:bodyPr>
          <a:lstStyle/>
          <a:p>
            <a:pPr algn="ctr"/>
            <a:r>
              <a:rPr lang="en-US" sz="2800" dirty="0">
                <a:hlinkClick r:id="rId3"/>
              </a:rPr>
              <a:t>https://repl.it/@nakov/traverse-folders-cs</a:t>
            </a:r>
            <a:endParaRPr lang="en-US" sz="2800" dirty="0"/>
          </a:p>
        </p:txBody>
      </p:sp>
      <p:pic>
        <p:nvPicPr>
          <p:cNvPr id="6" name="Picture 5">
            <a:extLst>
              <a:ext uri="{FF2B5EF4-FFF2-40B4-BE49-F238E27FC236}">
                <a16:creationId xmlns:a16="http://schemas.microsoft.com/office/drawing/2014/main" id="{FDB79808-B2FF-4CAD-BAE4-B661AD9C763C}"/>
              </a:ext>
            </a:extLst>
          </p:cNvPr>
          <p:cNvPicPr>
            <a:picLocks noChangeAspect="1"/>
          </p:cNvPicPr>
          <p:nvPr/>
        </p:nvPicPr>
        <p:blipFill>
          <a:blip r:embed="rId4"/>
          <a:stretch>
            <a:fillRect/>
          </a:stretch>
        </p:blipFill>
        <p:spPr>
          <a:xfrm>
            <a:off x="1586558" y="1854000"/>
            <a:ext cx="2049946" cy="2055578"/>
          </a:xfrm>
          <a:prstGeom prst="rect">
            <a:avLst/>
          </a:prstGeom>
        </p:spPr>
      </p:pic>
    </p:spTree>
    <p:extLst>
      <p:ext uri="{BB962C8B-B14F-4D97-AF65-F5344CB8AC3E}">
        <p14:creationId xmlns:p14="http://schemas.microsoft.com/office/powerpoint/2010/main" val="3795441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35</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p:txBody>
          <a:bodyPr>
            <a:normAutofit lnSpcReduction="10000"/>
          </a:bodyPr>
          <a:lstStyle/>
          <a:p>
            <a:pPr>
              <a:lnSpc>
                <a:spcPct val="108000"/>
              </a:lnSpc>
            </a:pPr>
            <a:r>
              <a:rPr lang="en-US" b="1" dirty="0"/>
              <a:t>Component-based software development</a:t>
            </a:r>
          </a:p>
          <a:p>
            <a:pPr lvl="1">
              <a:lnSpc>
                <a:spcPct val="108000"/>
              </a:lnSpc>
            </a:pPr>
            <a:r>
              <a:rPr lang="en-US" dirty="0"/>
              <a:t>A </a:t>
            </a:r>
            <a:r>
              <a:rPr lang="en-US" b="1" dirty="0"/>
              <a:t>programming paradigm </a:t>
            </a:r>
            <a:r>
              <a:rPr lang="en-US" dirty="0"/>
              <a:t>in which applications</a:t>
            </a:r>
            <a:br>
              <a:rPr lang="en-US" dirty="0"/>
            </a:br>
            <a:r>
              <a:rPr lang="en-US" dirty="0"/>
              <a:t>are composed of re-usable </a:t>
            </a:r>
            <a:r>
              <a:rPr lang="en-US" b="1" dirty="0"/>
              <a:t>components</a:t>
            </a:r>
          </a:p>
          <a:p>
            <a:pPr>
              <a:lnSpc>
                <a:spcPct val="108000"/>
              </a:lnSpc>
            </a:pPr>
            <a:r>
              <a:rPr lang="en-US" b="1" dirty="0"/>
              <a:t>Components</a:t>
            </a:r>
            <a:r>
              <a:rPr lang="en-US" dirty="0"/>
              <a:t> are self-contained pieces of functionality</a:t>
            </a:r>
          </a:p>
          <a:p>
            <a:pPr lvl="1">
              <a:lnSpc>
                <a:spcPct val="108000"/>
              </a:lnSpc>
            </a:pPr>
            <a:r>
              <a:rPr lang="en-US" dirty="0"/>
              <a:t>E.g. PDF generator, email sender, date picker UI control</a:t>
            </a:r>
          </a:p>
          <a:p>
            <a:pPr>
              <a:lnSpc>
                <a:spcPct val="108000"/>
              </a:lnSpc>
            </a:pPr>
            <a:r>
              <a:rPr lang="en-US" dirty="0"/>
              <a:t>User interface (UI) components are also known as </a:t>
            </a:r>
            <a:r>
              <a:rPr lang="en-US" b="1" dirty="0"/>
              <a:t>UI controls</a:t>
            </a:r>
            <a:r>
              <a:rPr lang="en-US" dirty="0"/>
              <a:t>, </a:t>
            </a:r>
            <a:r>
              <a:rPr lang="en-US" b="1" dirty="0"/>
              <a:t>visual components</a:t>
            </a:r>
            <a:r>
              <a:rPr lang="en-US" dirty="0"/>
              <a:t> or </a:t>
            </a:r>
            <a:r>
              <a:rPr lang="en-US" b="1" dirty="0"/>
              <a:t>widgets</a:t>
            </a:r>
            <a:endParaRPr lang="en-US" dirty="0"/>
          </a:p>
          <a:p>
            <a:pPr>
              <a:lnSpc>
                <a:spcPct val="108000"/>
              </a:lnSpc>
            </a:pPr>
            <a:r>
              <a:rPr lang="en-US" dirty="0"/>
              <a:t>Components are distributed in </a:t>
            </a:r>
            <a:r>
              <a:rPr lang="en-US" b="1" dirty="0"/>
              <a:t>libraries</a:t>
            </a:r>
          </a:p>
          <a:p>
            <a:pPr lvl="1">
              <a:lnSpc>
                <a:spcPct val="108000"/>
              </a:lnSpc>
            </a:pPr>
            <a:r>
              <a:rPr lang="en-US" dirty="0"/>
              <a:t>E.g. the UI control library </a:t>
            </a:r>
            <a:r>
              <a:rPr lang="en-US" dirty="0">
                <a:hlinkClick r:id="rId3"/>
              </a:rPr>
              <a:t>jQuery UI</a:t>
            </a:r>
            <a:endParaRPr lang="en-US" b="1" dirty="0"/>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Component-Based Software Development</a:t>
            </a:r>
          </a:p>
        </p:txBody>
      </p:sp>
      <p:pic>
        <p:nvPicPr>
          <p:cNvPr id="5" name="Picture 4">
            <a:extLst>
              <a:ext uri="{FF2B5EF4-FFF2-40B4-BE49-F238E27FC236}">
                <a16:creationId xmlns:a16="http://schemas.microsoft.com/office/drawing/2014/main" id="{C7C4132B-43C1-454A-B862-A8BAD7E26288}"/>
              </a:ext>
            </a:extLst>
          </p:cNvPr>
          <p:cNvPicPr>
            <a:picLocks noChangeAspect="1"/>
          </p:cNvPicPr>
          <p:nvPr/>
        </p:nvPicPr>
        <p:blipFill>
          <a:blip r:embed="rId4"/>
          <a:stretch>
            <a:fillRect/>
          </a:stretch>
        </p:blipFill>
        <p:spPr>
          <a:xfrm>
            <a:off x="10072834" y="1359000"/>
            <a:ext cx="1853502" cy="1845000"/>
          </a:xfrm>
          <a:prstGeom prst="rect">
            <a:avLst/>
          </a:prstGeom>
        </p:spPr>
      </p:pic>
    </p:spTree>
    <p:extLst>
      <p:ext uri="{BB962C8B-B14F-4D97-AF65-F5344CB8AC3E}">
        <p14:creationId xmlns:p14="http://schemas.microsoft.com/office/powerpoint/2010/main" val="9263176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129A4F-C7F2-44A2-B6D9-93A59E0DFADD}"/>
              </a:ext>
            </a:extLst>
          </p:cNvPr>
          <p:cNvSpPr>
            <a:spLocks noGrp="1"/>
          </p:cNvSpPr>
          <p:nvPr>
            <p:ph type="sldNum" sz="quarter" idx="5"/>
          </p:nvPr>
        </p:nvSpPr>
        <p:spPr/>
        <p:txBody>
          <a:bodyPr/>
          <a:lstStyle/>
          <a:p>
            <a:fld id="{2BF067CD-8E6B-4360-9AA8-C5DF2A48A6D1}" type="slidenum">
              <a:rPr lang="en-US" noProof="0" smtClean="0"/>
              <a:pPr/>
              <a:t>36</a:t>
            </a:fld>
            <a:endParaRPr lang="en-US" noProof="0" dirty="0"/>
          </a:p>
        </p:txBody>
      </p:sp>
      <p:sp>
        <p:nvSpPr>
          <p:cNvPr id="4" name="Title 3">
            <a:extLst>
              <a:ext uri="{FF2B5EF4-FFF2-40B4-BE49-F238E27FC236}">
                <a16:creationId xmlns:a16="http://schemas.microsoft.com/office/drawing/2014/main" id="{BDEE11B6-55D8-4DEB-B67A-6D6E0C3C2120}"/>
              </a:ext>
            </a:extLst>
          </p:cNvPr>
          <p:cNvSpPr>
            <a:spLocks noGrp="1"/>
          </p:cNvSpPr>
          <p:nvPr>
            <p:ph type="title"/>
          </p:nvPr>
        </p:nvSpPr>
        <p:spPr/>
        <p:txBody>
          <a:bodyPr/>
          <a:lstStyle/>
          <a:p>
            <a:r>
              <a:rPr lang="en-US" dirty="0"/>
              <a:t>Example of Software Component</a:t>
            </a:r>
          </a:p>
        </p:txBody>
      </p:sp>
      <p:pic>
        <p:nvPicPr>
          <p:cNvPr id="5" name="Picture 4">
            <a:hlinkClick r:id="rId3"/>
            <a:extLst>
              <a:ext uri="{FF2B5EF4-FFF2-40B4-BE49-F238E27FC236}">
                <a16:creationId xmlns:a16="http://schemas.microsoft.com/office/drawing/2014/main" id="{4AFF0675-9A8E-470B-90AB-B7E11E9D4A86}"/>
              </a:ext>
            </a:extLst>
          </p:cNvPr>
          <p:cNvPicPr>
            <a:picLocks noChangeAspect="1"/>
          </p:cNvPicPr>
          <p:nvPr/>
        </p:nvPicPr>
        <p:blipFill>
          <a:blip r:embed="rId4"/>
          <a:stretch>
            <a:fillRect/>
          </a:stretch>
        </p:blipFill>
        <p:spPr>
          <a:xfrm>
            <a:off x="3176501" y="1466941"/>
            <a:ext cx="5838998" cy="5041750"/>
          </a:xfrm>
          <a:prstGeom prst="rect">
            <a:avLst/>
          </a:prstGeom>
          <a:ln>
            <a:solidFill>
              <a:schemeClr val="bg2">
                <a:lumMod val="65000"/>
              </a:schemeClr>
            </a:solidFill>
          </a:ln>
        </p:spPr>
      </p:pic>
      <p:sp>
        <p:nvSpPr>
          <p:cNvPr id="6" name="AutoShape 7">
            <a:extLst>
              <a:ext uri="{FF2B5EF4-FFF2-40B4-BE49-F238E27FC236}">
                <a16:creationId xmlns:a16="http://schemas.microsoft.com/office/drawing/2014/main" id="{FFD6F05C-3102-4D72-9C6E-5AB2F124BAD8}"/>
              </a:ext>
            </a:extLst>
          </p:cNvPr>
          <p:cNvSpPr>
            <a:spLocks noChangeArrowheads="1"/>
          </p:cNvSpPr>
          <p:nvPr/>
        </p:nvSpPr>
        <p:spPr bwMode="auto">
          <a:xfrm>
            <a:off x="8796000" y="1878392"/>
            <a:ext cx="2610000" cy="1055608"/>
          </a:xfrm>
          <a:prstGeom prst="wedgeRoundRectCallout">
            <a:avLst>
              <a:gd name="adj1" fmla="val -78395"/>
              <a:gd name="adj2" fmla="val 5313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UI component "date picker"</a:t>
            </a:r>
          </a:p>
        </p:txBody>
      </p:sp>
    </p:spTree>
    <p:extLst>
      <p:ext uri="{BB962C8B-B14F-4D97-AF65-F5344CB8AC3E}">
        <p14:creationId xmlns:p14="http://schemas.microsoft.com/office/powerpoint/2010/main" val="2773497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91EE75-BDDB-422C-8DD9-42FEA56B407A}"/>
              </a:ext>
            </a:extLst>
          </p:cNvPr>
          <p:cNvSpPr>
            <a:spLocks noGrp="1"/>
          </p:cNvSpPr>
          <p:nvPr>
            <p:ph type="sldNum" sz="quarter" idx="5"/>
          </p:nvPr>
        </p:nvSpPr>
        <p:spPr/>
        <p:txBody>
          <a:bodyPr/>
          <a:lstStyle/>
          <a:p>
            <a:fld id="{2BF067CD-8E6B-4360-9AA8-C5DF2A48A6D1}" type="slidenum">
              <a:rPr lang="en-US" noProof="0" smtClean="0"/>
              <a:pPr/>
              <a:t>37</a:t>
            </a:fld>
            <a:endParaRPr lang="en-US" noProof="0" dirty="0"/>
          </a:p>
        </p:txBody>
      </p:sp>
      <p:sp>
        <p:nvSpPr>
          <p:cNvPr id="4" name="Title 3">
            <a:extLst>
              <a:ext uri="{FF2B5EF4-FFF2-40B4-BE49-F238E27FC236}">
                <a16:creationId xmlns:a16="http://schemas.microsoft.com/office/drawing/2014/main" id="{5C0E44BD-3D55-4B3B-90F4-C846E2D2B4B7}"/>
              </a:ext>
            </a:extLst>
          </p:cNvPr>
          <p:cNvSpPr>
            <a:spLocks noGrp="1"/>
          </p:cNvSpPr>
          <p:nvPr>
            <p:ph type="title"/>
          </p:nvPr>
        </p:nvSpPr>
        <p:spPr/>
        <p:txBody>
          <a:bodyPr/>
          <a:lstStyle/>
          <a:p>
            <a:r>
              <a:rPr lang="en-US" dirty="0"/>
              <a:t>jQuery UI Date Picker – Example</a:t>
            </a:r>
          </a:p>
        </p:txBody>
      </p:sp>
      <p:sp>
        <p:nvSpPr>
          <p:cNvPr id="5" name="Text Placeholder 7">
            <a:extLst>
              <a:ext uri="{FF2B5EF4-FFF2-40B4-BE49-F238E27FC236}">
                <a16:creationId xmlns:a16="http://schemas.microsoft.com/office/drawing/2014/main" id="{267CD8A0-FED9-412B-BD44-686196C1C9BB}"/>
              </a:ext>
            </a:extLst>
          </p:cNvPr>
          <p:cNvSpPr txBox="1">
            <a:spLocks/>
          </p:cNvSpPr>
          <p:nvPr/>
        </p:nvSpPr>
        <p:spPr>
          <a:xfrm>
            <a:off x="651000" y="1536123"/>
            <a:ext cx="10890000" cy="409609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t>&lt;script src="</a:t>
            </a:r>
            <a:r>
              <a:rPr lang="en-US" sz="2400" dirty="0">
                <a:solidFill>
                  <a:schemeClr val="bg1"/>
                </a:solidFill>
                <a:latin typeface="+mn-lt"/>
              </a:rPr>
              <a:t>https://code.jquery.com/jquery-1.12.4.js</a:t>
            </a:r>
            <a:r>
              <a:rPr lang="en-US" sz="2400" dirty="0"/>
              <a:t>"&gt;&lt;/script&gt;</a:t>
            </a:r>
          </a:p>
          <a:p>
            <a:r>
              <a:rPr lang="en-US" sz="2400" dirty="0"/>
              <a:t>&lt;script src="</a:t>
            </a:r>
            <a:r>
              <a:rPr lang="en-US" sz="2400" dirty="0">
                <a:solidFill>
                  <a:schemeClr val="bg1"/>
                </a:solidFill>
                <a:latin typeface="+mn-lt"/>
              </a:rPr>
              <a:t>https://code.jquery.com/ui/1.12.1/jquery-ui.js</a:t>
            </a:r>
            <a:r>
              <a:rPr lang="en-US" sz="2400" dirty="0"/>
              <a:t>"&gt;&lt;/script&gt;</a:t>
            </a:r>
          </a:p>
          <a:p>
            <a:r>
              <a:rPr lang="en-US" sz="2400" dirty="0"/>
              <a:t>&lt;link rel="stylesheet" href="</a:t>
            </a:r>
            <a:r>
              <a:rPr lang="en-US" sz="2400" dirty="0">
                <a:solidFill>
                  <a:schemeClr val="bg1"/>
                </a:solidFill>
                <a:latin typeface="+mn-lt"/>
              </a:rPr>
              <a:t>https://code.jquery.com/ui/1.12.1/themes/base/jquery-ui.css</a:t>
            </a:r>
            <a:r>
              <a:rPr lang="en-US" sz="2400" dirty="0"/>
              <a:t>"&gt;</a:t>
            </a:r>
          </a:p>
          <a:p>
            <a:r>
              <a:rPr lang="en-US" sz="2400" dirty="0">
                <a:latin typeface="+mn-lt"/>
              </a:rPr>
              <a:t>Date: </a:t>
            </a:r>
            <a:r>
              <a:rPr lang="en-US" sz="2400" dirty="0"/>
              <a:t>&lt;input type="text" id="datepicker"&gt;</a:t>
            </a:r>
          </a:p>
          <a:p>
            <a:r>
              <a:rPr lang="en-US" sz="2400" dirty="0"/>
              <a:t>&lt;script&gt;</a:t>
            </a:r>
          </a:p>
          <a:p>
            <a:r>
              <a:rPr lang="en-US" sz="2400" dirty="0"/>
              <a:t>  $(() =&gt; $("#datepicker").</a:t>
            </a:r>
            <a:r>
              <a:rPr lang="en-US" sz="2400" dirty="0">
                <a:solidFill>
                  <a:schemeClr val="bg1"/>
                </a:solidFill>
              </a:rPr>
              <a:t>datepicker()</a:t>
            </a:r>
            <a:r>
              <a:rPr lang="en-US" sz="2400" dirty="0"/>
              <a:t>);</a:t>
            </a:r>
          </a:p>
          <a:p>
            <a:r>
              <a:rPr lang="en-US" sz="2400" dirty="0"/>
              <a:t>&lt;/script&gt;</a:t>
            </a:r>
          </a:p>
        </p:txBody>
      </p:sp>
      <p:pic>
        <p:nvPicPr>
          <p:cNvPr id="7" name="Picture 6">
            <a:extLst>
              <a:ext uri="{FF2B5EF4-FFF2-40B4-BE49-F238E27FC236}">
                <a16:creationId xmlns:a16="http://schemas.microsoft.com/office/drawing/2014/main" id="{88684871-03FE-46AC-AC1D-CFC68DC37EE0}"/>
              </a:ext>
            </a:extLst>
          </p:cNvPr>
          <p:cNvPicPr>
            <a:picLocks noChangeAspect="1"/>
          </p:cNvPicPr>
          <p:nvPr/>
        </p:nvPicPr>
        <p:blipFill>
          <a:blip r:embed="rId2"/>
          <a:stretch>
            <a:fillRect/>
          </a:stretch>
        </p:blipFill>
        <p:spPr>
          <a:xfrm>
            <a:off x="7972008" y="3294000"/>
            <a:ext cx="3295962" cy="2845936"/>
          </a:xfrm>
          <a:prstGeom prst="rect">
            <a:avLst/>
          </a:prstGeom>
          <a:ln>
            <a:solidFill>
              <a:schemeClr val="bg2">
                <a:lumMod val="65000"/>
              </a:schemeClr>
            </a:solidFill>
          </a:ln>
        </p:spPr>
      </p:pic>
    </p:spTree>
    <p:extLst>
      <p:ext uri="{BB962C8B-B14F-4D97-AF65-F5344CB8AC3E}">
        <p14:creationId xmlns:p14="http://schemas.microsoft.com/office/powerpoint/2010/main" val="22607434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2888490"/>
            <a:ext cx="6065892" cy="698258"/>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4864072" y="1853076"/>
            <a:ext cx="6819750" cy="990275"/>
          </a:xfrm>
        </p:spPr>
        <p:txBody>
          <a:bodyPr/>
          <a:lstStyle/>
          <a:p>
            <a:r>
              <a:rPr lang="en-US" dirty="0"/>
              <a:t>jQuery UI Date Picker</a:t>
            </a:r>
          </a:p>
        </p:txBody>
      </p:sp>
      <p:pic>
        <p:nvPicPr>
          <p:cNvPr id="6" name="Picture 5">
            <a:extLst>
              <a:ext uri="{FF2B5EF4-FFF2-40B4-BE49-F238E27FC236}">
                <a16:creationId xmlns:a16="http://schemas.microsoft.com/office/drawing/2014/main" id="{939DB94A-C823-424B-82CC-18171AE22372}"/>
              </a:ext>
            </a:extLst>
          </p:cNvPr>
          <p:cNvPicPr>
            <a:picLocks noChangeAspect="1"/>
          </p:cNvPicPr>
          <p:nvPr/>
        </p:nvPicPr>
        <p:blipFill>
          <a:blip r:embed="rId3"/>
          <a:stretch>
            <a:fillRect/>
          </a:stretch>
        </p:blipFill>
        <p:spPr>
          <a:xfrm>
            <a:off x="1261336" y="1564336"/>
            <a:ext cx="2658086" cy="2645893"/>
          </a:xfrm>
          <a:prstGeom prst="rect">
            <a:avLst/>
          </a:prstGeom>
        </p:spPr>
      </p:pic>
      <p:sp>
        <p:nvSpPr>
          <p:cNvPr id="4" name="Rectangle 3">
            <a:extLst>
              <a:ext uri="{FF2B5EF4-FFF2-40B4-BE49-F238E27FC236}">
                <a16:creationId xmlns:a16="http://schemas.microsoft.com/office/drawing/2014/main" id="{4083BE6F-9431-462C-878B-88FC12E4ED1F}"/>
              </a:ext>
            </a:extLst>
          </p:cNvPr>
          <p:cNvSpPr/>
          <p:nvPr/>
        </p:nvSpPr>
        <p:spPr>
          <a:xfrm>
            <a:off x="4864070" y="3734668"/>
            <a:ext cx="6819752" cy="461665"/>
          </a:xfrm>
          <a:prstGeom prst="rect">
            <a:avLst/>
          </a:prstGeom>
        </p:spPr>
        <p:txBody>
          <a:bodyPr wrap="none">
            <a:spAutoFit/>
          </a:bodyPr>
          <a:lstStyle/>
          <a:p>
            <a:pPr algn="ctr"/>
            <a:r>
              <a:rPr lang="en-US" sz="2400" dirty="0">
                <a:hlinkClick r:id="rId4"/>
              </a:rPr>
              <a:t>https://repl.it/@nakov/jquery-ui-datepicker-example</a:t>
            </a:r>
            <a:endParaRPr lang="en-US" sz="2400" dirty="0"/>
          </a:p>
        </p:txBody>
      </p:sp>
    </p:spTree>
    <p:extLst>
      <p:ext uri="{BB962C8B-B14F-4D97-AF65-F5344CB8AC3E}">
        <p14:creationId xmlns:p14="http://schemas.microsoft.com/office/powerpoint/2010/main" val="3264143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39</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pPr>
            <a:r>
              <a:rPr lang="en-US" b="1" dirty="0"/>
              <a:t>Event-driven programming</a:t>
            </a:r>
          </a:p>
          <a:p>
            <a:pPr lvl="1">
              <a:lnSpc>
                <a:spcPct val="103000"/>
              </a:lnSpc>
            </a:pPr>
            <a:r>
              <a:rPr lang="en-US" dirty="0"/>
              <a:t>A </a:t>
            </a:r>
            <a:r>
              <a:rPr lang="en-US" b="1" dirty="0"/>
              <a:t>programming paradigm </a:t>
            </a:r>
            <a:r>
              <a:rPr lang="en-US" dirty="0"/>
              <a:t>in which the flow of the program is determined by </a:t>
            </a:r>
            <a:r>
              <a:rPr lang="en-US" b="1" dirty="0"/>
              <a:t>events</a:t>
            </a:r>
            <a:r>
              <a:rPr lang="en-US" dirty="0"/>
              <a:t>, e.g. mouse clicks, key presses, etc.</a:t>
            </a:r>
          </a:p>
          <a:p>
            <a:pPr>
              <a:lnSpc>
                <a:spcPct val="103000"/>
              </a:lnSpc>
              <a:spcBef>
                <a:spcPts val="1800"/>
              </a:spcBef>
            </a:pPr>
            <a:r>
              <a:rPr lang="en-US" dirty="0"/>
              <a:t>Event </a:t>
            </a:r>
            <a:r>
              <a:rPr lang="en-US" b="1" dirty="0"/>
              <a:t>source</a:t>
            </a:r>
            <a:r>
              <a:rPr lang="en-US" dirty="0"/>
              <a:t> (event emitter)</a:t>
            </a:r>
          </a:p>
          <a:p>
            <a:pPr lvl="1">
              <a:lnSpc>
                <a:spcPct val="103000"/>
              </a:lnSpc>
            </a:pPr>
            <a:r>
              <a:rPr lang="en-US" dirty="0"/>
              <a:t>Produces events, e.g. when the mouse is clicked</a:t>
            </a:r>
          </a:p>
          <a:p>
            <a:pPr>
              <a:lnSpc>
                <a:spcPct val="103000"/>
              </a:lnSpc>
              <a:spcBef>
                <a:spcPts val="1800"/>
              </a:spcBef>
            </a:pPr>
            <a:r>
              <a:rPr lang="en-US" dirty="0"/>
              <a:t>Event </a:t>
            </a:r>
            <a:r>
              <a:rPr lang="en-US" b="1" dirty="0"/>
              <a:t>handler </a:t>
            </a:r>
            <a:r>
              <a:rPr lang="en-US" dirty="0"/>
              <a:t>(event consumer, callback)</a:t>
            </a:r>
          </a:p>
          <a:p>
            <a:pPr lvl="1">
              <a:lnSpc>
                <a:spcPct val="103000"/>
              </a:lnSpc>
            </a:pPr>
            <a:r>
              <a:rPr lang="en-US" dirty="0"/>
              <a:t>Processes events, e.g. show a message</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Event-Driven Programming</a:t>
            </a:r>
          </a:p>
        </p:txBody>
      </p:sp>
    </p:spTree>
    <p:extLst>
      <p:ext uri="{BB962C8B-B14F-4D97-AF65-F5344CB8AC3E}">
        <p14:creationId xmlns:p14="http://schemas.microsoft.com/office/powerpoint/2010/main" val="3868976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2045999" y="1106838"/>
            <a:ext cx="9945001" cy="5650412"/>
          </a:xfrm>
        </p:spPr>
        <p:txBody>
          <a:bodyPr>
            <a:normAutofit/>
          </a:bodyPr>
          <a:lstStyle/>
          <a:p>
            <a:pPr lvl="1">
              <a:lnSpc>
                <a:spcPct val="120000"/>
              </a:lnSpc>
            </a:pPr>
            <a:r>
              <a:rPr lang="en-US" sz="3600" dirty="0"/>
              <a:t>Back-End Development Concepts</a:t>
            </a:r>
          </a:p>
          <a:p>
            <a:pPr lvl="2">
              <a:lnSpc>
                <a:spcPct val="120000"/>
              </a:lnSpc>
            </a:pPr>
            <a:r>
              <a:rPr lang="en-US" sz="3400" dirty="0"/>
              <a:t>Databases and DBMS Systems</a:t>
            </a:r>
          </a:p>
          <a:p>
            <a:pPr lvl="2">
              <a:lnSpc>
                <a:spcPct val="120000"/>
              </a:lnSpc>
            </a:pPr>
            <a:r>
              <a:rPr lang="en-US" sz="3400" dirty="0"/>
              <a:t>ORM Frameworks</a:t>
            </a:r>
          </a:p>
          <a:p>
            <a:pPr lvl="2">
              <a:lnSpc>
                <a:spcPct val="120000"/>
              </a:lnSpc>
            </a:pPr>
            <a:r>
              <a:rPr lang="en-US" sz="3400" dirty="0"/>
              <a:t>The MVC Pattern</a:t>
            </a:r>
          </a:p>
          <a:p>
            <a:pPr lvl="2">
              <a:lnSpc>
                <a:spcPct val="120000"/>
              </a:lnSpc>
            </a:pPr>
            <a:r>
              <a:rPr lang="en-US" sz="3400" dirty="0"/>
              <a:t>Virtualization, Cloud and Containers</a:t>
            </a:r>
          </a:p>
          <a:p>
            <a:pPr lvl="2">
              <a:lnSpc>
                <a:spcPct val="120000"/>
              </a:lnSpc>
            </a:pPr>
            <a:r>
              <a:rPr lang="en-US" sz="3400" dirty="0"/>
              <a:t>Operating Systems and Linux Shell</a:t>
            </a:r>
          </a:p>
          <a:p>
            <a:pPr lvl="1">
              <a:lnSpc>
                <a:spcPct val="120000"/>
              </a:lnSpc>
            </a:pPr>
            <a:r>
              <a:rPr lang="en-US" sz="3600" dirty="0"/>
              <a:t>Embedded Systems and IoT</a:t>
            </a:r>
          </a:p>
        </p:txBody>
      </p:sp>
      <p:sp>
        <p:nvSpPr>
          <p:cNvPr id="444418" name="Rectangle 2"/>
          <p:cNvSpPr>
            <a:spLocks noGrp="1" noChangeArrowheads="1"/>
          </p:cNvSpPr>
          <p:nvPr>
            <p:ph type="title"/>
          </p:nvPr>
        </p:nvSpPr>
        <p:spPr/>
        <p:txBody>
          <a:bodyPr/>
          <a:lstStyle/>
          <a:p>
            <a:r>
              <a:rPr lang="en-US" dirty="0"/>
              <a:t>Table of Contents (3)</a:t>
            </a:r>
            <a:endParaRPr lang="bg-BG" dirty="0"/>
          </a:p>
        </p:txBody>
      </p:sp>
      <p:sp>
        <p:nvSpPr>
          <p:cNvPr id="6" name="Slide Number">
            <a:extLst>
              <a:ext uri="{FF2B5EF4-FFF2-40B4-BE49-F238E27FC236}">
                <a16:creationId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a:t>
            </a:fld>
            <a:endParaRPr lang="en-US" dirty="0"/>
          </a:p>
        </p:txBody>
      </p:sp>
    </p:spTree>
    <p:extLst>
      <p:ext uri="{BB962C8B-B14F-4D97-AF65-F5344CB8AC3E}">
        <p14:creationId xmlns:p14="http://schemas.microsoft.com/office/powerpoint/2010/main" val="2029828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40</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pPr>
            <a:r>
              <a:rPr lang="en-US" b="1" dirty="0"/>
              <a:t>Inversion of control </a:t>
            </a:r>
            <a:r>
              <a:rPr lang="en-US" dirty="0"/>
              <a:t>(</a:t>
            </a:r>
            <a:r>
              <a:rPr lang="en-US" b="1" noProof="1"/>
              <a:t>IoC</a:t>
            </a:r>
            <a:r>
              <a:rPr lang="en-US" dirty="0"/>
              <a:t>) principle</a:t>
            </a:r>
          </a:p>
          <a:p>
            <a:pPr lvl="1">
              <a:lnSpc>
                <a:spcPct val="103000"/>
              </a:lnSpc>
            </a:pPr>
            <a:r>
              <a:rPr lang="en-US" dirty="0"/>
              <a:t>A function / component / framework does the processing and calls pieces of your code for certain tasks</a:t>
            </a:r>
          </a:p>
          <a:p>
            <a:pPr>
              <a:lnSpc>
                <a:spcPct val="103000"/>
              </a:lnSpc>
            </a:pPr>
            <a:r>
              <a:rPr lang="en-US" dirty="0"/>
              <a:t>Examples of </a:t>
            </a:r>
            <a:r>
              <a:rPr lang="en-US" noProof="1"/>
              <a:t>IoC</a:t>
            </a:r>
            <a:r>
              <a:rPr lang="en-US" dirty="0"/>
              <a:t> behavior:</a:t>
            </a:r>
          </a:p>
          <a:p>
            <a:pPr lvl="1">
              <a:lnSpc>
                <a:spcPct val="103000"/>
              </a:lnSpc>
            </a:pPr>
            <a:r>
              <a:rPr lang="en-US" dirty="0"/>
              <a:t>A </a:t>
            </a:r>
            <a:r>
              <a:rPr lang="en-US" b="1" dirty="0"/>
              <a:t>parser</a:t>
            </a:r>
            <a:r>
              <a:rPr lang="en-US" dirty="0"/>
              <a:t> processes a document</a:t>
            </a:r>
            <a:br>
              <a:rPr lang="en-US" dirty="0"/>
            </a:br>
            <a:r>
              <a:rPr lang="en-US" dirty="0"/>
              <a:t>and calls </a:t>
            </a:r>
            <a:r>
              <a:rPr lang="en-US" b="1" dirty="0"/>
              <a:t>events</a:t>
            </a:r>
            <a:r>
              <a:rPr lang="en-US" dirty="0"/>
              <a:t> when it finds</a:t>
            </a:r>
            <a:br>
              <a:rPr lang="en-US" dirty="0"/>
            </a:br>
            <a:r>
              <a:rPr lang="en-US" dirty="0"/>
              <a:t>certain tokens</a:t>
            </a:r>
          </a:p>
          <a:p>
            <a:pPr lvl="1">
              <a:lnSpc>
                <a:spcPct val="103000"/>
              </a:lnSpc>
            </a:pPr>
            <a:r>
              <a:rPr lang="en-US" dirty="0"/>
              <a:t>A </a:t>
            </a:r>
            <a:r>
              <a:rPr lang="en-US" b="1" dirty="0"/>
              <a:t>GUI app</a:t>
            </a:r>
            <a:r>
              <a:rPr lang="en-US" dirty="0"/>
              <a:t> manages the UI and</a:t>
            </a:r>
            <a:br>
              <a:rPr lang="en-US" dirty="0"/>
            </a:br>
            <a:r>
              <a:rPr lang="en-US" dirty="0"/>
              <a:t>calls </a:t>
            </a:r>
            <a:r>
              <a:rPr lang="en-US" b="1" dirty="0"/>
              <a:t>events</a:t>
            </a:r>
            <a:r>
              <a:rPr lang="en-US" dirty="0"/>
              <a:t> for the user input</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Inversion of Control (</a:t>
            </a:r>
            <a:r>
              <a:rPr lang="en-US" noProof="1"/>
              <a:t>IoC</a:t>
            </a:r>
            <a:r>
              <a:rPr lang="en-US" dirty="0"/>
              <a:t>)</a:t>
            </a:r>
          </a:p>
        </p:txBody>
      </p:sp>
      <p:pic>
        <p:nvPicPr>
          <p:cNvPr id="6" name="Picture 5">
            <a:extLst>
              <a:ext uri="{FF2B5EF4-FFF2-40B4-BE49-F238E27FC236}">
                <a16:creationId xmlns:a16="http://schemas.microsoft.com/office/drawing/2014/main" id="{DD8CD233-70CC-43BA-A24E-A7BAA6A60E2A}"/>
              </a:ext>
            </a:extLst>
          </p:cNvPr>
          <p:cNvPicPr>
            <a:picLocks noChangeAspect="1"/>
          </p:cNvPicPr>
          <p:nvPr/>
        </p:nvPicPr>
        <p:blipFill>
          <a:blip r:embed="rId3"/>
          <a:stretch>
            <a:fillRect/>
          </a:stretch>
        </p:blipFill>
        <p:spPr>
          <a:xfrm>
            <a:off x="6591000" y="3069000"/>
            <a:ext cx="5175000" cy="2664167"/>
          </a:xfrm>
          <a:prstGeom prst="rect">
            <a:avLst/>
          </a:prstGeom>
        </p:spPr>
      </p:pic>
    </p:spTree>
    <p:extLst>
      <p:ext uri="{BB962C8B-B14F-4D97-AF65-F5344CB8AC3E}">
        <p14:creationId xmlns:p14="http://schemas.microsoft.com/office/powerpoint/2010/main" val="3714433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6D3E7-1A48-4CB9-B5F2-C2D4825EF63B}"/>
              </a:ext>
            </a:extLst>
          </p:cNvPr>
          <p:cNvSpPr>
            <a:spLocks noGrp="1"/>
          </p:cNvSpPr>
          <p:nvPr>
            <p:ph type="sldNum" sz="quarter" idx="5"/>
          </p:nvPr>
        </p:nvSpPr>
        <p:spPr/>
        <p:txBody>
          <a:bodyPr/>
          <a:lstStyle/>
          <a:p>
            <a:fld id="{2BF067CD-8E6B-4360-9AA8-C5DF2A48A6D1}" type="slidenum">
              <a:rPr lang="en-US" noProof="0" smtClean="0"/>
              <a:pPr/>
              <a:t>41</a:t>
            </a:fld>
            <a:endParaRPr lang="en-US" noProof="0" dirty="0"/>
          </a:p>
        </p:txBody>
      </p:sp>
      <p:sp>
        <p:nvSpPr>
          <p:cNvPr id="4" name="Title 3">
            <a:extLst>
              <a:ext uri="{FF2B5EF4-FFF2-40B4-BE49-F238E27FC236}">
                <a16:creationId xmlns:a16="http://schemas.microsoft.com/office/drawing/2014/main" id="{726F32BE-0CB9-43E9-AB38-D9034841B2EA}"/>
              </a:ext>
            </a:extLst>
          </p:cNvPr>
          <p:cNvSpPr>
            <a:spLocks noGrp="1"/>
          </p:cNvSpPr>
          <p:nvPr>
            <p:ph type="title"/>
          </p:nvPr>
        </p:nvSpPr>
        <p:spPr/>
        <p:txBody>
          <a:bodyPr>
            <a:normAutofit/>
          </a:bodyPr>
          <a:lstStyle/>
          <a:p>
            <a:r>
              <a:rPr lang="en-US" sz="3800" dirty="0"/>
              <a:t>Example of </a:t>
            </a:r>
            <a:r>
              <a:rPr lang="en-US" sz="3800" dirty="0" err="1"/>
              <a:t>IoC</a:t>
            </a:r>
            <a:r>
              <a:rPr lang="en-US" sz="3800" dirty="0"/>
              <a:t> and Event-Driven Programming</a:t>
            </a:r>
          </a:p>
        </p:txBody>
      </p:sp>
      <p:pic>
        <p:nvPicPr>
          <p:cNvPr id="5" name="Picture 4">
            <a:extLst>
              <a:ext uri="{FF2B5EF4-FFF2-40B4-BE49-F238E27FC236}">
                <a16:creationId xmlns:a16="http://schemas.microsoft.com/office/drawing/2014/main" id="{B184CC29-E6AD-45F1-94C6-AD93D05A293C}"/>
              </a:ext>
            </a:extLst>
          </p:cNvPr>
          <p:cNvPicPr>
            <a:picLocks noChangeAspect="1"/>
          </p:cNvPicPr>
          <p:nvPr/>
        </p:nvPicPr>
        <p:blipFill>
          <a:blip r:embed="rId3"/>
          <a:stretch>
            <a:fillRect/>
          </a:stretch>
        </p:blipFill>
        <p:spPr>
          <a:xfrm>
            <a:off x="3507662" y="1462723"/>
            <a:ext cx="4107788" cy="5058096"/>
          </a:xfrm>
          <a:prstGeom prst="rect">
            <a:avLst/>
          </a:prstGeom>
        </p:spPr>
      </p:pic>
      <p:sp>
        <p:nvSpPr>
          <p:cNvPr id="6" name="AutoShape 7">
            <a:extLst>
              <a:ext uri="{FF2B5EF4-FFF2-40B4-BE49-F238E27FC236}">
                <a16:creationId xmlns:a16="http://schemas.microsoft.com/office/drawing/2014/main" id="{A4FCD247-4CFE-4FA8-9AB6-DE2585647BF5}"/>
              </a:ext>
            </a:extLst>
          </p:cNvPr>
          <p:cNvSpPr>
            <a:spLocks noChangeArrowheads="1"/>
          </p:cNvSpPr>
          <p:nvPr/>
        </p:nvSpPr>
        <p:spPr bwMode="auto">
          <a:xfrm>
            <a:off x="7856556" y="2424469"/>
            <a:ext cx="3729444" cy="2009061"/>
          </a:xfrm>
          <a:prstGeom prst="wedgeRoundRectCallout">
            <a:avLst>
              <a:gd name="adj1" fmla="val -67040"/>
              <a:gd name="adj2" fmla="val 4102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Clicking a button </a:t>
            </a:r>
            <a:r>
              <a:rPr lang="en-US" sz="2800" b="1" noProof="1">
                <a:solidFill>
                  <a:schemeClr val="bg1">
                    <a:lumMod val="60000"/>
                    <a:lumOff val="40000"/>
                  </a:schemeClr>
                </a:solidFill>
                <a:effectLst>
                  <a:outerShdw blurRad="38100" dist="38100" dir="2700000" algn="tl">
                    <a:srgbClr val="000000">
                      <a:alpha val="43137"/>
                    </a:srgbClr>
                  </a:outerShdw>
                </a:effectLst>
              </a:rPr>
              <a:t>emits an event</a:t>
            </a:r>
            <a:r>
              <a:rPr lang="en-US" sz="2800" b="1" noProof="1">
                <a:solidFill>
                  <a:srgbClr val="FFFFFF"/>
                </a:solidFill>
                <a:effectLst>
                  <a:outerShdw blurRad="38100" dist="38100" dir="2700000" algn="tl">
                    <a:srgbClr val="000000">
                      <a:alpha val="43137"/>
                    </a:srgbClr>
                  </a:outerShdw>
                </a:effectLst>
              </a:rPr>
              <a:t>, which is </a:t>
            </a:r>
            <a:r>
              <a:rPr lang="en-US" sz="2800" b="1" noProof="1">
                <a:solidFill>
                  <a:schemeClr val="bg1">
                    <a:lumMod val="60000"/>
                    <a:lumOff val="40000"/>
                  </a:schemeClr>
                </a:solidFill>
                <a:effectLst>
                  <a:outerShdw blurRad="38100" dist="38100" dir="2700000" algn="tl">
                    <a:srgbClr val="000000">
                      <a:alpha val="43137"/>
                    </a:srgbClr>
                  </a:outerShdw>
                </a:effectLst>
              </a:rPr>
              <a:t>handled</a:t>
            </a:r>
            <a:r>
              <a:rPr lang="en-US" sz="2800" b="1" noProof="1">
                <a:solidFill>
                  <a:srgbClr val="FFFFFF"/>
                </a:solidFill>
                <a:effectLst>
                  <a:outerShdw blurRad="38100" dist="38100" dir="2700000" algn="tl">
                    <a:srgbClr val="000000">
                      <a:alpha val="43137"/>
                    </a:srgbClr>
                  </a:outerShdw>
                </a:effectLst>
              </a:rPr>
              <a:t> by the calculator's engine</a:t>
            </a:r>
          </a:p>
        </p:txBody>
      </p:sp>
      <p:sp>
        <p:nvSpPr>
          <p:cNvPr id="7" name="AutoShape 7">
            <a:extLst>
              <a:ext uri="{FF2B5EF4-FFF2-40B4-BE49-F238E27FC236}">
                <a16:creationId xmlns:a16="http://schemas.microsoft.com/office/drawing/2014/main" id="{51607F23-5B96-4CCC-922C-F4DC3716D527}"/>
              </a:ext>
            </a:extLst>
          </p:cNvPr>
          <p:cNvSpPr>
            <a:spLocks noChangeArrowheads="1"/>
          </p:cNvSpPr>
          <p:nvPr/>
        </p:nvSpPr>
        <p:spPr bwMode="auto">
          <a:xfrm>
            <a:off x="291000" y="2304000"/>
            <a:ext cx="3330000" cy="2009061"/>
          </a:xfrm>
          <a:prstGeom prst="wedgeRoundRectCallout">
            <a:avLst>
              <a:gd name="adj1" fmla="val 64211"/>
              <a:gd name="adj2" fmla="val 397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The </a:t>
            </a:r>
            <a:r>
              <a:rPr lang="en-US" sz="2800" b="1" noProof="1">
                <a:solidFill>
                  <a:schemeClr val="bg1">
                    <a:lumMod val="60000"/>
                    <a:lumOff val="40000"/>
                  </a:schemeClr>
                </a:solidFill>
                <a:effectLst>
                  <a:outerShdw blurRad="38100" dist="38100" dir="2700000" algn="tl">
                    <a:srgbClr val="000000">
                      <a:alpha val="43137"/>
                    </a:srgbClr>
                  </a:outerShdw>
                </a:effectLst>
              </a:rPr>
              <a:t>UI framework </a:t>
            </a:r>
            <a:r>
              <a:rPr lang="en-US" sz="2800" b="1" noProof="1">
                <a:solidFill>
                  <a:srgbClr val="FFFFFF"/>
                </a:solidFill>
                <a:effectLst>
                  <a:outerShdw blurRad="38100" dist="38100" dir="2700000" algn="tl">
                    <a:srgbClr val="000000">
                      <a:alpha val="43137"/>
                    </a:srgbClr>
                  </a:outerShdw>
                </a:effectLst>
              </a:rPr>
              <a:t>draws the UI and check for events in a loop (event loop)</a:t>
            </a:r>
          </a:p>
        </p:txBody>
      </p:sp>
    </p:spTree>
    <p:extLst>
      <p:ext uri="{BB962C8B-B14F-4D97-AF65-F5344CB8AC3E}">
        <p14:creationId xmlns:p14="http://schemas.microsoft.com/office/powerpoint/2010/main" val="886395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42</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a:t>Event-Driven Programming – Example</a:t>
            </a:r>
          </a:p>
        </p:txBody>
      </p:sp>
      <p:sp>
        <p:nvSpPr>
          <p:cNvPr id="5" name="Text Placeholder 5">
            <a:extLst>
              <a:ext uri="{FF2B5EF4-FFF2-40B4-BE49-F238E27FC236}">
                <a16:creationId xmlns:a16="http://schemas.microsoft.com/office/drawing/2014/main" id="{7C561AF3-30F8-4EC8-A731-89544DB662A6}"/>
              </a:ext>
            </a:extLst>
          </p:cNvPr>
          <p:cNvSpPr txBox="1">
            <a:spLocks/>
          </p:cNvSpPr>
          <p:nvPr/>
        </p:nvSpPr>
        <p:spPr>
          <a:xfrm>
            <a:off x="626250" y="1479411"/>
            <a:ext cx="10939500"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analyzeString(text, </a:t>
            </a:r>
            <a:r>
              <a:rPr lang="en-US" sz="2600" noProof="1">
                <a:solidFill>
                  <a:schemeClr val="bg1"/>
                </a:solidFill>
              </a:rPr>
              <a:t>onLetter</a:t>
            </a:r>
            <a:r>
              <a:rPr lang="en-US" sz="2600" noProof="1"/>
              <a:t>, </a:t>
            </a:r>
            <a:r>
              <a:rPr lang="en-US" sz="2600" noProof="1">
                <a:solidFill>
                  <a:schemeClr val="bg1"/>
                </a:solidFill>
              </a:rPr>
              <a:t>onNewWord</a:t>
            </a:r>
            <a:r>
              <a:rPr lang="en-US" sz="2600" noProof="1"/>
              <a:t>) {</a:t>
            </a:r>
          </a:p>
          <a:p>
            <a:pPr>
              <a:spcBef>
                <a:spcPts val="0"/>
              </a:spcBef>
              <a:spcAft>
                <a:spcPts val="0"/>
              </a:spcAft>
            </a:pPr>
            <a:r>
              <a:rPr lang="en-US" sz="2600" noProof="1"/>
              <a:t>  let newWord = true;</a:t>
            </a:r>
          </a:p>
          <a:p>
            <a:pPr>
              <a:spcBef>
                <a:spcPts val="0"/>
              </a:spcBef>
              <a:spcAft>
                <a:spcPts val="0"/>
              </a:spcAft>
            </a:pPr>
            <a:r>
              <a:rPr lang="en-US" sz="2600" noProof="1"/>
              <a:t>  for (const letter of text) {</a:t>
            </a:r>
          </a:p>
          <a:p>
            <a:pPr>
              <a:spcBef>
                <a:spcPts val="0"/>
              </a:spcBef>
              <a:spcAft>
                <a:spcPts val="0"/>
              </a:spcAft>
            </a:pPr>
            <a:r>
              <a:rPr lang="en-US" sz="2600" noProof="1"/>
              <a:t>    if (letter.match(/\w/i)) {</a:t>
            </a:r>
          </a:p>
          <a:p>
            <a:pPr>
              <a:spcBef>
                <a:spcPts val="0"/>
              </a:spcBef>
              <a:spcAft>
                <a:spcPts val="0"/>
              </a:spcAft>
            </a:pPr>
            <a:r>
              <a:rPr lang="en-US" sz="2600" noProof="1"/>
              <a:t>      if (newWord)</a:t>
            </a:r>
          </a:p>
          <a:p>
            <a:pPr>
              <a:spcBef>
                <a:spcPts val="0"/>
              </a:spcBef>
              <a:spcAft>
                <a:spcPts val="0"/>
              </a:spcAft>
            </a:pPr>
            <a:r>
              <a:rPr lang="en-US" sz="2600" noProof="1"/>
              <a:t>        </a:t>
            </a:r>
            <a:r>
              <a:rPr lang="en-US" sz="2600" noProof="1">
                <a:solidFill>
                  <a:schemeClr val="bg1"/>
                </a:solidFill>
              </a:rPr>
              <a:t>onNewWord</a:t>
            </a:r>
            <a:r>
              <a:rPr lang="en-US" sz="2600" noProof="1"/>
              <a:t>();</a:t>
            </a:r>
          </a:p>
          <a:p>
            <a:pPr>
              <a:spcBef>
                <a:spcPts val="0"/>
              </a:spcBef>
              <a:spcAft>
                <a:spcPts val="0"/>
              </a:spcAft>
            </a:pPr>
            <a:r>
              <a:rPr lang="en-US" sz="2600" noProof="1"/>
              <a:t>      </a:t>
            </a:r>
            <a:r>
              <a:rPr lang="en-US" sz="2600" noProof="1">
                <a:solidFill>
                  <a:schemeClr val="bg1"/>
                </a:solidFill>
              </a:rPr>
              <a:t>onLetter</a:t>
            </a:r>
            <a:r>
              <a:rPr lang="en-US" sz="2600" noProof="1"/>
              <a:t>(letter);</a:t>
            </a:r>
          </a:p>
          <a:p>
            <a:pPr>
              <a:spcBef>
                <a:spcPts val="0"/>
              </a:spcBef>
              <a:spcAft>
                <a:spcPts val="0"/>
              </a:spcAft>
            </a:pPr>
            <a:r>
              <a:rPr lang="en-US" sz="2600" noProof="1"/>
              <a:t>      newWord = false;</a:t>
            </a:r>
          </a:p>
          <a:p>
            <a:pPr>
              <a:spcBef>
                <a:spcPts val="0"/>
              </a:spcBef>
              <a:spcAft>
                <a:spcPts val="0"/>
              </a:spcAft>
            </a:pPr>
            <a:r>
              <a:rPr lang="en-US" sz="2600" noProof="1"/>
              <a:t>    } else</a:t>
            </a:r>
          </a:p>
          <a:p>
            <a:pPr>
              <a:spcBef>
                <a:spcPts val="0"/>
              </a:spcBef>
              <a:spcAft>
                <a:spcPts val="0"/>
              </a:spcAft>
            </a:pPr>
            <a:r>
              <a:rPr lang="en-US" sz="2600" noProof="1"/>
              <a:t>      newWord = true;</a:t>
            </a:r>
          </a:p>
          <a:p>
            <a:pPr>
              <a:spcBef>
                <a:spcPts val="0"/>
              </a:spcBef>
              <a:spcAft>
                <a:spcPts val="0"/>
              </a:spcAft>
            </a:pPr>
            <a:r>
              <a:rPr lang="en-US" sz="2600" noProof="1"/>
              <a:t>  }</a:t>
            </a:r>
          </a:p>
          <a:p>
            <a:pPr>
              <a:spcBef>
                <a:spcPts val="0"/>
              </a:spcBef>
              <a:spcAft>
                <a:spcPts val="0"/>
              </a:spcAft>
            </a:pPr>
            <a:r>
              <a:rPr lang="en-US" sz="2600" noProof="1"/>
              <a:t>}</a:t>
            </a:r>
          </a:p>
        </p:txBody>
      </p:sp>
      <p:sp>
        <p:nvSpPr>
          <p:cNvPr id="7" name="AutoShape 25">
            <a:extLst>
              <a:ext uri="{FF2B5EF4-FFF2-40B4-BE49-F238E27FC236}">
                <a16:creationId xmlns:a16="http://schemas.microsoft.com/office/drawing/2014/main" id="{87A82579-61B6-41E5-933E-A406D3CA804D}"/>
              </a:ext>
            </a:extLst>
          </p:cNvPr>
          <p:cNvSpPr>
            <a:spLocks noChangeArrowheads="1"/>
          </p:cNvSpPr>
          <p:nvPr/>
        </p:nvSpPr>
        <p:spPr bwMode="auto">
          <a:xfrm>
            <a:off x="7220999" y="2137182"/>
            <a:ext cx="3735001" cy="1282499"/>
          </a:xfrm>
          <a:prstGeom prst="wedgeRoundRectCallout">
            <a:avLst>
              <a:gd name="adj1" fmla="val -64250"/>
              <a:gd name="adj2" fmla="val -4594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Scan through the text, extract letters and detect where a new word starts</a:t>
            </a:r>
            <a:endParaRPr lang="bg-BG" sz="2400" b="1" dirty="0">
              <a:solidFill>
                <a:schemeClr val="accent1">
                  <a:lumMod val="60000"/>
                  <a:lumOff val="40000"/>
                </a:schemeClr>
              </a:solidFill>
            </a:endParaRPr>
          </a:p>
        </p:txBody>
      </p:sp>
      <p:sp>
        <p:nvSpPr>
          <p:cNvPr id="8" name="AutoShape 25">
            <a:extLst>
              <a:ext uri="{FF2B5EF4-FFF2-40B4-BE49-F238E27FC236}">
                <a16:creationId xmlns:a16="http://schemas.microsoft.com/office/drawing/2014/main" id="{F4C55F46-68E7-4FEA-91E5-205A5E3EF96F}"/>
              </a:ext>
            </a:extLst>
          </p:cNvPr>
          <p:cNvSpPr>
            <a:spLocks noChangeArrowheads="1"/>
          </p:cNvSpPr>
          <p:nvPr/>
        </p:nvSpPr>
        <p:spPr bwMode="auto">
          <a:xfrm>
            <a:off x="7896000" y="3699000"/>
            <a:ext cx="3510000" cy="990000"/>
          </a:xfrm>
          <a:prstGeom prst="wedgeRoundRectCallout">
            <a:avLst>
              <a:gd name="adj1" fmla="val -64918"/>
              <a:gd name="adj2" fmla="val -41645"/>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rPr>
              <a:t>Event-driven</a:t>
            </a:r>
            <a:r>
              <a:rPr lang="en-US" sz="2400" b="1" dirty="0">
                <a:solidFill>
                  <a:schemeClr val="bg2"/>
                </a:solidFill>
              </a:rPr>
              <a:t> processing with </a:t>
            </a:r>
            <a:r>
              <a:rPr lang="en-US" sz="2400" b="1" dirty="0">
                <a:solidFill>
                  <a:schemeClr val="bg1"/>
                </a:solidFill>
              </a:rPr>
              <a:t>inversion of control</a:t>
            </a:r>
            <a:endParaRPr lang="bg-BG" sz="2400" b="1" dirty="0">
              <a:solidFill>
                <a:schemeClr val="bg1"/>
              </a:solidFill>
            </a:endParaRPr>
          </a:p>
        </p:txBody>
      </p:sp>
      <p:sp>
        <p:nvSpPr>
          <p:cNvPr id="10" name="AutoShape 25">
            <a:extLst>
              <a:ext uri="{FF2B5EF4-FFF2-40B4-BE49-F238E27FC236}">
                <a16:creationId xmlns:a16="http://schemas.microsoft.com/office/drawing/2014/main" id="{725930E4-5D78-4455-B646-E9C8812C3CF6}"/>
              </a:ext>
            </a:extLst>
          </p:cNvPr>
          <p:cNvSpPr>
            <a:spLocks noChangeArrowheads="1"/>
          </p:cNvSpPr>
          <p:nvPr/>
        </p:nvSpPr>
        <p:spPr bwMode="auto">
          <a:xfrm>
            <a:off x="5392660" y="4464000"/>
            <a:ext cx="1468340" cy="838491"/>
          </a:xfrm>
          <a:prstGeom prst="wedgeRoundRectCallout">
            <a:avLst>
              <a:gd name="adj1" fmla="val -80401"/>
              <a:gd name="adj2" fmla="val -5358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
        <p:nvSpPr>
          <p:cNvPr id="9" name="AutoShape 25">
            <a:extLst>
              <a:ext uri="{FF2B5EF4-FFF2-40B4-BE49-F238E27FC236}">
                <a16:creationId xmlns:a16="http://schemas.microsoft.com/office/drawing/2014/main" id="{56A57406-BBD2-4D29-80BA-DB2F4447ABAB}"/>
              </a:ext>
            </a:extLst>
          </p:cNvPr>
          <p:cNvSpPr>
            <a:spLocks noChangeArrowheads="1"/>
          </p:cNvSpPr>
          <p:nvPr/>
        </p:nvSpPr>
        <p:spPr bwMode="auto">
          <a:xfrm>
            <a:off x="5392660" y="3400509"/>
            <a:ext cx="1468340" cy="838491"/>
          </a:xfrm>
          <a:prstGeom prst="wedgeRoundRectCallout">
            <a:avLst>
              <a:gd name="adj1" fmla="val -102245"/>
              <a:gd name="adj2" fmla="val -1011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Tree>
    <p:extLst>
      <p:ext uri="{BB962C8B-B14F-4D97-AF65-F5344CB8AC3E}">
        <p14:creationId xmlns:p14="http://schemas.microsoft.com/office/powerpoint/2010/main" val="3355242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43</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dirty="0"/>
              <a:t>Event-Driven Programming – Example (2)</a:t>
            </a:r>
          </a:p>
        </p:txBody>
      </p:sp>
      <p:sp>
        <p:nvSpPr>
          <p:cNvPr id="6" name="Text Placeholder 5">
            <a:extLst>
              <a:ext uri="{FF2B5EF4-FFF2-40B4-BE49-F238E27FC236}">
                <a16:creationId xmlns:a16="http://schemas.microsoft.com/office/drawing/2014/main" id="{AD328E7A-F617-4390-91E4-58348D37789E}"/>
              </a:ext>
            </a:extLst>
          </p:cNvPr>
          <p:cNvSpPr txBox="1">
            <a:spLocks/>
          </p:cNvSpPr>
          <p:nvPr/>
        </p:nvSpPr>
        <p:spPr>
          <a:xfrm>
            <a:off x="554182" y="1479411"/>
            <a:ext cx="11083636"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let word = '';</a:t>
            </a:r>
          </a:p>
          <a:p>
            <a:pPr>
              <a:spcBef>
                <a:spcPts val="0"/>
              </a:spcBef>
              <a:spcAft>
                <a:spcPts val="0"/>
              </a:spcAft>
            </a:pPr>
            <a:r>
              <a:rPr lang="en-US" sz="2600" noProof="1"/>
              <a:t>analyzeString(</a:t>
            </a:r>
          </a:p>
          <a:p>
            <a:pPr>
              <a:spcBef>
                <a:spcPts val="0"/>
              </a:spcBef>
              <a:spcAft>
                <a:spcPts val="0"/>
              </a:spcAft>
            </a:pPr>
            <a:r>
              <a:rPr lang="en-US" sz="2600" noProof="1"/>
              <a:t>  "</a:t>
            </a:r>
            <a:r>
              <a:rPr lang="en-US" sz="2600" noProof="1">
                <a:latin typeface="+mn-lt"/>
              </a:rPr>
              <a:t>Students, you are welcome to SoftUni!</a:t>
            </a:r>
            <a:r>
              <a:rPr lang="en-US" sz="2600" noProof="1"/>
              <a:t>",</a:t>
            </a:r>
          </a:p>
          <a:p>
            <a:pPr>
              <a:spcBef>
                <a:spcPts val="0"/>
              </a:spcBef>
              <a:spcAft>
                <a:spcPts val="0"/>
              </a:spcAft>
            </a:pPr>
            <a:r>
              <a:rPr lang="en-US" sz="2600" noProof="1"/>
              <a:t>  function </a:t>
            </a:r>
            <a:r>
              <a:rPr lang="en-US" sz="2600" noProof="1">
                <a:solidFill>
                  <a:schemeClr val="bg1"/>
                </a:solidFill>
              </a:rPr>
              <a:t>onLetter</a:t>
            </a:r>
            <a:r>
              <a:rPr lang="en-US" sz="2600" noProof="1"/>
              <a:t>(l) { word += l },</a:t>
            </a:r>
          </a:p>
          <a:p>
            <a:pPr>
              <a:spcBef>
                <a:spcPts val="0"/>
              </a:spcBef>
              <a:spcAft>
                <a:spcPts val="0"/>
              </a:spcAft>
            </a:pPr>
            <a:r>
              <a:rPr lang="en-US" sz="2600" noProof="1"/>
              <a:t>  function </a:t>
            </a:r>
            <a:r>
              <a:rPr lang="en-US" sz="2600" noProof="1">
                <a:solidFill>
                  <a:schemeClr val="bg1"/>
                </a:solidFill>
              </a:rPr>
              <a:t>onNewWord</a:t>
            </a:r>
            <a:r>
              <a:rPr lang="en-US" sz="2600" noProof="1"/>
              <a:t>(l) {</a:t>
            </a:r>
          </a:p>
          <a:p>
            <a:pPr>
              <a:spcBef>
                <a:spcPts val="0"/>
              </a:spcBef>
              <a:spcAft>
                <a:spcPts val="0"/>
              </a:spcAft>
            </a:pPr>
            <a:r>
              <a:rPr lang="en-US" sz="2600" noProof="1"/>
              <a:t>    if (word != '')</a:t>
            </a:r>
          </a:p>
          <a:p>
            <a:pPr>
              <a:spcBef>
                <a:spcPts val="0"/>
              </a:spcBef>
              <a:spcAft>
                <a:spcPts val="0"/>
              </a:spcAft>
            </a:pPr>
            <a:r>
              <a:rPr lang="en-US" sz="2600" noProof="1"/>
              <a:t>      console.log('word:', word);</a:t>
            </a:r>
          </a:p>
          <a:p>
            <a:pPr>
              <a:spcBef>
                <a:spcPts val="0"/>
              </a:spcBef>
              <a:spcAft>
                <a:spcPts val="0"/>
              </a:spcAft>
            </a:pPr>
            <a:r>
              <a:rPr lang="en-US" sz="2600" noProof="1"/>
              <a:t>    console.log('[new word]');</a:t>
            </a:r>
          </a:p>
          <a:p>
            <a:pPr>
              <a:spcBef>
                <a:spcPts val="0"/>
              </a:spcBef>
              <a:spcAft>
                <a:spcPts val="0"/>
              </a:spcAft>
            </a:pPr>
            <a:r>
              <a:rPr lang="en-US" sz="2600" noProof="1"/>
              <a:t>    word = '';</a:t>
            </a:r>
          </a:p>
          <a:p>
            <a:pPr>
              <a:spcBef>
                <a:spcPts val="0"/>
              </a:spcBef>
              <a:spcAft>
                <a:spcPts val="0"/>
              </a:spcAft>
            </a:pPr>
            <a:r>
              <a:rPr lang="en-US" sz="2600" noProof="1"/>
              <a:t>  }</a:t>
            </a:r>
          </a:p>
          <a:p>
            <a:pPr>
              <a:spcBef>
                <a:spcPts val="0"/>
              </a:spcBef>
              <a:spcAft>
                <a:spcPts val="0"/>
              </a:spcAft>
            </a:pPr>
            <a:r>
              <a:rPr lang="en-US" sz="2600" noProof="1"/>
              <a:t>);</a:t>
            </a:r>
          </a:p>
          <a:p>
            <a:pPr>
              <a:spcBef>
                <a:spcPts val="0"/>
              </a:spcBef>
              <a:spcAft>
                <a:spcPts val="0"/>
              </a:spcAft>
            </a:pPr>
            <a:r>
              <a:rPr lang="en-US" sz="2600" noProof="1"/>
              <a:t>console.log('word:', word);</a:t>
            </a:r>
          </a:p>
        </p:txBody>
      </p:sp>
      <p:pic>
        <p:nvPicPr>
          <p:cNvPr id="3" name="Picture 2">
            <a:extLst>
              <a:ext uri="{FF2B5EF4-FFF2-40B4-BE49-F238E27FC236}">
                <a16:creationId xmlns:a16="http://schemas.microsoft.com/office/drawing/2014/main" id="{E80C9A38-3A21-4E45-AE20-3C55CACBB3F4}"/>
              </a:ext>
            </a:extLst>
          </p:cNvPr>
          <p:cNvPicPr>
            <a:picLocks noChangeAspect="1"/>
          </p:cNvPicPr>
          <p:nvPr/>
        </p:nvPicPr>
        <p:blipFill>
          <a:blip r:embed="rId2"/>
          <a:stretch>
            <a:fillRect/>
          </a:stretch>
        </p:blipFill>
        <p:spPr>
          <a:xfrm>
            <a:off x="9332181" y="247992"/>
            <a:ext cx="2646072" cy="4081008"/>
          </a:xfrm>
          <a:prstGeom prst="rect">
            <a:avLst/>
          </a:prstGeom>
          <a:ln>
            <a:solidFill>
              <a:schemeClr val="bg2">
                <a:lumMod val="65000"/>
              </a:schemeClr>
            </a:solidFill>
          </a:ln>
        </p:spPr>
      </p:pic>
      <p:sp>
        <p:nvSpPr>
          <p:cNvPr id="7" name="AutoShape 25">
            <a:extLst>
              <a:ext uri="{FF2B5EF4-FFF2-40B4-BE49-F238E27FC236}">
                <a16:creationId xmlns:a16="http://schemas.microsoft.com/office/drawing/2014/main" id="{D4B40F5B-5BE7-41D2-8A8C-0DEEAECEF927}"/>
              </a:ext>
            </a:extLst>
          </p:cNvPr>
          <p:cNvSpPr>
            <a:spLocks noChangeArrowheads="1"/>
          </p:cNvSpPr>
          <p:nvPr/>
        </p:nvSpPr>
        <p:spPr bwMode="auto">
          <a:xfrm>
            <a:off x="6861000" y="3339000"/>
            <a:ext cx="1440000" cy="855000"/>
          </a:xfrm>
          <a:prstGeom prst="wedgeRoundRectCallout">
            <a:avLst>
              <a:gd name="adj1" fmla="val -97557"/>
              <a:gd name="adj2" fmla="val -59953"/>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8" name="AutoShape 25">
            <a:extLst>
              <a:ext uri="{FF2B5EF4-FFF2-40B4-BE49-F238E27FC236}">
                <a16:creationId xmlns:a16="http://schemas.microsoft.com/office/drawing/2014/main" id="{9164E8EE-1C85-4EA3-8ED2-0985FBA7BBB0}"/>
              </a:ext>
            </a:extLst>
          </p:cNvPr>
          <p:cNvSpPr>
            <a:spLocks noChangeArrowheads="1"/>
          </p:cNvSpPr>
          <p:nvPr/>
        </p:nvSpPr>
        <p:spPr bwMode="auto">
          <a:xfrm>
            <a:off x="5961000" y="4997919"/>
            <a:ext cx="1440000" cy="855000"/>
          </a:xfrm>
          <a:prstGeom prst="wedgeRoundRectCallout">
            <a:avLst>
              <a:gd name="adj1" fmla="val -90258"/>
              <a:gd name="adj2" fmla="val -439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9" name="AutoShape 25">
            <a:extLst>
              <a:ext uri="{FF2B5EF4-FFF2-40B4-BE49-F238E27FC236}">
                <a16:creationId xmlns:a16="http://schemas.microsoft.com/office/drawing/2014/main" id="{29D73E7F-A180-4BB2-8380-8A3910AC61CA}"/>
              </a:ext>
            </a:extLst>
          </p:cNvPr>
          <p:cNvSpPr>
            <a:spLocks noChangeArrowheads="1"/>
          </p:cNvSpPr>
          <p:nvPr/>
        </p:nvSpPr>
        <p:spPr bwMode="auto">
          <a:xfrm>
            <a:off x="4326147" y="1242831"/>
            <a:ext cx="3449706" cy="994411"/>
          </a:xfrm>
          <a:prstGeom prst="wedgeRoundRectCallout">
            <a:avLst>
              <a:gd name="adj1" fmla="val -76535"/>
              <a:gd name="adj2" fmla="val 4468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Execute an </a:t>
            </a:r>
            <a:r>
              <a:rPr lang="en-US" sz="2400" b="1" dirty="0">
                <a:solidFill>
                  <a:schemeClr val="bg1"/>
                </a:solidFill>
              </a:rPr>
              <a:t>inversion of control </a:t>
            </a:r>
            <a:r>
              <a:rPr lang="en-US" sz="2400" b="1" dirty="0">
                <a:solidFill>
                  <a:schemeClr val="bg2"/>
                </a:solidFill>
              </a:rPr>
              <a:t>processing</a:t>
            </a:r>
            <a:endParaRPr lang="bg-BG" sz="2400" b="1" dirty="0">
              <a:solidFill>
                <a:schemeClr val="bg1"/>
              </a:solidFill>
            </a:endParaRPr>
          </a:p>
        </p:txBody>
      </p:sp>
    </p:spTree>
    <p:extLst>
      <p:ext uri="{BB962C8B-B14F-4D97-AF65-F5344CB8AC3E}">
        <p14:creationId xmlns:p14="http://schemas.microsoft.com/office/powerpoint/2010/main" val="3947453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5241000" y="1253904"/>
            <a:ext cx="6065892" cy="1754333"/>
          </a:xfrm>
        </p:spPr>
        <p:txBody>
          <a:bodyPr/>
          <a:lstStyle/>
          <a:p>
            <a:r>
              <a:rPr lang="en-US" dirty="0"/>
              <a:t>Event-Driven Programming</a:t>
            </a:r>
          </a:p>
        </p:txBody>
      </p:sp>
      <p:pic>
        <p:nvPicPr>
          <p:cNvPr id="6" name="Picture 5">
            <a:extLst>
              <a:ext uri="{FF2B5EF4-FFF2-40B4-BE49-F238E27FC236}">
                <a16:creationId xmlns:a16="http://schemas.microsoft.com/office/drawing/2014/main" id="{CCD93658-53DD-4262-91F5-8B9F6F68FDAF}"/>
              </a:ext>
            </a:extLst>
          </p:cNvPr>
          <p:cNvPicPr>
            <a:picLocks noChangeAspect="1"/>
          </p:cNvPicPr>
          <p:nvPr/>
        </p:nvPicPr>
        <p:blipFill>
          <a:blip r:embed="rId2"/>
          <a:stretch>
            <a:fillRect/>
          </a:stretch>
        </p:blipFill>
        <p:spPr>
          <a:xfrm>
            <a:off x="1596000" y="1833387"/>
            <a:ext cx="2045613" cy="2045613"/>
          </a:xfrm>
          <a:prstGeom prst="rect">
            <a:avLst/>
          </a:prstGeom>
        </p:spPr>
      </p:pic>
      <p:sp>
        <p:nvSpPr>
          <p:cNvPr id="7" name="Rectangle 6">
            <a:extLst>
              <a:ext uri="{FF2B5EF4-FFF2-40B4-BE49-F238E27FC236}">
                <a16:creationId xmlns:a16="http://schemas.microsoft.com/office/drawing/2014/main" id="{C9E6B216-1F1B-45A7-B56A-9DDABAB42C43}"/>
              </a:ext>
            </a:extLst>
          </p:cNvPr>
          <p:cNvSpPr/>
          <p:nvPr/>
        </p:nvSpPr>
        <p:spPr>
          <a:xfrm>
            <a:off x="5194129" y="3910763"/>
            <a:ext cx="6159636" cy="461665"/>
          </a:xfrm>
          <a:prstGeom prst="rect">
            <a:avLst/>
          </a:prstGeom>
        </p:spPr>
        <p:txBody>
          <a:bodyPr wrap="none">
            <a:spAutoFit/>
          </a:bodyPr>
          <a:lstStyle/>
          <a:p>
            <a:pPr algn="ctr"/>
            <a:r>
              <a:rPr lang="en-US" sz="2400" dirty="0">
                <a:hlinkClick r:id="rId3"/>
              </a:rPr>
              <a:t>https://repl.it/@nakov/event-driven-example-js</a:t>
            </a:r>
            <a:endParaRPr lang="en-US" sz="2400" dirty="0"/>
          </a:p>
        </p:txBody>
      </p:sp>
    </p:spTree>
    <p:extLst>
      <p:ext uri="{BB962C8B-B14F-4D97-AF65-F5344CB8AC3E}">
        <p14:creationId xmlns:p14="http://schemas.microsoft.com/office/powerpoint/2010/main" val="9192081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EE7E0E-8F0A-4844-A0A2-3C82BC2F0A86}"/>
              </a:ext>
            </a:extLst>
          </p:cNvPr>
          <p:cNvSpPr>
            <a:spLocks noGrp="1"/>
          </p:cNvSpPr>
          <p:nvPr>
            <p:ph type="body" sz="quarter" idx="10"/>
          </p:nvPr>
        </p:nvSpPr>
        <p:spPr/>
        <p:txBody>
          <a:bodyPr/>
          <a:lstStyle/>
          <a:p>
            <a:r>
              <a:rPr lang="en-US" dirty="0"/>
              <a:t>Communication in Internet uses </a:t>
            </a:r>
            <a:r>
              <a:rPr lang="en-US" b="1" dirty="0"/>
              <a:t>networking protocols</a:t>
            </a:r>
          </a:p>
          <a:p>
            <a:pPr lvl="1"/>
            <a:r>
              <a:rPr lang="en-US" dirty="0"/>
              <a:t>The </a:t>
            </a:r>
            <a:r>
              <a:rPr lang="en-US" b="1" dirty="0">
                <a:hlinkClick r:id="rId3"/>
              </a:rPr>
              <a:t>OSI model</a:t>
            </a:r>
            <a:r>
              <a:rPr lang="en-US" dirty="0"/>
              <a:t> defines 7 layers</a:t>
            </a:r>
            <a:br>
              <a:rPr lang="en-US" dirty="0"/>
            </a:br>
            <a:r>
              <a:rPr lang="en-US" dirty="0"/>
              <a:t>of networking protocols</a:t>
            </a:r>
          </a:p>
          <a:p>
            <a:pPr lvl="1"/>
            <a:r>
              <a:rPr lang="en-US" dirty="0"/>
              <a:t>The </a:t>
            </a:r>
            <a:r>
              <a:rPr lang="en-US" b="1" dirty="0">
                <a:hlinkClick r:id="rId4"/>
              </a:rPr>
              <a:t>TCP/IP</a:t>
            </a:r>
            <a:r>
              <a:rPr lang="en-US" b="1" dirty="0"/>
              <a:t> </a:t>
            </a:r>
            <a:r>
              <a:rPr lang="en-US" dirty="0"/>
              <a:t>protocol suite</a:t>
            </a:r>
          </a:p>
        </p:txBody>
      </p:sp>
      <p:sp>
        <p:nvSpPr>
          <p:cNvPr id="4" name="Title 3">
            <a:extLst>
              <a:ext uri="{FF2B5EF4-FFF2-40B4-BE49-F238E27FC236}">
                <a16:creationId xmlns:a16="http://schemas.microsoft.com/office/drawing/2014/main" id="{98F495DF-2D0B-441F-B311-114F5E8C1270}"/>
              </a:ext>
            </a:extLst>
          </p:cNvPr>
          <p:cNvSpPr>
            <a:spLocks noGrp="1"/>
          </p:cNvSpPr>
          <p:nvPr>
            <p:ph type="title"/>
          </p:nvPr>
        </p:nvSpPr>
        <p:spPr/>
        <p:txBody>
          <a:bodyPr/>
          <a:lstStyle/>
          <a:p>
            <a:r>
              <a:rPr lang="en-US" dirty="0"/>
              <a:t>Networking and Internet Protocols</a:t>
            </a:r>
          </a:p>
        </p:txBody>
      </p:sp>
      <p:sp>
        <p:nvSpPr>
          <p:cNvPr id="5" name="Slide Number">
            <a:extLst>
              <a:ext uri="{FF2B5EF4-FFF2-40B4-BE49-F238E27FC236}">
                <a16:creationId xmlns:a16="http://schemas.microsoft.com/office/drawing/2014/main" id="{052338A9-2F28-4E56-BA60-37D76DEA94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45</a:t>
            </a:fld>
            <a:endParaRPr lang="en-US" noProof="0" dirty="0"/>
          </a:p>
        </p:txBody>
      </p:sp>
      <p:pic>
        <p:nvPicPr>
          <p:cNvPr id="2" name="Picture 1">
            <a:extLst>
              <a:ext uri="{FF2B5EF4-FFF2-40B4-BE49-F238E27FC236}">
                <a16:creationId xmlns:a16="http://schemas.microsoft.com/office/drawing/2014/main" id="{265587A1-B06C-40F0-B7B9-65655E53D5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79856" y="1883777"/>
            <a:ext cx="5289952" cy="3586014"/>
          </a:xfrm>
          <a:prstGeom prst="rect">
            <a:avLst/>
          </a:prstGeom>
        </p:spPr>
      </p:pic>
      <p:pic>
        <p:nvPicPr>
          <p:cNvPr id="6" name="Picture 5">
            <a:extLst>
              <a:ext uri="{FF2B5EF4-FFF2-40B4-BE49-F238E27FC236}">
                <a16:creationId xmlns:a16="http://schemas.microsoft.com/office/drawing/2014/main" id="{29A655AD-B982-4B65-86D0-A9AC2D179F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113" y="3744000"/>
            <a:ext cx="4666959" cy="2683310"/>
          </a:xfrm>
          <a:prstGeom prst="rect">
            <a:avLst/>
          </a:prstGeom>
        </p:spPr>
      </p:pic>
    </p:spTree>
    <p:extLst>
      <p:ext uri="{BB962C8B-B14F-4D97-AF65-F5344CB8AC3E}">
        <p14:creationId xmlns:p14="http://schemas.microsoft.com/office/powerpoint/2010/main" val="8624875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B0C42-F99C-4B0E-B537-6C2C93A3D8BF}"/>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3" name="Text Placeholder 2">
            <a:extLst>
              <a:ext uri="{FF2B5EF4-FFF2-40B4-BE49-F238E27FC236}">
                <a16:creationId xmlns:a16="http://schemas.microsoft.com/office/drawing/2014/main" id="{542D39FC-B341-4FAA-A483-3D72B64FE934}"/>
              </a:ext>
            </a:extLst>
          </p:cNvPr>
          <p:cNvSpPr>
            <a:spLocks noGrp="1"/>
          </p:cNvSpPr>
          <p:nvPr>
            <p:ph type="body" sz="quarter" idx="10"/>
          </p:nvPr>
        </p:nvSpPr>
        <p:spPr/>
        <p:txBody>
          <a:bodyPr/>
          <a:lstStyle/>
          <a:p>
            <a:r>
              <a:rPr lang="en-US" dirty="0"/>
              <a:t>Most applications communicate through </a:t>
            </a:r>
            <a:r>
              <a:rPr lang="en-US" b="1" dirty="0"/>
              <a:t>HTTP</a:t>
            </a:r>
            <a:r>
              <a:rPr lang="en-US" dirty="0"/>
              <a:t> or </a:t>
            </a:r>
            <a:r>
              <a:rPr lang="en-US" b="1" dirty="0"/>
              <a:t>sockets</a:t>
            </a:r>
          </a:p>
          <a:p>
            <a:r>
              <a:rPr lang="en-US" b="1" dirty="0"/>
              <a:t>HTTP</a:t>
            </a:r>
            <a:r>
              <a:rPr lang="en-US" dirty="0"/>
              <a:t> is "request / response" based protocol for the Web</a:t>
            </a:r>
          </a:p>
          <a:p>
            <a:pPr lvl="1"/>
            <a:r>
              <a:rPr lang="en-US" dirty="0"/>
              <a:t>Clients request resources (GET / POST / PUT / DELETE </a:t>
            </a:r>
            <a:r>
              <a:rPr lang="en-US" b="1" dirty="0"/>
              <a:t>request</a:t>
            </a:r>
            <a:r>
              <a:rPr lang="en-US" dirty="0"/>
              <a:t>)</a:t>
            </a:r>
          </a:p>
          <a:p>
            <a:pPr lvl="1"/>
            <a:r>
              <a:rPr lang="en-US" dirty="0"/>
              <a:t>The Web server provides the resource (HTTP </a:t>
            </a:r>
            <a:r>
              <a:rPr lang="en-US" b="1" dirty="0"/>
              <a:t>response</a:t>
            </a:r>
            <a:r>
              <a:rPr lang="en-US" dirty="0"/>
              <a:t>)</a:t>
            </a:r>
          </a:p>
          <a:p>
            <a:r>
              <a:rPr lang="en-US" b="1" dirty="0"/>
              <a:t>Sockets</a:t>
            </a:r>
            <a:r>
              <a:rPr lang="en-US" dirty="0"/>
              <a:t> are bidirectional communication streams</a:t>
            </a:r>
          </a:p>
          <a:p>
            <a:r>
              <a:rPr lang="en-US" b="1" dirty="0"/>
              <a:t>Web sockets </a:t>
            </a:r>
            <a:r>
              <a:rPr lang="en-US" dirty="0"/>
              <a:t>are sockets that run over HTTP</a:t>
            </a:r>
          </a:p>
          <a:p>
            <a:pPr lvl="1"/>
            <a:r>
              <a:rPr lang="en-US" dirty="0"/>
              <a:t>Allow JavaScript client to communicate</a:t>
            </a:r>
            <a:br>
              <a:rPr lang="en-US" dirty="0"/>
            </a:br>
            <a:r>
              <a:rPr lang="en-US" dirty="0"/>
              <a:t>with the Web server bidirectionally</a:t>
            </a:r>
          </a:p>
        </p:txBody>
      </p:sp>
      <p:sp>
        <p:nvSpPr>
          <p:cNvPr id="4" name="Title 3">
            <a:extLst>
              <a:ext uri="{FF2B5EF4-FFF2-40B4-BE49-F238E27FC236}">
                <a16:creationId xmlns:a16="http://schemas.microsoft.com/office/drawing/2014/main" id="{7C1C8145-C7A9-41FA-8227-BCDB411949A3}"/>
              </a:ext>
            </a:extLst>
          </p:cNvPr>
          <p:cNvSpPr>
            <a:spLocks noGrp="1"/>
          </p:cNvSpPr>
          <p:nvPr>
            <p:ph type="title"/>
          </p:nvPr>
        </p:nvSpPr>
        <p:spPr/>
        <p:txBody>
          <a:bodyPr/>
          <a:lstStyle/>
          <a:p>
            <a:r>
              <a:rPr lang="en-US" dirty="0"/>
              <a:t>HTTP and Socket Communication</a:t>
            </a:r>
          </a:p>
        </p:txBody>
      </p:sp>
      <p:pic>
        <p:nvPicPr>
          <p:cNvPr id="5" name="Picture 4">
            <a:extLst>
              <a:ext uri="{FF2B5EF4-FFF2-40B4-BE49-F238E27FC236}">
                <a16:creationId xmlns:a16="http://schemas.microsoft.com/office/drawing/2014/main" id="{50FDEE5E-B249-449A-B6A7-48BE168FDFCF}"/>
              </a:ext>
            </a:extLst>
          </p:cNvPr>
          <p:cNvPicPr>
            <a:picLocks noChangeAspect="1"/>
          </p:cNvPicPr>
          <p:nvPr/>
        </p:nvPicPr>
        <p:blipFill>
          <a:blip r:embed="rId3"/>
          <a:stretch>
            <a:fillRect/>
          </a:stretch>
        </p:blipFill>
        <p:spPr>
          <a:xfrm>
            <a:off x="9786000" y="4642847"/>
            <a:ext cx="1786740" cy="1775384"/>
          </a:xfrm>
          <a:prstGeom prst="rect">
            <a:avLst/>
          </a:prstGeom>
        </p:spPr>
      </p:pic>
    </p:spTree>
    <p:extLst>
      <p:ext uri="{BB962C8B-B14F-4D97-AF65-F5344CB8AC3E}">
        <p14:creationId xmlns:p14="http://schemas.microsoft.com/office/powerpoint/2010/main" val="4247126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27E35-438C-4CC9-81B6-D6630AB6C8F5}"/>
              </a:ext>
            </a:extLst>
          </p:cNvPr>
          <p:cNvSpPr>
            <a:spLocks noGrp="1"/>
          </p:cNvSpPr>
          <p:nvPr>
            <p:ph type="sldNum" sz="quarter" idx="5"/>
          </p:nvPr>
        </p:nvSpPr>
        <p:spPr/>
        <p:txBody>
          <a:bodyPr/>
          <a:lstStyle/>
          <a:p>
            <a:fld id="{2BF067CD-8E6B-4360-9AA8-C5DF2A48A6D1}" type="slidenum">
              <a:rPr lang="en-US" noProof="0" smtClean="0"/>
              <a:pPr/>
              <a:t>47</a:t>
            </a:fld>
            <a:endParaRPr lang="en-US" noProof="0" dirty="0"/>
          </a:p>
        </p:txBody>
      </p:sp>
      <p:sp>
        <p:nvSpPr>
          <p:cNvPr id="7" name="Text Placeholder 6">
            <a:extLst>
              <a:ext uri="{FF2B5EF4-FFF2-40B4-BE49-F238E27FC236}">
                <a16:creationId xmlns:a16="http://schemas.microsoft.com/office/drawing/2014/main" id="{C0D0B8E6-1821-4764-A8AB-93C67FA292A1}"/>
              </a:ext>
            </a:extLst>
          </p:cNvPr>
          <p:cNvSpPr>
            <a:spLocks noGrp="1"/>
          </p:cNvSpPr>
          <p:nvPr>
            <p:ph type="body" sz="quarter" idx="10"/>
          </p:nvPr>
        </p:nvSpPr>
        <p:spPr>
          <a:xfrm>
            <a:off x="7356000" y="1404000"/>
            <a:ext cx="4652498" cy="635762"/>
          </a:xfrm>
        </p:spPr>
        <p:txBody>
          <a:bodyPr/>
          <a:lstStyle/>
          <a:p>
            <a:r>
              <a:rPr lang="en-US" b="1" dirty="0"/>
              <a:t>Telegram</a:t>
            </a:r>
            <a:r>
              <a:rPr lang="en-US" dirty="0"/>
              <a:t> Messenger</a:t>
            </a:r>
          </a:p>
        </p:txBody>
      </p:sp>
      <p:sp>
        <p:nvSpPr>
          <p:cNvPr id="4" name="Title 3">
            <a:extLst>
              <a:ext uri="{FF2B5EF4-FFF2-40B4-BE49-F238E27FC236}">
                <a16:creationId xmlns:a16="http://schemas.microsoft.com/office/drawing/2014/main" id="{3FE92A9B-CEAD-4AB2-9C6C-6D13982FC820}"/>
              </a:ext>
            </a:extLst>
          </p:cNvPr>
          <p:cNvSpPr>
            <a:spLocks noGrp="1"/>
          </p:cNvSpPr>
          <p:nvPr>
            <p:ph type="title"/>
          </p:nvPr>
        </p:nvSpPr>
        <p:spPr/>
        <p:txBody>
          <a:bodyPr>
            <a:normAutofit fontScale="90000"/>
          </a:bodyPr>
          <a:lstStyle/>
          <a:p>
            <a:r>
              <a:rPr lang="en-US" dirty="0"/>
              <a:t>Real-World Example of Socket Communication</a:t>
            </a:r>
          </a:p>
        </p:txBody>
      </p:sp>
      <p:pic>
        <p:nvPicPr>
          <p:cNvPr id="1026" name="Picture 2" descr="Telegram Messenger App for iPhone - Free Download Telegram ...">
            <a:extLst>
              <a:ext uri="{FF2B5EF4-FFF2-40B4-BE49-F238E27FC236}">
                <a16:creationId xmlns:a16="http://schemas.microsoft.com/office/drawing/2014/main" id="{A5328522-9E0E-40D7-9F2A-0AAE7403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00" y="1404000"/>
            <a:ext cx="6870023" cy="5152516"/>
          </a:xfrm>
          <a:prstGeom prst="rect">
            <a:avLst/>
          </a:prstGeom>
          <a:noFill/>
          <a:ln>
            <a:solidFill>
              <a:schemeClr val="bg2">
                <a:lumMod val="85000"/>
              </a:schemeClr>
            </a:solidFill>
          </a:ln>
          <a:extLst>
            <a:ext uri="{909E8E84-426E-40DD-AFC4-6F175D3DCCD1}">
              <a14:hiddenFill xmlns:a14="http://schemas.microsoft.com/office/drawing/2010/main">
                <a:solidFill>
                  <a:srgbClr val="FFFFFF"/>
                </a:solidFill>
              </a14:hiddenFill>
            </a:ext>
          </a:extLst>
        </p:spPr>
      </p:pic>
      <p:pic>
        <p:nvPicPr>
          <p:cNvPr id="1028" name="Picture 4" descr="Brawl Stars Hits $275 Million Revenue, 100 Million Installs ...">
            <a:extLst>
              <a:ext uri="{FF2B5EF4-FFF2-40B4-BE49-F238E27FC236}">
                <a16:creationId xmlns:a16="http://schemas.microsoft.com/office/drawing/2014/main" id="{FC1AACAE-5EDF-4DC3-B82E-CA264DBA6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00" y="2169000"/>
            <a:ext cx="7263715" cy="4258277"/>
          </a:xfrm>
          <a:prstGeom prst="rect">
            <a:avLst/>
          </a:prstGeom>
          <a:noFill/>
          <a:ln>
            <a:solidFill>
              <a:schemeClr val="bg2">
                <a:lumMod val="85000"/>
              </a:schemeClr>
            </a:solidFill>
          </a:ln>
          <a:extLst>
            <a:ext uri="{909E8E84-426E-40DD-AFC4-6F175D3DCCD1}">
              <a14:hiddenFill xmlns:a14="http://schemas.microsoft.com/office/drawing/2010/main">
                <a:solidFill>
                  <a:srgbClr val="FFFFFF"/>
                </a:solidFill>
              </a14:hiddenFill>
            </a:ext>
          </a:extLst>
        </p:spPr>
      </p:pic>
      <p:sp>
        <p:nvSpPr>
          <p:cNvPr id="10" name="Text Placeholder 6">
            <a:extLst>
              <a:ext uri="{FF2B5EF4-FFF2-40B4-BE49-F238E27FC236}">
                <a16:creationId xmlns:a16="http://schemas.microsoft.com/office/drawing/2014/main" id="{246BBD9F-BF6F-40CD-94D2-FA05E9C67F0C}"/>
              </a:ext>
            </a:extLst>
          </p:cNvPr>
          <p:cNvSpPr txBox="1">
            <a:spLocks/>
          </p:cNvSpPr>
          <p:nvPr/>
        </p:nvSpPr>
        <p:spPr>
          <a:xfrm>
            <a:off x="8166000" y="2204400"/>
            <a:ext cx="3842498" cy="1175914"/>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The "</a:t>
            </a:r>
            <a:r>
              <a:rPr lang="en-US" b="1" dirty="0"/>
              <a:t>Brawl Stars</a:t>
            </a:r>
            <a:r>
              <a:rPr lang="en-US" dirty="0"/>
              <a:t>" Game</a:t>
            </a:r>
          </a:p>
        </p:txBody>
      </p:sp>
      <p:pic>
        <p:nvPicPr>
          <p:cNvPr id="8" name="Picture 7">
            <a:hlinkClick r:id="rId5"/>
            <a:extLst>
              <a:ext uri="{FF2B5EF4-FFF2-40B4-BE49-F238E27FC236}">
                <a16:creationId xmlns:a16="http://schemas.microsoft.com/office/drawing/2014/main" id="{3048B3E5-67BE-49F7-A135-5BE64874F8D2}"/>
              </a:ext>
            </a:extLst>
          </p:cNvPr>
          <p:cNvPicPr>
            <a:picLocks noChangeAspect="1"/>
          </p:cNvPicPr>
          <p:nvPr/>
        </p:nvPicPr>
        <p:blipFill>
          <a:blip r:embed="rId6"/>
          <a:stretch>
            <a:fillRect/>
          </a:stretch>
        </p:blipFill>
        <p:spPr>
          <a:xfrm>
            <a:off x="1518487" y="1910465"/>
            <a:ext cx="5522513" cy="4797683"/>
          </a:xfrm>
          <a:prstGeom prst="rect">
            <a:avLst/>
          </a:prstGeom>
          <a:ln>
            <a:solidFill>
              <a:schemeClr val="bg2">
                <a:lumMod val="85000"/>
              </a:schemeClr>
            </a:solidFill>
          </a:ln>
        </p:spPr>
      </p:pic>
      <p:sp>
        <p:nvSpPr>
          <p:cNvPr id="12" name="Text Placeholder 6">
            <a:extLst>
              <a:ext uri="{FF2B5EF4-FFF2-40B4-BE49-F238E27FC236}">
                <a16:creationId xmlns:a16="http://schemas.microsoft.com/office/drawing/2014/main" id="{0ECE37C5-DFC4-4AD4-9E09-24D746834508}"/>
              </a:ext>
            </a:extLst>
          </p:cNvPr>
          <p:cNvSpPr txBox="1">
            <a:spLocks/>
          </p:cNvSpPr>
          <p:nvPr/>
        </p:nvSpPr>
        <p:spPr>
          <a:xfrm>
            <a:off x="8166000" y="3477686"/>
            <a:ext cx="3842498" cy="1663239"/>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The Live Crypto Prices Dashboard @ </a:t>
            </a:r>
            <a:r>
              <a:rPr lang="en-US" b="1" dirty="0"/>
              <a:t>Investing.com</a:t>
            </a:r>
          </a:p>
        </p:txBody>
      </p:sp>
    </p:spTree>
    <p:extLst>
      <p:ext uri="{BB962C8B-B14F-4D97-AF65-F5344CB8AC3E}">
        <p14:creationId xmlns:p14="http://schemas.microsoft.com/office/powerpoint/2010/main" val="1357452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9A64BE-A369-4E3E-90D7-2ABF33EDA67D}"/>
              </a:ext>
            </a:extLst>
          </p:cNvPr>
          <p:cNvSpPr>
            <a:spLocks noGrp="1"/>
          </p:cNvSpPr>
          <p:nvPr>
            <p:ph type="sldNum" sz="quarter" idx="5"/>
          </p:nvPr>
        </p:nvSpPr>
        <p:spPr/>
        <p:txBody>
          <a:bodyPr/>
          <a:lstStyle/>
          <a:p>
            <a:fld id="{2BF067CD-8E6B-4360-9AA8-C5DF2A48A6D1}" type="slidenum">
              <a:rPr lang="en-US" noProof="0" smtClean="0"/>
              <a:pPr/>
              <a:t>48</a:t>
            </a:fld>
            <a:endParaRPr lang="en-US" noProof="0" dirty="0"/>
          </a:p>
        </p:txBody>
      </p:sp>
      <p:sp>
        <p:nvSpPr>
          <p:cNvPr id="4" name="Title 3">
            <a:extLst>
              <a:ext uri="{FF2B5EF4-FFF2-40B4-BE49-F238E27FC236}">
                <a16:creationId xmlns:a16="http://schemas.microsoft.com/office/drawing/2014/main" id="{38ED6A86-2C99-42A6-8195-AD3425F5E6C0}"/>
              </a:ext>
            </a:extLst>
          </p:cNvPr>
          <p:cNvSpPr>
            <a:spLocks noGrp="1"/>
          </p:cNvSpPr>
          <p:nvPr>
            <p:ph type="title"/>
          </p:nvPr>
        </p:nvSpPr>
        <p:spPr/>
        <p:txBody>
          <a:bodyPr/>
          <a:lstStyle/>
          <a:p>
            <a:r>
              <a:rPr lang="en-US" dirty="0"/>
              <a:t>Example </a:t>
            </a:r>
            <a:r>
              <a:rPr lang="en-US"/>
              <a:t>of Web Socket </a:t>
            </a:r>
            <a:r>
              <a:rPr lang="en-US" dirty="0"/>
              <a:t>Communication</a:t>
            </a:r>
          </a:p>
        </p:txBody>
      </p:sp>
      <p:pic>
        <p:nvPicPr>
          <p:cNvPr id="5" name="Picture 4">
            <a:hlinkClick r:id="rId3"/>
            <a:extLst>
              <a:ext uri="{FF2B5EF4-FFF2-40B4-BE49-F238E27FC236}">
                <a16:creationId xmlns:a16="http://schemas.microsoft.com/office/drawing/2014/main" id="{991CD0C5-D74B-4EE7-A95E-91FF8E5602C4}"/>
              </a:ext>
            </a:extLst>
          </p:cNvPr>
          <p:cNvPicPr>
            <a:picLocks noChangeAspect="1"/>
          </p:cNvPicPr>
          <p:nvPr/>
        </p:nvPicPr>
        <p:blipFill>
          <a:blip r:embed="rId4"/>
          <a:stretch>
            <a:fillRect/>
          </a:stretch>
        </p:blipFill>
        <p:spPr>
          <a:xfrm>
            <a:off x="1278324" y="1314000"/>
            <a:ext cx="9635352" cy="5348194"/>
          </a:xfrm>
          <a:prstGeom prst="rect">
            <a:avLst/>
          </a:prstGeom>
          <a:ln>
            <a:solidFill>
              <a:schemeClr val="bg2">
                <a:lumMod val="85000"/>
              </a:schemeClr>
            </a:solidFill>
          </a:ln>
        </p:spPr>
      </p:pic>
    </p:spTree>
    <p:extLst>
      <p:ext uri="{BB962C8B-B14F-4D97-AF65-F5344CB8AC3E}">
        <p14:creationId xmlns:p14="http://schemas.microsoft.com/office/powerpoint/2010/main" val="8431370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49</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p:txBody>
          <a:bodyPr>
            <a:normAutofit/>
          </a:bodyPr>
          <a:lstStyle/>
          <a:p>
            <a:r>
              <a:rPr lang="en-US" sz="3200" dirty="0"/>
              <a:t>The </a:t>
            </a:r>
            <a:r>
              <a:rPr lang="en-US" sz="3200" b="1" dirty="0"/>
              <a:t>WebSocket API </a:t>
            </a:r>
            <a:r>
              <a:rPr lang="en-US" sz="3200" dirty="0"/>
              <a:t>provides bidirectional socket communication for Web apps, part of the HTML5 standard</a:t>
            </a:r>
          </a:p>
          <a:p>
            <a:r>
              <a:rPr lang="en-US" sz="3200" dirty="0"/>
              <a:t>Sample code, implementing a </a:t>
            </a:r>
            <a:r>
              <a:rPr lang="en-US" sz="3200" b="1" dirty="0"/>
              <a:t>WebSocket server</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Server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701040" y="3138680"/>
            <a:ext cx="10789920" cy="332562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noProof="1"/>
              <a:t>const WebSocket = require('</a:t>
            </a:r>
            <a:r>
              <a:rPr lang="en-US" noProof="1">
                <a:solidFill>
                  <a:schemeClr val="bg1"/>
                </a:solidFill>
              </a:rPr>
              <a:t>ws</a:t>
            </a:r>
            <a:r>
              <a:rPr lang="en-US" noProof="1"/>
              <a:t>');</a:t>
            </a:r>
          </a:p>
          <a:p>
            <a:pPr>
              <a:spcBef>
                <a:spcPts val="400"/>
              </a:spcBef>
              <a:spcAft>
                <a:spcPts val="0"/>
              </a:spcAft>
            </a:pPr>
            <a:r>
              <a:rPr lang="en-US" noProof="1"/>
              <a:t>const wsServer = </a:t>
            </a:r>
            <a:r>
              <a:rPr lang="en-US" noProof="1">
                <a:solidFill>
                  <a:schemeClr val="bg1"/>
                </a:solidFill>
              </a:rPr>
              <a:t>new WebSocket.Server</a:t>
            </a:r>
            <a:r>
              <a:rPr lang="en-US" noProof="1"/>
              <a:t>({ port: 8080 });</a:t>
            </a:r>
          </a:p>
          <a:p>
            <a:pPr>
              <a:spcBef>
                <a:spcPts val="400"/>
              </a:spcBef>
              <a:spcAft>
                <a:spcPts val="0"/>
              </a:spcAft>
            </a:pPr>
            <a:r>
              <a:rPr lang="en-US" noProof="1"/>
              <a:t>wsServer.</a:t>
            </a:r>
            <a:r>
              <a:rPr lang="en-US" noProof="1">
                <a:solidFill>
                  <a:schemeClr val="bg1"/>
                </a:solidFill>
              </a:rPr>
              <a:t>on</a:t>
            </a:r>
            <a:r>
              <a:rPr lang="en-US" noProof="1"/>
              <a:t>('</a:t>
            </a:r>
            <a:r>
              <a:rPr lang="en-US" noProof="1">
                <a:solidFill>
                  <a:schemeClr val="bg1"/>
                </a:solidFill>
              </a:rPr>
              <a:t>connection</a:t>
            </a:r>
            <a:r>
              <a:rPr lang="en-US" noProof="1"/>
              <a:t>', function(ws) {</a:t>
            </a:r>
          </a:p>
          <a:p>
            <a:pPr>
              <a:spcBef>
                <a:spcPts val="0"/>
              </a:spcBef>
              <a:spcAft>
                <a:spcPts val="0"/>
              </a:spcAft>
            </a:pPr>
            <a:r>
              <a:rPr lang="en-US" noProof="1"/>
              <a:t>  ws.</a:t>
            </a:r>
            <a:r>
              <a:rPr lang="en-US" noProof="1">
                <a:solidFill>
                  <a:schemeClr val="bg1"/>
                </a:solidFill>
              </a:rPr>
              <a:t>on</a:t>
            </a:r>
            <a:r>
              <a:rPr lang="en-US" noProof="1"/>
              <a:t>('</a:t>
            </a:r>
            <a:r>
              <a:rPr lang="en-US" noProof="1">
                <a:solidFill>
                  <a:schemeClr val="bg1"/>
                </a:solidFill>
              </a:rPr>
              <a:t>message</a:t>
            </a:r>
            <a:r>
              <a:rPr lang="en-US" noProof="1"/>
              <a:t>', function(msg) {</a:t>
            </a:r>
          </a:p>
          <a:p>
            <a:pPr>
              <a:spcBef>
                <a:spcPts val="0"/>
              </a:spcBef>
              <a:spcAft>
                <a:spcPts val="0"/>
              </a:spcAft>
            </a:pPr>
            <a:r>
              <a:rPr lang="en-US" noProof="1"/>
              <a:t>    ws.</a:t>
            </a:r>
            <a:r>
              <a:rPr lang="en-US" noProof="1">
                <a:solidFill>
                  <a:schemeClr val="bg1"/>
                </a:solidFill>
              </a:rPr>
              <a:t>send</a:t>
            </a:r>
            <a:r>
              <a:rPr lang="en-US" noProof="1"/>
              <a:t>('You said: ' + msg);</a:t>
            </a:r>
          </a:p>
          <a:p>
            <a:pPr>
              <a:spcBef>
                <a:spcPts val="0"/>
              </a:spcBef>
              <a:spcAft>
                <a:spcPts val="0"/>
              </a:spcAft>
            </a:pPr>
            <a:r>
              <a:rPr lang="en-US" noProof="1"/>
              <a:t>  });</a:t>
            </a:r>
          </a:p>
          <a:p>
            <a:pPr>
              <a:spcBef>
                <a:spcPts val="400"/>
              </a:spcBef>
              <a:spcAft>
                <a:spcPts val="0"/>
              </a:spcAft>
            </a:pPr>
            <a:r>
              <a:rPr lang="en-US" noProof="1"/>
              <a:t>  ws.</a:t>
            </a:r>
            <a:r>
              <a:rPr lang="en-US" noProof="1">
                <a:solidFill>
                  <a:schemeClr val="bg1"/>
                </a:solidFill>
              </a:rPr>
              <a:t>send</a:t>
            </a:r>
            <a:r>
              <a:rPr lang="en-US" noProof="1"/>
              <a:t>('WSS Echo Server: Welcome!');</a:t>
            </a:r>
          </a:p>
          <a:p>
            <a:pPr>
              <a:spcBef>
                <a:spcPts val="0"/>
              </a:spcBef>
              <a:spcAft>
                <a:spcPts val="0"/>
              </a:spcAft>
            </a:pPr>
            <a:r>
              <a:rPr lang="en-US" noProof="1"/>
              <a:t>});</a:t>
            </a:r>
          </a:p>
        </p:txBody>
      </p:sp>
      <p:pic>
        <p:nvPicPr>
          <p:cNvPr id="6" name="Picture 5">
            <a:extLst>
              <a:ext uri="{FF2B5EF4-FFF2-40B4-BE49-F238E27FC236}">
                <a16:creationId xmlns:a16="http://schemas.microsoft.com/office/drawing/2014/main" id="{A595CA0B-6826-44C4-B010-038394BF8827}"/>
              </a:ext>
            </a:extLst>
          </p:cNvPr>
          <p:cNvPicPr>
            <a:picLocks noChangeAspect="1"/>
          </p:cNvPicPr>
          <p:nvPr/>
        </p:nvPicPr>
        <p:blipFill>
          <a:blip r:embed="rId2"/>
          <a:stretch>
            <a:fillRect/>
          </a:stretch>
        </p:blipFill>
        <p:spPr>
          <a:xfrm>
            <a:off x="9918452" y="1925409"/>
            <a:ext cx="1342405" cy="1333872"/>
          </a:xfrm>
          <a:prstGeom prst="rect">
            <a:avLst/>
          </a:prstGeom>
        </p:spPr>
      </p:pic>
    </p:spTree>
    <p:extLst>
      <p:ext uri="{BB962C8B-B14F-4D97-AF65-F5344CB8AC3E}">
        <p14:creationId xmlns:p14="http://schemas.microsoft.com/office/powerpoint/2010/main" val="354744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2045999" y="1106838"/>
            <a:ext cx="9945001" cy="5650412"/>
          </a:xfrm>
        </p:spPr>
        <p:txBody>
          <a:bodyPr>
            <a:normAutofit/>
          </a:bodyPr>
          <a:lstStyle/>
          <a:p>
            <a:pPr lvl="1">
              <a:lnSpc>
                <a:spcPct val="110000"/>
              </a:lnSpc>
            </a:pPr>
            <a:r>
              <a:rPr lang="en-US" sz="3600" dirty="0"/>
              <a:t>Software Engineering Concepts</a:t>
            </a:r>
          </a:p>
          <a:p>
            <a:pPr lvl="2">
              <a:lnSpc>
                <a:spcPct val="110000"/>
              </a:lnSpc>
            </a:pPr>
            <a:r>
              <a:rPr lang="en-US" sz="3400" dirty="0"/>
              <a:t>Software Development Lifecycle</a:t>
            </a:r>
          </a:p>
          <a:p>
            <a:pPr lvl="2">
              <a:lnSpc>
                <a:spcPct val="110000"/>
              </a:lnSpc>
            </a:pPr>
            <a:r>
              <a:rPr lang="en-US" sz="3400" dirty="0"/>
              <a:t>Software Quality Assurance (QA)</a:t>
            </a:r>
          </a:p>
          <a:p>
            <a:pPr lvl="2">
              <a:lnSpc>
                <a:spcPct val="110000"/>
              </a:lnSpc>
            </a:pPr>
            <a:r>
              <a:rPr lang="en-US" sz="3400" dirty="0"/>
              <a:t>Unit Testing</a:t>
            </a:r>
          </a:p>
          <a:p>
            <a:pPr lvl="2">
              <a:lnSpc>
                <a:spcPct val="110000"/>
              </a:lnSpc>
            </a:pPr>
            <a:r>
              <a:rPr lang="en-US" sz="3400" dirty="0"/>
              <a:t>Source Control Systems</a:t>
            </a:r>
          </a:p>
          <a:p>
            <a:pPr lvl="2">
              <a:lnSpc>
                <a:spcPct val="110000"/>
              </a:lnSpc>
            </a:pPr>
            <a:r>
              <a:rPr lang="en-US" sz="3400" dirty="0"/>
              <a:t>Project Trackers and Kanban Boards</a:t>
            </a:r>
          </a:p>
        </p:txBody>
      </p:sp>
      <p:sp>
        <p:nvSpPr>
          <p:cNvPr id="444418" name="Rectangle 2"/>
          <p:cNvSpPr>
            <a:spLocks noGrp="1" noChangeArrowheads="1"/>
          </p:cNvSpPr>
          <p:nvPr>
            <p:ph type="title"/>
          </p:nvPr>
        </p:nvSpPr>
        <p:spPr/>
        <p:txBody>
          <a:bodyPr/>
          <a:lstStyle/>
          <a:p>
            <a:r>
              <a:rPr lang="en-US" dirty="0"/>
              <a:t>Table of Contents (4)</a:t>
            </a:r>
            <a:endParaRPr lang="bg-BG" dirty="0"/>
          </a:p>
        </p:txBody>
      </p:sp>
      <p:sp>
        <p:nvSpPr>
          <p:cNvPr id="6" name="Slide Number">
            <a:extLst>
              <a:ext uri="{FF2B5EF4-FFF2-40B4-BE49-F238E27FC236}">
                <a16:creationId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a:t>
            </a:fld>
            <a:endParaRPr lang="en-US" dirty="0"/>
          </a:p>
        </p:txBody>
      </p:sp>
    </p:spTree>
    <p:extLst>
      <p:ext uri="{BB962C8B-B14F-4D97-AF65-F5344CB8AC3E}">
        <p14:creationId xmlns:p14="http://schemas.microsoft.com/office/powerpoint/2010/main" val="26904129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50</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a:xfrm>
            <a:off x="190402" y="1216445"/>
            <a:ext cx="11818096" cy="5499315"/>
          </a:xfrm>
        </p:spPr>
        <p:txBody>
          <a:bodyPr>
            <a:normAutofit/>
          </a:bodyPr>
          <a:lstStyle/>
          <a:p>
            <a:r>
              <a:rPr lang="en-US" sz="3200" dirty="0"/>
              <a:t>Sample code, implementing a </a:t>
            </a:r>
            <a:r>
              <a:rPr lang="en-US" sz="3200" b="1" dirty="0"/>
              <a:t>WebSocket client</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Client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599440" y="2035306"/>
            <a:ext cx="10993120" cy="422433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300" noProof="1"/>
              <a:t>let ws = </a:t>
            </a:r>
            <a:r>
              <a:rPr lang="en-US" sz="2300" noProof="1">
                <a:solidFill>
                  <a:schemeClr val="bg1"/>
                </a:solidFill>
              </a:rPr>
              <a:t>new WebSocket</a:t>
            </a:r>
            <a:r>
              <a:rPr lang="en-US" sz="2300" noProof="1"/>
              <a:t>("wss://websocket-server-js.nakov.repl.co");</a:t>
            </a:r>
          </a:p>
          <a:p>
            <a:pPr>
              <a:spcBef>
                <a:spcPts val="400"/>
              </a:spcBef>
              <a:spcAft>
                <a:spcPts val="400"/>
              </a:spcAft>
            </a:pPr>
            <a:r>
              <a:rPr lang="en-US" sz="2300" noProof="1"/>
              <a:t>ws.</a:t>
            </a:r>
            <a:r>
              <a:rPr lang="en-US" sz="2300" noProof="1">
                <a:solidFill>
                  <a:schemeClr val="bg1"/>
                </a:solidFill>
              </a:rPr>
              <a:t>onopen</a:t>
            </a:r>
            <a:r>
              <a:rPr lang="en-US" sz="2300" noProof="1"/>
              <a:t> = e =&gt; {</a:t>
            </a:r>
          </a:p>
          <a:p>
            <a:pPr>
              <a:spcBef>
                <a:spcPts val="400"/>
              </a:spcBef>
              <a:spcAft>
                <a:spcPts val="400"/>
              </a:spcAft>
            </a:pPr>
            <a:r>
              <a:rPr lang="en-US" sz="2300" noProof="1"/>
              <a:t>  document.write("&lt;p&gt;Connected.&lt;/p&gt;");</a:t>
            </a:r>
          </a:p>
          <a:p>
            <a:pPr>
              <a:spcBef>
                <a:spcPts val="400"/>
              </a:spcBef>
              <a:spcAft>
                <a:spcPts val="400"/>
              </a:spcAft>
            </a:pPr>
            <a:r>
              <a:rPr lang="en-US" sz="2300" noProof="1"/>
              <a:t>  ws.send("Hello");</a:t>
            </a:r>
          </a:p>
          <a:p>
            <a:pPr>
              <a:spcBef>
                <a:spcPts val="400"/>
              </a:spcBef>
              <a:spcAft>
                <a:spcPts val="400"/>
              </a:spcAft>
            </a:pPr>
            <a:r>
              <a:rPr lang="en-US" sz="2300" noProof="1"/>
              <a:t>}</a:t>
            </a:r>
          </a:p>
          <a:p>
            <a:pPr>
              <a:spcBef>
                <a:spcPts val="400"/>
              </a:spcBef>
              <a:spcAft>
                <a:spcPts val="400"/>
              </a:spcAft>
            </a:pPr>
            <a:r>
              <a:rPr lang="en-US" sz="2300" noProof="1"/>
              <a:t>ws.</a:t>
            </a:r>
            <a:r>
              <a:rPr lang="en-US" sz="2300" noProof="1">
                <a:solidFill>
                  <a:schemeClr val="bg1"/>
                </a:solidFill>
              </a:rPr>
              <a:t>onmessage</a:t>
            </a:r>
            <a:r>
              <a:rPr lang="en-US" sz="2300" noProof="1"/>
              <a:t> = e =&gt;</a:t>
            </a:r>
          </a:p>
          <a:p>
            <a:pPr>
              <a:spcBef>
                <a:spcPts val="400"/>
              </a:spcBef>
              <a:spcAft>
                <a:spcPts val="400"/>
              </a:spcAft>
            </a:pPr>
            <a:r>
              <a:rPr lang="en-US" sz="2300" noProof="1"/>
              <a:t>  document.write("&lt;p&gt;Received: &lt;i&gt;" + </a:t>
            </a:r>
            <a:r>
              <a:rPr lang="en-US" sz="2300" noProof="1">
                <a:solidFill>
                  <a:schemeClr val="bg1"/>
                </a:solidFill>
              </a:rPr>
              <a:t>e.data </a:t>
            </a:r>
            <a:r>
              <a:rPr lang="en-US" sz="2300" noProof="1"/>
              <a:t>+ "&lt;/i&gt;&lt;/p&gt;");</a:t>
            </a:r>
          </a:p>
          <a:p>
            <a:pPr>
              <a:spcBef>
                <a:spcPts val="400"/>
              </a:spcBef>
              <a:spcAft>
                <a:spcPts val="400"/>
              </a:spcAft>
            </a:pPr>
            <a:r>
              <a:rPr lang="en-US" sz="2300" noProof="1"/>
              <a:t>ws.</a:t>
            </a:r>
            <a:r>
              <a:rPr lang="en-US" sz="2300" noProof="1">
                <a:solidFill>
                  <a:schemeClr val="bg1"/>
                </a:solidFill>
              </a:rPr>
              <a:t>onclose</a:t>
            </a:r>
            <a:r>
              <a:rPr lang="en-US" sz="2300" noProof="1"/>
              <a:t> = e =&gt; document.write("&lt;p&gt;Disconnected.&lt;/p&gt;");</a:t>
            </a:r>
          </a:p>
          <a:p>
            <a:pPr>
              <a:spcBef>
                <a:spcPts val="400"/>
              </a:spcBef>
              <a:spcAft>
                <a:spcPts val="400"/>
              </a:spcAft>
            </a:pPr>
            <a:r>
              <a:rPr lang="en-US" sz="2300" noProof="1"/>
              <a:t>ws.</a:t>
            </a:r>
            <a:r>
              <a:rPr lang="en-US" sz="2300" noProof="1">
                <a:solidFill>
                  <a:schemeClr val="bg1"/>
                </a:solidFill>
              </a:rPr>
              <a:t>onerror</a:t>
            </a:r>
            <a:r>
              <a:rPr lang="en-US" sz="2300" noProof="1"/>
              <a:t> = e =&gt; document.write("&lt;p&gt;Error: " + e + "&lt;/p&gt;");</a:t>
            </a:r>
          </a:p>
        </p:txBody>
      </p:sp>
    </p:spTree>
    <p:extLst>
      <p:ext uri="{BB962C8B-B14F-4D97-AF65-F5344CB8AC3E}">
        <p14:creationId xmlns:p14="http://schemas.microsoft.com/office/powerpoint/2010/main" val="34436901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3490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314000"/>
            <a:ext cx="6065837" cy="1317946"/>
          </a:xfrm>
        </p:spPr>
        <p:txBody>
          <a:bodyPr/>
          <a:lstStyle/>
          <a:p>
            <a:r>
              <a:rPr lang="en-US" dirty="0"/>
              <a:t>WebSocket</a:t>
            </a:r>
          </a:p>
        </p:txBody>
      </p:sp>
      <p:sp>
        <p:nvSpPr>
          <p:cNvPr id="2" name="Rectangle 1">
            <a:extLst>
              <a:ext uri="{FF2B5EF4-FFF2-40B4-BE49-F238E27FC236}">
                <a16:creationId xmlns:a16="http://schemas.microsoft.com/office/drawing/2014/main" id="{A4798A63-8FE5-4C80-ADE0-4E53C8BCBA55}"/>
              </a:ext>
            </a:extLst>
          </p:cNvPr>
          <p:cNvSpPr/>
          <p:nvPr/>
        </p:nvSpPr>
        <p:spPr>
          <a:xfrm>
            <a:off x="5747146" y="3159000"/>
            <a:ext cx="5052217" cy="461665"/>
          </a:xfrm>
          <a:prstGeom prst="rect">
            <a:avLst/>
          </a:prstGeom>
        </p:spPr>
        <p:txBody>
          <a:bodyPr wrap="none">
            <a:spAutoFit/>
          </a:bodyPr>
          <a:lstStyle/>
          <a:p>
            <a:pPr algn="ctr"/>
            <a:r>
              <a:rPr lang="en-US" sz="2400" dirty="0">
                <a:hlinkClick r:id="rId3"/>
              </a:rPr>
              <a:t>https://www.websocket.org/echo.html</a:t>
            </a:r>
            <a:endParaRPr lang="en-US" sz="2400" dirty="0"/>
          </a:p>
        </p:txBody>
      </p:sp>
      <p:pic>
        <p:nvPicPr>
          <p:cNvPr id="6" name="Picture 5">
            <a:extLst>
              <a:ext uri="{FF2B5EF4-FFF2-40B4-BE49-F238E27FC236}">
                <a16:creationId xmlns:a16="http://schemas.microsoft.com/office/drawing/2014/main" id="{E244750B-F289-4876-8C00-1284629BC788}"/>
              </a:ext>
            </a:extLst>
          </p:cNvPr>
          <p:cNvPicPr>
            <a:picLocks noChangeAspect="1"/>
          </p:cNvPicPr>
          <p:nvPr/>
        </p:nvPicPr>
        <p:blipFill>
          <a:blip r:embed="rId4"/>
          <a:stretch>
            <a:fillRect/>
          </a:stretch>
        </p:blipFill>
        <p:spPr>
          <a:xfrm>
            <a:off x="1163667" y="1453238"/>
            <a:ext cx="2877561" cy="2859272"/>
          </a:xfrm>
          <a:prstGeom prst="rect">
            <a:avLst/>
          </a:prstGeom>
        </p:spPr>
      </p:pic>
      <p:sp>
        <p:nvSpPr>
          <p:cNvPr id="7" name="Rectangle 6">
            <a:extLst>
              <a:ext uri="{FF2B5EF4-FFF2-40B4-BE49-F238E27FC236}">
                <a16:creationId xmlns:a16="http://schemas.microsoft.com/office/drawing/2014/main" id="{64BA096F-3923-442F-9E6C-154F893D4538}"/>
              </a:ext>
            </a:extLst>
          </p:cNvPr>
          <p:cNvSpPr/>
          <p:nvPr/>
        </p:nvSpPr>
        <p:spPr>
          <a:xfrm>
            <a:off x="5459183" y="3759164"/>
            <a:ext cx="5628143" cy="830997"/>
          </a:xfrm>
          <a:prstGeom prst="rect">
            <a:avLst/>
          </a:prstGeom>
        </p:spPr>
        <p:txBody>
          <a:bodyPr wrap="none">
            <a:spAutoFit/>
          </a:bodyPr>
          <a:lstStyle/>
          <a:p>
            <a:pPr algn="ctr"/>
            <a:r>
              <a:rPr lang="en-US" sz="2400" dirty="0">
                <a:hlinkClick r:id="rId5"/>
              </a:rPr>
              <a:t>https://repl.it/@nakov/websocket-server-js</a:t>
            </a:r>
            <a:endParaRPr lang="en-US" sz="2400" dirty="0"/>
          </a:p>
          <a:p>
            <a:pPr algn="ctr"/>
            <a:r>
              <a:rPr lang="en-US" sz="2400" dirty="0">
                <a:hlinkClick r:id="rId6"/>
              </a:rPr>
              <a:t>https://repl.it/@nakov/websocket-client-js</a:t>
            </a:r>
            <a:endParaRPr lang="en-US" sz="2400" dirty="0"/>
          </a:p>
        </p:txBody>
      </p:sp>
    </p:spTree>
    <p:extLst>
      <p:ext uri="{BB962C8B-B14F-4D97-AF65-F5344CB8AC3E}">
        <p14:creationId xmlns:p14="http://schemas.microsoft.com/office/powerpoint/2010/main" val="28478384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52</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a:bodyPr>
          <a:lstStyle/>
          <a:p>
            <a:r>
              <a:rPr lang="en-US" b="1" dirty="0"/>
              <a:t>Asynchronous programming </a:t>
            </a:r>
            <a:r>
              <a:rPr lang="en-US" dirty="0"/>
              <a:t>and</a:t>
            </a:r>
            <a:r>
              <a:rPr lang="en-US" b="1" dirty="0"/>
              <a:t> concurrent execution</a:t>
            </a:r>
            <a:r>
              <a:rPr lang="bg-BG" dirty="0"/>
              <a:t> </a:t>
            </a:r>
            <a:r>
              <a:rPr lang="en-US" dirty="0"/>
              <a:t>allow multiple pieces of code to run simultaneously</a:t>
            </a:r>
          </a:p>
          <a:p>
            <a:pPr lvl="1"/>
            <a:r>
              <a:rPr lang="en-US" b="1" dirty="0"/>
              <a:t>Multithreading</a:t>
            </a:r>
            <a:r>
              <a:rPr lang="en-US" dirty="0"/>
              <a:t> in Java and C# (several threads run concurrently)</a:t>
            </a:r>
          </a:p>
          <a:p>
            <a:pPr lvl="2"/>
            <a:r>
              <a:rPr lang="en-US" dirty="0"/>
              <a:t>Accessing common data from concurrent threads may need </a:t>
            </a:r>
            <a:r>
              <a:rPr lang="en-US" b="1" dirty="0"/>
              <a:t>synchronization</a:t>
            </a:r>
            <a:r>
              <a:rPr lang="en-US" dirty="0"/>
              <a:t> (mutexes, semaphores, atomic operations)</a:t>
            </a:r>
          </a:p>
          <a:p>
            <a:pPr lvl="1"/>
            <a:r>
              <a:rPr lang="en-US" dirty="0"/>
              <a:t>Background </a:t>
            </a:r>
            <a:r>
              <a:rPr lang="en-US" b="1" dirty="0"/>
              <a:t>tasks </a:t>
            </a:r>
            <a:r>
              <a:rPr lang="en-US" dirty="0"/>
              <a:t>(C#) and </a:t>
            </a:r>
            <a:r>
              <a:rPr lang="en-US" b="1" dirty="0"/>
              <a:t>promises</a:t>
            </a:r>
            <a:r>
              <a:rPr lang="en-US" dirty="0"/>
              <a:t> (JS) with </a:t>
            </a:r>
            <a:r>
              <a:rPr lang="en-US" b="1" dirty="0"/>
              <a:t>async</a:t>
            </a:r>
            <a:r>
              <a:rPr lang="en-US" dirty="0"/>
              <a:t> / </a:t>
            </a:r>
            <a:r>
              <a:rPr lang="en-US" b="1" dirty="0"/>
              <a:t>await</a:t>
            </a:r>
          </a:p>
          <a:p>
            <a:pPr lvl="1"/>
            <a:r>
              <a:rPr lang="en-US" b="1" dirty="0"/>
              <a:t>Web Workers </a:t>
            </a:r>
            <a:r>
              <a:rPr lang="en-US" dirty="0"/>
              <a:t>and </a:t>
            </a:r>
            <a:r>
              <a:rPr lang="en-US" b="1" dirty="0"/>
              <a:t>Service Workers </a:t>
            </a:r>
            <a:r>
              <a:rPr lang="en-US" dirty="0"/>
              <a:t>in HTML5</a:t>
            </a:r>
          </a:p>
          <a:p>
            <a:pPr lvl="1"/>
            <a:r>
              <a:rPr lang="en-US" dirty="0"/>
              <a:t>Multiple parallel </a:t>
            </a:r>
            <a:r>
              <a:rPr lang="en-US" b="1" dirty="0"/>
              <a:t>processes</a:t>
            </a:r>
            <a:r>
              <a:rPr lang="en-US" dirty="0"/>
              <a:t> in Windows / Linux</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Asynchronous Programming</a:t>
            </a:r>
          </a:p>
        </p:txBody>
      </p:sp>
    </p:spTree>
    <p:extLst>
      <p:ext uri="{BB962C8B-B14F-4D97-AF65-F5344CB8AC3E}">
        <p14:creationId xmlns:p14="http://schemas.microsoft.com/office/powerpoint/2010/main" val="284651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CE60D-9F2C-45A7-8E86-4B6DE8F54C79}"/>
              </a:ext>
            </a:extLst>
          </p:cNvPr>
          <p:cNvSpPr>
            <a:spLocks noGrp="1"/>
          </p:cNvSpPr>
          <p:nvPr>
            <p:ph type="sldNum" sz="quarter" idx="5"/>
          </p:nvPr>
        </p:nvSpPr>
        <p:spPr/>
        <p:txBody>
          <a:bodyPr/>
          <a:lstStyle/>
          <a:p>
            <a:fld id="{2BF067CD-8E6B-4360-9AA8-C5DF2A48A6D1}" type="slidenum">
              <a:rPr lang="en-US" noProof="0" smtClean="0"/>
              <a:pPr/>
              <a:t>53</a:t>
            </a:fld>
            <a:endParaRPr lang="en-US" noProof="0" dirty="0"/>
          </a:p>
        </p:txBody>
      </p:sp>
      <p:sp>
        <p:nvSpPr>
          <p:cNvPr id="4" name="Title 3">
            <a:extLst>
              <a:ext uri="{FF2B5EF4-FFF2-40B4-BE49-F238E27FC236}">
                <a16:creationId xmlns:a16="http://schemas.microsoft.com/office/drawing/2014/main" id="{55E18CF0-EFE8-4317-A370-159A6FC5501A}"/>
              </a:ext>
            </a:extLst>
          </p:cNvPr>
          <p:cNvSpPr>
            <a:spLocks noGrp="1"/>
          </p:cNvSpPr>
          <p:nvPr>
            <p:ph type="title"/>
          </p:nvPr>
        </p:nvSpPr>
        <p:spPr/>
        <p:txBody>
          <a:bodyPr/>
          <a:lstStyle/>
          <a:p>
            <a:r>
              <a:rPr lang="en-US" dirty="0"/>
              <a:t>Web Worker – Example</a:t>
            </a:r>
          </a:p>
        </p:txBody>
      </p:sp>
      <p:sp>
        <p:nvSpPr>
          <p:cNvPr id="5" name="Text Placeholder 5">
            <a:extLst>
              <a:ext uri="{FF2B5EF4-FFF2-40B4-BE49-F238E27FC236}">
                <a16:creationId xmlns:a16="http://schemas.microsoft.com/office/drawing/2014/main" id="{96B90F03-7D73-46F6-AF22-97B3BF87168E}"/>
              </a:ext>
            </a:extLst>
          </p:cNvPr>
          <p:cNvSpPr txBox="1">
            <a:spLocks/>
          </p:cNvSpPr>
          <p:nvPr/>
        </p:nvSpPr>
        <p:spPr>
          <a:xfrm>
            <a:off x="430360" y="1854000"/>
            <a:ext cx="6576560" cy="481936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&lt;!DOCTYPE html&gt;</a:t>
            </a:r>
          </a:p>
          <a:p>
            <a:pPr>
              <a:spcBef>
                <a:spcPts val="0"/>
              </a:spcBef>
              <a:spcAft>
                <a:spcPts val="0"/>
              </a:spcAft>
            </a:pPr>
            <a:r>
              <a:rPr lang="en-US" sz="2300" noProof="1"/>
              <a:t>&lt;html&gt;</a:t>
            </a:r>
          </a:p>
          <a:p>
            <a:pPr>
              <a:spcBef>
                <a:spcPts val="0"/>
              </a:spcBef>
              <a:spcAft>
                <a:spcPts val="0"/>
              </a:spcAft>
            </a:pPr>
            <a:r>
              <a:rPr lang="bg-BG" sz="2300" noProof="1"/>
              <a:t>  </a:t>
            </a:r>
            <a:r>
              <a:rPr lang="en-US" sz="2300" noProof="1"/>
              <a:t>&lt;script&gt;</a:t>
            </a:r>
          </a:p>
          <a:p>
            <a:pPr>
              <a:spcBef>
                <a:spcPts val="0"/>
              </a:spcBef>
              <a:spcAft>
                <a:spcPts val="0"/>
              </a:spcAft>
            </a:pPr>
            <a:r>
              <a:rPr lang="bg-BG" sz="2300" noProof="1"/>
              <a:t>    </a:t>
            </a:r>
            <a:r>
              <a:rPr lang="en-US" sz="2300" noProof="1"/>
              <a:t>let w1 = </a:t>
            </a:r>
            <a:r>
              <a:rPr lang="en-US" sz="2300" noProof="1">
                <a:solidFill>
                  <a:schemeClr val="bg1"/>
                </a:solidFill>
              </a:rPr>
              <a:t>new Worker</a:t>
            </a:r>
            <a:r>
              <a:rPr lang="en-US" sz="2300" noProof="1"/>
              <a:t>('worker.js');</a:t>
            </a:r>
          </a:p>
          <a:p>
            <a:pPr>
              <a:spcBef>
                <a:spcPts val="0"/>
              </a:spcBef>
              <a:spcAft>
                <a:spcPts val="0"/>
              </a:spcAft>
            </a:pPr>
            <a:r>
              <a:rPr lang="en-US" sz="2300" noProof="1"/>
              <a:t>    w1.</a:t>
            </a:r>
            <a:r>
              <a:rPr lang="en-US" sz="2300" noProof="1">
                <a:solidFill>
                  <a:schemeClr val="bg1"/>
                </a:solidFill>
              </a:rPr>
              <a:t>onmessage</a:t>
            </a:r>
            <a:r>
              <a:rPr lang="en-US" sz="2300" noProof="1"/>
              <a:t> = e =&gt; document.write(</a:t>
            </a:r>
          </a:p>
          <a:p>
            <a:pPr>
              <a:spcBef>
                <a:spcPts val="0"/>
              </a:spcBef>
              <a:spcAft>
                <a:spcPts val="0"/>
              </a:spcAft>
            </a:pPr>
            <a:r>
              <a:rPr lang="bg-BG" sz="2300" noProof="1"/>
              <a:t>      </a:t>
            </a:r>
            <a:r>
              <a:rPr lang="en-US" sz="2300" noProof="1"/>
              <a:t>"&lt;p&gt;Worker #1 received: &lt;i&gt;" +</a:t>
            </a:r>
          </a:p>
          <a:p>
            <a:pPr>
              <a:spcBef>
                <a:spcPts val="0"/>
              </a:spcBef>
              <a:spcAft>
                <a:spcPts val="0"/>
              </a:spcAft>
            </a:pPr>
            <a:r>
              <a:rPr lang="en-US" sz="2300" noProof="1"/>
              <a:t>      e.data + "&lt;/i&gt;&lt;/p&gt;");</a:t>
            </a:r>
          </a:p>
          <a:p>
            <a:pPr>
              <a:spcBef>
                <a:spcPts val="0"/>
              </a:spcBef>
              <a:spcAft>
                <a:spcPts val="0"/>
              </a:spcAft>
            </a:pPr>
            <a:r>
              <a:rPr lang="en-US" sz="2300" noProof="1"/>
              <a:t>    let w2 = </a:t>
            </a:r>
            <a:r>
              <a:rPr lang="en-US" sz="2300" noProof="1">
                <a:solidFill>
                  <a:schemeClr val="bg1"/>
                </a:solidFill>
              </a:rPr>
              <a:t>new Worker</a:t>
            </a:r>
            <a:r>
              <a:rPr lang="en-US" sz="2300" noProof="1"/>
              <a:t>('worker.js');</a:t>
            </a:r>
          </a:p>
          <a:p>
            <a:pPr>
              <a:spcBef>
                <a:spcPts val="0"/>
              </a:spcBef>
              <a:spcAft>
                <a:spcPts val="0"/>
              </a:spcAft>
            </a:pPr>
            <a:r>
              <a:rPr lang="bg-BG" sz="2300" noProof="1"/>
              <a:t>    </a:t>
            </a:r>
            <a:r>
              <a:rPr lang="en-US" sz="2300" noProof="1"/>
              <a:t>w2.</a:t>
            </a:r>
            <a:r>
              <a:rPr lang="en-US" sz="2300" noProof="1">
                <a:solidFill>
                  <a:schemeClr val="bg1"/>
                </a:solidFill>
              </a:rPr>
              <a:t>onmessage</a:t>
            </a:r>
            <a:r>
              <a:rPr lang="en-US" sz="2300" noProof="1"/>
              <a:t> = e =&gt; document.write(</a:t>
            </a:r>
          </a:p>
          <a:p>
            <a:pPr>
              <a:spcBef>
                <a:spcPts val="0"/>
              </a:spcBef>
              <a:spcAft>
                <a:spcPts val="0"/>
              </a:spcAft>
            </a:pPr>
            <a:r>
              <a:rPr lang="en-US" sz="2300" noProof="1"/>
              <a:t>      "&lt;p&gt;Worker #2 received: &lt;i&gt;" + </a:t>
            </a:r>
          </a:p>
          <a:p>
            <a:pPr>
              <a:spcBef>
                <a:spcPts val="0"/>
              </a:spcBef>
              <a:spcAft>
                <a:spcPts val="0"/>
              </a:spcAft>
            </a:pPr>
            <a:r>
              <a:rPr lang="en-US" sz="2300" noProof="1"/>
              <a:t>      e.data + "&lt;/i&gt;&lt;/p&gt;");</a:t>
            </a:r>
          </a:p>
          <a:p>
            <a:pPr>
              <a:spcBef>
                <a:spcPts val="0"/>
              </a:spcBef>
              <a:spcAft>
                <a:spcPts val="0"/>
              </a:spcAft>
            </a:pPr>
            <a:r>
              <a:rPr lang="bg-BG" sz="2300" noProof="1"/>
              <a:t>  </a:t>
            </a:r>
            <a:r>
              <a:rPr lang="en-US" sz="2300" noProof="1"/>
              <a:t>&lt;/script&gt;</a:t>
            </a:r>
          </a:p>
          <a:p>
            <a:pPr>
              <a:spcBef>
                <a:spcPts val="0"/>
              </a:spcBef>
              <a:spcAft>
                <a:spcPts val="0"/>
              </a:spcAft>
            </a:pPr>
            <a:r>
              <a:rPr lang="en-US" sz="2300" noProof="1"/>
              <a:t>&lt;/html&gt;</a:t>
            </a:r>
          </a:p>
        </p:txBody>
      </p:sp>
      <p:sp>
        <p:nvSpPr>
          <p:cNvPr id="6" name="Text Placeholder 5">
            <a:extLst>
              <a:ext uri="{FF2B5EF4-FFF2-40B4-BE49-F238E27FC236}">
                <a16:creationId xmlns:a16="http://schemas.microsoft.com/office/drawing/2014/main" id="{990BF6B0-FBF3-4AF7-8C83-F3E39BFA96EC}"/>
              </a:ext>
            </a:extLst>
          </p:cNvPr>
          <p:cNvSpPr txBox="1">
            <a:spLocks/>
          </p:cNvSpPr>
          <p:nvPr/>
        </p:nvSpPr>
        <p:spPr>
          <a:xfrm>
            <a:off x="430360" y="1281068"/>
            <a:ext cx="657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web-worker-example.html</a:t>
            </a:r>
          </a:p>
        </p:txBody>
      </p:sp>
      <p:sp>
        <p:nvSpPr>
          <p:cNvPr id="7" name="Text Placeholder 5">
            <a:extLst>
              <a:ext uri="{FF2B5EF4-FFF2-40B4-BE49-F238E27FC236}">
                <a16:creationId xmlns:a16="http://schemas.microsoft.com/office/drawing/2014/main" id="{5E2F8439-F72B-4D90-A31B-3E9DC0695349}"/>
              </a:ext>
            </a:extLst>
          </p:cNvPr>
          <p:cNvSpPr txBox="1">
            <a:spLocks/>
          </p:cNvSpPr>
          <p:nvPr/>
        </p:nvSpPr>
        <p:spPr>
          <a:xfrm>
            <a:off x="7353800" y="1854000"/>
            <a:ext cx="4416560" cy="163388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let counter = 0;</a:t>
            </a:r>
          </a:p>
          <a:p>
            <a:pPr>
              <a:spcBef>
                <a:spcPts val="0"/>
              </a:spcBef>
              <a:spcAft>
                <a:spcPts val="0"/>
              </a:spcAft>
            </a:pPr>
            <a:r>
              <a:rPr lang="en-US" sz="2300" noProof="1"/>
              <a:t>setInterval(() =&gt; {</a:t>
            </a:r>
          </a:p>
          <a:p>
            <a:pPr>
              <a:spcBef>
                <a:spcPts val="0"/>
              </a:spcBef>
              <a:spcAft>
                <a:spcPts val="0"/>
              </a:spcAft>
            </a:pPr>
            <a:r>
              <a:rPr lang="en-US" sz="2300" noProof="1"/>
              <a:t>  </a:t>
            </a:r>
            <a:r>
              <a:rPr lang="en-US" sz="2300" noProof="1">
                <a:solidFill>
                  <a:schemeClr val="bg1"/>
                </a:solidFill>
              </a:rPr>
              <a:t>postMessage</a:t>
            </a:r>
            <a:r>
              <a:rPr lang="en-US" sz="2300" noProof="1"/>
              <a:t>(++counter);</a:t>
            </a:r>
          </a:p>
          <a:p>
            <a:pPr>
              <a:spcBef>
                <a:spcPts val="0"/>
              </a:spcBef>
              <a:spcAft>
                <a:spcPts val="0"/>
              </a:spcAft>
            </a:pPr>
            <a:r>
              <a:rPr lang="en-US" sz="2300" noProof="1"/>
              <a:t>}, 1000);</a:t>
            </a:r>
          </a:p>
        </p:txBody>
      </p:sp>
      <p:sp>
        <p:nvSpPr>
          <p:cNvPr id="8" name="Text Placeholder 5">
            <a:extLst>
              <a:ext uri="{FF2B5EF4-FFF2-40B4-BE49-F238E27FC236}">
                <a16:creationId xmlns:a16="http://schemas.microsoft.com/office/drawing/2014/main" id="{85A3F357-F9D8-4F33-9CF7-B5D6C2CD4D2B}"/>
              </a:ext>
            </a:extLst>
          </p:cNvPr>
          <p:cNvSpPr txBox="1">
            <a:spLocks/>
          </p:cNvSpPr>
          <p:nvPr/>
        </p:nvSpPr>
        <p:spPr>
          <a:xfrm>
            <a:off x="7353800" y="1281068"/>
            <a:ext cx="441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worker.js</a:t>
            </a:r>
          </a:p>
        </p:txBody>
      </p:sp>
    </p:spTree>
    <p:extLst>
      <p:ext uri="{BB962C8B-B14F-4D97-AF65-F5344CB8AC3E}">
        <p14:creationId xmlns:p14="http://schemas.microsoft.com/office/powerpoint/2010/main" val="1703759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136953"/>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61892" y="1359000"/>
            <a:ext cx="6624108" cy="1754333"/>
          </a:xfrm>
        </p:spPr>
        <p:txBody>
          <a:bodyPr/>
          <a:lstStyle/>
          <a:p>
            <a:r>
              <a:rPr lang="en-US" dirty="0"/>
              <a:t>Concurrent Execution using Web Workers</a:t>
            </a:r>
          </a:p>
        </p:txBody>
      </p:sp>
      <p:sp>
        <p:nvSpPr>
          <p:cNvPr id="2" name="Rectangle 1">
            <a:extLst>
              <a:ext uri="{FF2B5EF4-FFF2-40B4-BE49-F238E27FC236}">
                <a16:creationId xmlns:a16="http://schemas.microsoft.com/office/drawing/2014/main" id="{1F657D72-C300-4FAC-9D86-93EFC3BE3FB9}"/>
              </a:ext>
            </a:extLst>
          </p:cNvPr>
          <p:cNvSpPr/>
          <p:nvPr/>
        </p:nvSpPr>
        <p:spPr>
          <a:xfrm>
            <a:off x="5467857" y="3992224"/>
            <a:ext cx="5612178" cy="523220"/>
          </a:xfrm>
          <a:prstGeom prst="rect">
            <a:avLst/>
          </a:prstGeom>
        </p:spPr>
        <p:txBody>
          <a:bodyPr wrap="none">
            <a:spAutoFit/>
          </a:bodyPr>
          <a:lstStyle/>
          <a:p>
            <a:pPr algn="ctr"/>
            <a:r>
              <a:rPr lang="en-US" sz="2800" dirty="0">
                <a:hlinkClick r:id="rId3"/>
              </a:rPr>
              <a:t>https://repl.it/@nakov/webworker-js</a:t>
            </a:r>
            <a:endParaRPr lang="en-US" sz="2800" dirty="0"/>
          </a:p>
        </p:txBody>
      </p:sp>
      <p:pic>
        <p:nvPicPr>
          <p:cNvPr id="19" name="Picture 18">
            <a:extLst>
              <a:ext uri="{FF2B5EF4-FFF2-40B4-BE49-F238E27FC236}">
                <a16:creationId xmlns:a16="http://schemas.microsoft.com/office/drawing/2014/main" id="{0C8FD2D8-3A38-4616-B35C-2FCECC82955B}"/>
              </a:ext>
            </a:extLst>
          </p:cNvPr>
          <p:cNvPicPr>
            <a:picLocks noChangeAspect="1"/>
          </p:cNvPicPr>
          <p:nvPr/>
        </p:nvPicPr>
        <p:blipFill>
          <a:blip r:embed="rId4"/>
          <a:stretch>
            <a:fillRect/>
          </a:stretch>
        </p:blipFill>
        <p:spPr>
          <a:xfrm>
            <a:off x="1691564" y="1584000"/>
            <a:ext cx="1884436" cy="2461169"/>
          </a:xfrm>
          <a:prstGeom prst="rect">
            <a:avLst/>
          </a:prstGeom>
        </p:spPr>
      </p:pic>
    </p:spTree>
    <p:extLst>
      <p:ext uri="{BB962C8B-B14F-4D97-AF65-F5344CB8AC3E}">
        <p14:creationId xmlns:p14="http://schemas.microsoft.com/office/powerpoint/2010/main" val="35196696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55</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r>
              <a:rPr lang="en-US" dirty="0"/>
              <a:t>A </a:t>
            </a:r>
            <a:r>
              <a:rPr lang="en-US" b="1" dirty="0"/>
              <a:t>promise</a:t>
            </a:r>
            <a:r>
              <a:rPr lang="en-US" dirty="0"/>
              <a:t> in JS holds an </a:t>
            </a:r>
            <a:r>
              <a:rPr lang="en-US" b="1" dirty="0"/>
              <a:t>operation</a:t>
            </a:r>
            <a:r>
              <a:rPr lang="en-US" dirty="0"/>
              <a:t> that runs </a:t>
            </a:r>
            <a:r>
              <a:rPr lang="en-US" b="1" dirty="0"/>
              <a:t>asynchronously</a:t>
            </a:r>
          </a:p>
          <a:p>
            <a:pPr lvl="1"/>
            <a:r>
              <a:rPr lang="en-US" dirty="0"/>
              <a:t>After </a:t>
            </a:r>
            <a:r>
              <a:rPr lang="en-US" b="1" dirty="0"/>
              <a:t>completion </a:t>
            </a:r>
            <a:r>
              <a:rPr lang="en-US" dirty="0"/>
              <a:t>or </a:t>
            </a:r>
            <a:r>
              <a:rPr lang="en-US" b="1" dirty="0"/>
              <a:t>failure </a:t>
            </a:r>
            <a:r>
              <a:rPr lang="en-US" dirty="0"/>
              <a:t>an </a:t>
            </a:r>
            <a:r>
              <a:rPr lang="en-US" b="1" dirty="0"/>
              <a:t>event </a:t>
            </a:r>
            <a:r>
              <a:rPr lang="en-US" dirty="0"/>
              <a:t>is called</a:t>
            </a:r>
          </a:p>
          <a:p>
            <a:pPr lvl="1"/>
            <a:endParaRPr lang="en-US" dirty="0"/>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Promises</a:t>
            </a:r>
          </a:p>
        </p:txBody>
      </p:sp>
      <p:sp>
        <p:nvSpPr>
          <p:cNvPr id="5" name="Text Placeholder 5">
            <a:extLst>
              <a:ext uri="{FF2B5EF4-FFF2-40B4-BE49-F238E27FC236}">
                <a16:creationId xmlns:a16="http://schemas.microsoft.com/office/drawing/2014/main" id="{D6B5CCFB-49D4-4443-B1E6-909D773A9E8A}"/>
              </a:ext>
            </a:extLst>
          </p:cNvPr>
          <p:cNvSpPr txBox="1">
            <a:spLocks/>
          </p:cNvSpPr>
          <p:nvPr/>
        </p:nvSpPr>
        <p:spPr>
          <a:xfrm>
            <a:off x="720680" y="2652268"/>
            <a:ext cx="10710000" cy="352670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500" noProof="1"/>
              <a:t>let request = fetch('</a:t>
            </a:r>
            <a:r>
              <a:rPr lang="en-US" sz="2500" noProof="1">
                <a:latin typeface="+mn-lt"/>
                <a:hlinkClick r:id="rId3"/>
              </a:rPr>
              <a:t>https://blog.softuni.org/wp-json/wp/v2/posts</a:t>
            </a:r>
            <a:r>
              <a:rPr lang="en-US" sz="2500" noProof="1">
                <a:latin typeface="+mn-lt"/>
              </a:rPr>
              <a:t>'</a:t>
            </a:r>
            <a:r>
              <a:rPr lang="en-US" sz="2500" noProof="1"/>
              <a:t>);</a:t>
            </a:r>
          </a:p>
          <a:p>
            <a:pPr>
              <a:spcBef>
                <a:spcPts val="400"/>
              </a:spcBef>
              <a:spcAft>
                <a:spcPts val="400"/>
              </a:spcAft>
            </a:pPr>
            <a:r>
              <a:rPr lang="en-US" sz="2500" noProof="1"/>
              <a:t>request.</a:t>
            </a:r>
            <a:r>
              <a:rPr lang="en-US" sz="2500" noProof="1">
                <a:solidFill>
                  <a:schemeClr val="bg1"/>
                </a:solidFill>
              </a:rPr>
              <a:t>then</a:t>
            </a:r>
            <a:r>
              <a:rPr lang="en-US" sz="2500" noProof="1"/>
              <a:t>(function(response) {</a:t>
            </a:r>
          </a:p>
          <a:p>
            <a:pPr>
              <a:spcBef>
                <a:spcPts val="400"/>
              </a:spcBef>
              <a:spcAft>
                <a:spcPts val="400"/>
              </a:spcAft>
            </a:pPr>
            <a:r>
              <a:rPr lang="en-US" sz="2500" noProof="1"/>
              <a:t>  response.json().</a:t>
            </a:r>
            <a:r>
              <a:rPr lang="en-US" sz="2500" noProof="1">
                <a:solidFill>
                  <a:schemeClr val="bg1"/>
                </a:solidFill>
              </a:rPr>
              <a:t>then</a:t>
            </a:r>
            <a:r>
              <a:rPr lang="en-US" sz="2500" noProof="1"/>
              <a:t>(function(posts) {</a:t>
            </a:r>
          </a:p>
          <a:p>
            <a:pPr>
              <a:spcBef>
                <a:spcPts val="400"/>
              </a:spcBef>
              <a:spcAft>
                <a:spcPts val="400"/>
              </a:spcAft>
            </a:pPr>
            <a:r>
              <a:rPr lang="en-US" sz="2500" noProof="1"/>
              <a:t>    console.log(JSON.stringify(posts));</a:t>
            </a:r>
          </a:p>
          <a:p>
            <a:pPr>
              <a:spcBef>
                <a:spcPts val="400"/>
              </a:spcBef>
              <a:spcAft>
                <a:spcPts val="400"/>
              </a:spcAft>
            </a:pPr>
            <a:r>
              <a:rPr lang="en-US" sz="2500" noProof="1"/>
              <a:t>  });</a:t>
            </a:r>
          </a:p>
          <a:p>
            <a:pPr>
              <a:spcBef>
                <a:spcPts val="400"/>
              </a:spcBef>
              <a:spcAft>
                <a:spcPts val="400"/>
              </a:spcAft>
            </a:pPr>
            <a:r>
              <a:rPr lang="en-US" sz="2500" noProof="1"/>
              <a:t>});</a:t>
            </a:r>
            <a:endParaRPr lang="bg-BG" sz="2500" noProof="1"/>
          </a:p>
          <a:p>
            <a:pPr>
              <a:spcBef>
                <a:spcPts val="400"/>
              </a:spcBef>
              <a:spcAft>
                <a:spcPts val="400"/>
              </a:spcAft>
            </a:pPr>
            <a:r>
              <a:rPr lang="en-US" sz="2500" noProof="1"/>
              <a:t>request.</a:t>
            </a:r>
            <a:r>
              <a:rPr lang="en-US" sz="2500" noProof="1">
                <a:solidFill>
                  <a:schemeClr val="bg1"/>
                </a:solidFill>
              </a:rPr>
              <a:t>catch</a:t>
            </a:r>
            <a:r>
              <a:rPr lang="en-US" sz="2500" noProof="1"/>
              <a:t>((err) =&gt; console.log(err));</a:t>
            </a:r>
          </a:p>
        </p:txBody>
      </p:sp>
    </p:spTree>
    <p:extLst>
      <p:ext uri="{BB962C8B-B14F-4D97-AF65-F5344CB8AC3E}">
        <p14:creationId xmlns:p14="http://schemas.microsoft.com/office/powerpoint/2010/main" val="13112141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8578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353393"/>
            <a:ext cx="6672421" cy="1754187"/>
          </a:xfrm>
        </p:spPr>
        <p:txBody>
          <a:bodyPr/>
          <a:lstStyle/>
          <a:p>
            <a:r>
              <a:rPr lang="en-US" dirty="0"/>
              <a:t>Fetching Resources Asynchronously</a:t>
            </a:r>
          </a:p>
        </p:txBody>
      </p:sp>
      <p:pic>
        <p:nvPicPr>
          <p:cNvPr id="8" name="Picture 7">
            <a:extLst>
              <a:ext uri="{FF2B5EF4-FFF2-40B4-BE49-F238E27FC236}">
                <a16:creationId xmlns:a16="http://schemas.microsoft.com/office/drawing/2014/main" id="{8FCA57F4-7408-42F0-8227-1A112F47B40A}"/>
              </a:ext>
            </a:extLst>
          </p:cNvPr>
          <p:cNvPicPr>
            <a:picLocks noChangeAspect="1"/>
          </p:cNvPicPr>
          <p:nvPr/>
        </p:nvPicPr>
        <p:blipFill>
          <a:blip r:embed="rId3"/>
          <a:stretch>
            <a:fillRect/>
          </a:stretch>
        </p:blipFill>
        <p:spPr>
          <a:xfrm>
            <a:off x="1548771" y="1764000"/>
            <a:ext cx="2091109" cy="2103302"/>
          </a:xfrm>
          <a:prstGeom prst="rect">
            <a:avLst/>
          </a:prstGeom>
        </p:spPr>
      </p:pic>
      <p:sp>
        <p:nvSpPr>
          <p:cNvPr id="11" name="Rectangle 10">
            <a:extLst>
              <a:ext uri="{FF2B5EF4-FFF2-40B4-BE49-F238E27FC236}">
                <a16:creationId xmlns:a16="http://schemas.microsoft.com/office/drawing/2014/main" id="{7F795102-F272-421D-86A1-87D9EE4B2AB8}"/>
              </a:ext>
            </a:extLst>
          </p:cNvPr>
          <p:cNvSpPr/>
          <p:nvPr/>
        </p:nvSpPr>
        <p:spPr>
          <a:xfrm>
            <a:off x="5251242" y="3920460"/>
            <a:ext cx="6044027" cy="523220"/>
          </a:xfrm>
          <a:prstGeom prst="rect">
            <a:avLst/>
          </a:prstGeom>
        </p:spPr>
        <p:txBody>
          <a:bodyPr wrap="none">
            <a:spAutoFit/>
          </a:bodyPr>
          <a:lstStyle/>
          <a:p>
            <a:pPr algn="ctr"/>
            <a:r>
              <a:rPr lang="en-US" sz="2800" dirty="0">
                <a:hlinkClick r:id="rId4"/>
              </a:rPr>
              <a:t>https://repl.it/@nakov/fetch-example-js</a:t>
            </a:r>
            <a:endParaRPr lang="en-US" sz="2800" dirty="0"/>
          </a:p>
        </p:txBody>
      </p:sp>
    </p:spTree>
    <p:extLst>
      <p:ext uri="{BB962C8B-B14F-4D97-AF65-F5344CB8AC3E}">
        <p14:creationId xmlns:p14="http://schemas.microsoft.com/office/powerpoint/2010/main" val="39449281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Software Architectures</a:t>
            </a:r>
          </a:p>
        </p:txBody>
      </p:sp>
      <p:pic>
        <p:nvPicPr>
          <p:cNvPr id="2" name="Picture 1">
            <a:extLst>
              <a:ext uri="{FF2B5EF4-FFF2-40B4-BE49-F238E27FC236}">
                <a16:creationId xmlns:a16="http://schemas.microsoft.com/office/drawing/2014/main" id="{BB83472C-B798-4AA7-AF24-3606DE7CDF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971000" y="1481274"/>
            <a:ext cx="2266690" cy="2259983"/>
          </a:xfrm>
          <a:prstGeom prst="rect">
            <a:avLst/>
          </a:prstGeom>
        </p:spPr>
      </p:pic>
    </p:spTree>
    <p:extLst>
      <p:ext uri="{BB962C8B-B14F-4D97-AF65-F5344CB8AC3E}">
        <p14:creationId xmlns:p14="http://schemas.microsoft.com/office/powerpoint/2010/main" val="3302842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58</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p>
          <a:p>
            <a:r>
              <a:rPr lang="en-US" dirty="0"/>
              <a:t>Concepts related to </a:t>
            </a:r>
            <a:r>
              <a:rPr lang="en-US" b="1" dirty="0"/>
              <a:t>software architectures</a:t>
            </a:r>
            <a:r>
              <a:rPr lang="en-US" dirty="0"/>
              <a:t>:</a:t>
            </a:r>
          </a:p>
          <a:p>
            <a:pPr lvl="1"/>
            <a:r>
              <a:rPr lang="en-US" dirty="0"/>
              <a:t>Monolith apps</a:t>
            </a:r>
          </a:p>
          <a:p>
            <a:pPr lvl="1"/>
            <a:r>
              <a:rPr lang="en-US" dirty="0"/>
              <a:t>Client-server model</a:t>
            </a:r>
          </a:p>
          <a:p>
            <a:pPr lvl="1"/>
            <a:r>
              <a:rPr lang="en-US" dirty="0"/>
              <a:t>Front-end and back-end</a:t>
            </a:r>
          </a:p>
          <a:p>
            <a:pPr lvl="1"/>
            <a:r>
              <a:rPr lang="en-US" dirty="0"/>
              <a:t>3-tier and multi-tier architecture</a:t>
            </a:r>
          </a:p>
          <a:p>
            <a:pPr lvl="1"/>
            <a:r>
              <a:rPr lang="en-US" dirty="0"/>
              <a:t>SOA and microservices</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Software Architectures</a:t>
            </a:r>
          </a:p>
        </p:txBody>
      </p:sp>
      <p:pic>
        <p:nvPicPr>
          <p:cNvPr id="7" name="Picture 6">
            <a:extLst>
              <a:ext uri="{FF2B5EF4-FFF2-40B4-BE49-F238E27FC236}">
                <a16:creationId xmlns:a16="http://schemas.microsoft.com/office/drawing/2014/main" id="{CBA5F415-48A2-4DB2-8848-DB863C9F5D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9611101" y="1961294"/>
            <a:ext cx="2059285" cy="2052706"/>
          </a:xfrm>
          <a:prstGeom prst="rect">
            <a:avLst/>
          </a:prstGeom>
        </p:spPr>
      </p:pic>
    </p:spTree>
    <p:extLst>
      <p:ext uri="{BB962C8B-B14F-4D97-AF65-F5344CB8AC3E}">
        <p14:creationId xmlns:p14="http://schemas.microsoft.com/office/powerpoint/2010/main" val="190906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59</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r>
              <a:rPr lang="en-US" b="1" dirty="0"/>
              <a:t>Monolith </a:t>
            </a:r>
            <a:r>
              <a:rPr lang="en-US" dirty="0"/>
              <a:t>apps</a:t>
            </a:r>
          </a:p>
          <a:p>
            <a:pPr lvl="1"/>
            <a:r>
              <a:rPr lang="en-US" dirty="0"/>
              <a:t>A </a:t>
            </a:r>
            <a:r>
              <a:rPr lang="en-US" b="1" dirty="0"/>
              <a:t>single application </a:t>
            </a:r>
            <a:r>
              <a:rPr lang="en-US" dirty="0"/>
              <a:t>holds its data, logic and user interface (UI)</a:t>
            </a:r>
          </a:p>
          <a:p>
            <a:pPr lvl="1"/>
            <a:r>
              <a:rPr lang="en-US" b="1" dirty="0"/>
              <a:t>Single user </a:t>
            </a:r>
            <a:r>
              <a:rPr lang="en-US" dirty="0"/>
              <a:t>(no shared data access)</a:t>
            </a:r>
          </a:p>
          <a:p>
            <a:pPr lvl="1"/>
            <a:r>
              <a:rPr lang="en-US" b="1" dirty="0"/>
              <a:t>Disconnected</a:t>
            </a:r>
            <a:r>
              <a:rPr lang="en-US" dirty="0"/>
              <a:t> from Internet</a:t>
            </a:r>
          </a:p>
          <a:p>
            <a:pPr lvl="1"/>
            <a:r>
              <a:rPr lang="en-US" dirty="0"/>
              <a:t>App data is stored on the </a:t>
            </a:r>
            <a:r>
              <a:rPr lang="en-US" b="1" dirty="0"/>
              <a:t>local machine</a:t>
            </a:r>
          </a:p>
          <a:p>
            <a:pPr lvl="1"/>
            <a:r>
              <a:rPr lang="en-US" dirty="0"/>
              <a:t>Examples:</a:t>
            </a:r>
          </a:p>
          <a:p>
            <a:pPr lvl="2"/>
            <a:r>
              <a:rPr lang="en-US" dirty="0"/>
              <a:t>A simple smartphone </a:t>
            </a:r>
            <a:r>
              <a:rPr lang="en-US" b="1" dirty="0"/>
              <a:t>game</a:t>
            </a:r>
          </a:p>
          <a:p>
            <a:pPr lvl="2"/>
            <a:r>
              <a:rPr lang="en-US" dirty="0"/>
              <a:t>The </a:t>
            </a:r>
            <a:r>
              <a:rPr lang="en-US" b="1" dirty="0"/>
              <a:t>Notepad </a:t>
            </a:r>
            <a:r>
              <a:rPr lang="en-US" dirty="0"/>
              <a:t>text editor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Monolith Apps</a:t>
            </a:r>
          </a:p>
        </p:txBody>
      </p:sp>
      <p:pic>
        <p:nvPicPr>
          <p:cNvPr id="5" name="Picture 4">
            <a:extLst>
              <a:ext uri="{FF2B5EF4-FFF2-40B4-BE49-F238E27FC236}">
                <a16:creationId xmlns:a16="http://schemas.microsoft.com/office/drawing/2014/main" id="{0B16F19A-565B-4402-A460-2F9E328AE1DD}"/>
              </a:ext>
            </a:extLst>
          </p:cNvPr>
          <p:cNvPicPr>
            <a:picLocks noChangeAspect="1"/>
          </p:cNvPicPr>
          <p:nvPr/>
        </p:nvPicPr>
        <p:blipFill>
          <a:blip r:embed="rId3"/>
          <a:stretch>
            <a:fillRect/>
          </a:stretch>
        </p:blipFill>
        <p:spPr>
          <a:xfrm>
            <a:off x="8031000" y="2695731"/>
            <a:ext cx="3540963" cy="1633269"/>
          </a:xfrm>
          <a:prstGeom prst="rect">
            <a:avLst/>
          </a:prstGeom>
        </p:spPr>
      </p:pic>
    </p:spTree>
    <p:extLst>
      <p:ext uri="{BB962C8B-B14F-4D97-AF65-F5344CB8AC3E}">
        <p14:creationId xmlns:p14="http://schemas.microsoft.com/office/powerpoint/2010/main" val="1682780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lstStyle/>
          <a:p>
            <a:r>
              <a:rPr lang="en-US" dirty="0"/>
              <a:t>Have a Question?</a:t>
            </a:r>
          </a:p>
        </p:txBody>
      </p:sp>
      <p:sp>
        <p:nvSpPr>
          <p:cNvPr id="8" name="Slide Number">
            <a:extLst>
              <a:ext uri="{FF2B5EF4-FFF2-40B4-BE49-F238E27FC236}">
                <a16:creationId xmlns:a16="http://schemas.microsoft.com/office/drawing/2014/main"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685384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60</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a:xfrm>
            <a:off x="190401" y="1196125"/>
            <a:ext cx="8470599" cy="5528766"/>
          </a:xfrm>
        </p:spPr>
        <p:txBody>
          <a:bodyPr>
            <a:normAutofit lnSpcReduction="10000"/>
          </a:bodyPr>
          <a:lstStyle/>
          <a:p>
            <a:r>
              <a:rPr lang="en-US" dirty="0"/>
              <a:t>The </a:t>
            </a:r>
            <a:r>
              <a:rPr lang="en-US" b="1" dirty="0"/>
              <a:t>client-server</a:t>
            </a:r>
            <a:r>
              <a:rPr lang="en-US" dirty="0"/>
              <a:t> architectural model</a:t>
            </a:r>
          </a:p>
          <a:p>
            <a:pPr lvl="1"/>
            <a:r>
              <a:rPr lang="en-US" dirty="0"/>
              <a:t>The </a:t>
            </a:r>
            <a:r>
              <a:rPr lang="en-US" b="1" dirty="0"/>
              <a:t>server</a:t>
            </a:r>
            <a:r>
              <a:rPr lang="en-US" dirty="0"/>
              <a:t> holds app data and</a:t>
            </a:r>
            <a:br>
              <a:rPr lang="en-US" dirty="0"/>
            </a:br>
            <a:r>
              <a:rPr lang="en-US" dirty="0"/>
              <a:t>logic and provides APIs to clients</a:t>
            </a:r>
          </a:p>
          <a:p>
            <a:pPr lvl="1"/>
            <a:r>
              <a:rPr lang="en-US" dirty="0"/>
              <a:t>The </a:t>
            </a:r>
            <a:r>
              <a:rPr lang="en-US" b="1" dirty="0"/>
              <a:t>clients</a:t>
            </a:r>
            <a:r>
              <a:rPr lang="en-US" dirty="0"/>
              <a:t> implement the UI (the </a:t>
            </a:r>
            <a:r>
              <a:rPr lang="en-US" b="1" dirty="0"/>
              <a:t>user</a:t>
            </a:r>
            <a:br>
              <a:rPr lang="en-US" b="1" dirty="0"/>
            </a:br>
            <a:r>
              <a:rPr lang="en-US" b="1" dirty="0"/>
              <a:t>interface</a:t>
            </a:r>
            <a:r>
              <a:rPr lang="en-US" dirty="0"/>
              <a:t>) and consume the server APIs</a:t>
            </a:r>
          </a:p>
          <a:p>
            <a:r>
              <a:rPr lang="en-US" dirty="0"/>
              <a:t>Examples:</a:t>
            </a:r>
          </a:p>
          <a:p>
            <a:pPr lvl="1"/>
            <a:r>
              <a:rPr lang="en-US" dirty="0"/>
              <a:t>Web browser ↔ Web site</a:t>
            </a:r>
          </a:p>
          <a:p>
            <a:pPr lvl="1"/>
            <a:r>
              <a:rPr lang="en-US" dirty="0"/>
              <a:t>Email client ↔ Email server</a:t>
            </a:r>
          </a:p>
          <a:p>
            <a:pPr lvl="1"/>
            <a:r>
              <a:rPr lang="en-US" dirty="0"/>
              <a:t>Chat client ↔ Chat server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The "Client-Server" Model</a:t>
            </a:r>
          </a:p>
        </p:txBody>
      </p:sp>
      <p:pic>
        <p:nvPicPr>
          <p:cNvPr id="6148" name="Picture 4" descr="Client–server model - Wikipedia">
            <a:extLst>
              <a:ext uri="{FF2B5EF4-FFF2-40B4-BE49-F238E27FC236}">
                <a16:creationId xmlns:a16="http://schemas.microsoft.com/office/drawing/2014/main" id="{86B42A6E-904E-48B3-B6F4-32D9EC1CD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000" y="1359000"/>
            <a:ext cx="4406759" cy="264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06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B48EF-1D84-4E82-A1A8-EAAECFA8FBBA}"/>
              </a:ext>
            </a:extLst>
          </p:cNvPr>
          <p:cNvSpPr>
            <a:spLocks noGrp="1"/>
          </p:cNvSpPr>
          <p:nvPr>
            <p:ph type="sldNum" sz="quarter" idx="5"/>
          </p:nvPr>
        </p:nvSpPr>
        <p:spPr/>
        <p:txBody>
          <a:bodyPr/>
          <a:lstStyle/>
          <a:p>
            <a:fld id="{2BF067CD-8E6B-4360-9AA8-C5DF2A48A6D1}" type="slidenum">
              <a:rPr lang="en-US" noProof="0" smtClean="0"/>
              <a:pPr/>
              <a:t>61</a:t>
            </a:fld>
            <a:endParaRPr lang="en-US" noProof="0" dirty="0"/>
          </a:p>
        </p:txBody>
      </p:sp>
      <p:sp>
        <p:nvSpPr>
          <p:cNvPr id="4" name="Title 3">
            <a:extLst>
              <a:ext uri="{FF2B5EF4-FFF2-40B4-BE49-F238E27FC236}">
                <a16:creationId xmlns:a16="http://schemas.microsoft.com/office/drawing/2014/main" id="{690D9F84-BD4D-4BC8-93F6-FD6053073EBA}"/>
              </a:ext>
            </a:extLst>
          </p:cNvPr>
          <p:cNvSpPr>
            <a:spLocks noGrp="1"/>
          </p:cNvSpPr>
          <p:nvPr>
            <p:ph type="title"/>
          </p:nvPr>
        </p:nvSpPr>
        <p:spPr/>
        <p:txBody>
          <a:bodyPr/>
          <a:lstStyle/>
          <a:p>
            <a:r>
              <a:rPr lang="en-US" dirty="0"/>
              <a:t>3-Tier Architecture / Multi Tier Architecture</a:t>
            </a:r>
          </a:p>
        </p:txBody>
      </p:sp>
      <p:cxnSp>
        <p:nvCxnSpPr>
          <p:cNvPr id="6" name="Straight Connector 5">
            <a:extLst>
              <a:ext uri="{FF2B5EF4-FFF2-40B4-BE49-F238E27FC236}">
                <a16:creationId xmlns:a16="http://schemas.microsoft.com/office/drawing/2014/main" id="{59B973B6-75D1-433C-99C5-31AB582584D5}"/>
              </a:ext>
            </a:extLst>
          </p:cNvPr>
          <p:cNvCxnSpPr>
            <a:cxnSpLocks/>
          </p:cNvCxnSpPr>
          <p:nvPr/>
        </p:nvCxnSpPr>
        <p:spPr>
          <a:xfrm>
            <a:off x="3876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F7D0D55-2436-4026-9E63-F0AD8DF6DD9B}"/>
              </a:ext>
            </a:extLst>
          </p:cNvPr>
          <p:cNvCxnSpPr>
            <a:cxnSpLocks/>
          </p:cNvCxnSpPr>
          <p:nvPr/>
        </p:nvCxnSpPr>
        <p:spPr>
          <a:xfrm>
            <a:off x="7521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5BA17781-8151-42E6-BF39-CB1D1E20A2D3}"/>
              </a:ext>
            </a:extLst>
          </p:cNvPr>
          <p:cNvSpPr txBox="1">
            <a:spLocks/>
          </p:cNvSpPr>
          <p:nvPr/>
        </p:nvSpPr>
        <p:spPr>
          <a:xfrm>
            <a:off x="7661324" y="1302329"/>
            <a:ext cx="4284676"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t>Data management </a:t>
            </a:r>
            <a:r>
              <a:rPr lang="en-US" dirty="0"/>
              <a:t>tier</a:t>
            </a:r>
          </a:p>
        </p:txBody>
      </p:sp>
      <p:sp>
        <p:nvSpPr>
          <p:cNvPr id="15" name="Text Placeholder 2">
            <a:extLst>
              <a:ext uri="{FF2B5EF4-FFF2-40B4-BE49-F238E27FC236}">
                <a16:creationId xmlns:a16="http://schemas.microsoft.com/office/drawing/2014/main" id="{911C3672-8CF8-487F-A5AF-98B8A99736CB}"/>
              </a:ext>
            </a:extLst>
          </p:cNvPr>
          <p:cNvSpPr txBox="1">
            <a:spLocks/>
          </p:cNvSpPr>
          <p:nvPr/>
        </p:nvSpPr>
        <p:spPr>
          <a:xfrm>
            <a:off x="813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Database server</a:t>
            </a:r>
            <a:br>
              <a:rPr lang="en-US" sz="2800" dirty="0"/>
            </a:br>
            <a:r>
              <a:rPr lang="en-US" sz="2800" dirty="0"/>
              <a:t>(e.g. MySQL)</a:t>
            </a:r>
          </a:p>
        </p:txBody>
      </p:sp>
      <p:sp>
        <p:nvSpPr>
          <p:cNvPr id="17" name="Text Placeholder 2">
            <a:extLst>
              <a:ext uri="{FF2B5EF4-FFF2-40B4-BE49-F238E27FC236}">
                <a16:creationId xmlns:a16="http://schemas.microsoft.com/office/drawing/2014/main" id="{EBCE678A-D951-4F68-A829-A13665149B3E}"/>
              </a:ext>
            </a:extLst>
          </p:cNvPr>
          <p:cNvSpPr txBox="1">
            <a:spLocks/>
          </p:cNvSpPr>
          <p:nvPr/>
        </p:nvSpPr>
        <p:spPr>
          <a:xfrm>
            <a:off x="3969339" y="1302329"/>
            <a:ext cx="3448419"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t>Business logic </a:t>
            </a:r>
            <a:r>
              <a:rPr lang="en-US" dirty="0"/>
              <a:t>tier</a:t>
            </a:r>
          </a:p>
        </p:txBody>
      </p:sp>
      <p:grpSp>
        <p:nvGrpSpPr>
          <p:cNvPr id="24" name="Group 23">
            <a:extLst>
              <a:ext uri="{FF2B5EF4-FFF2-40B4-BE49-F238E27FC236}">
                <a16:creationId xmlns:a16="http://schemas.microsoft.com/office/drawing/2014/main" id="{BD9FCCC6-2937-49C4-8853-2EA71EE04125}"/>
              </a:ext>
            </a:extLst>
          </p:cNvPr>
          <p:cNvGrpSpPr/>
          <p:nvPr/>
        </p:nvGrpSpPr>
        <p:grpSpPr>
          <a:xfrm>
            <a:off x="4786457" y="2267930"/>
            <a:ext cx="1899966" cy="2267305"/>
            <a:chOff x="3776320" y="2569134"/>
            <a:chExt cx="2298959" cy="2743438"/>
          </a:xfrm>
        </p:grpSpPr>
        <p:pic>
          <p:nvPicPr>
            <p:cNvPr id="20" name="Picture 19">
              <a:extLst>
                <a:ext uri="{FF2B5EF4-FFF2-40B4-BE49-F238E27FC236}">
                  <a16:creationId xmlns:a16="http://schemas.microsoft.com/office/drawing/2014/main" id="{87BC329E-0EC3-47F9-AB37-C4C40451E977}"/>
                </a:ext>
              </a:extLst>
            </p:cNvPr>
            <p:cNvPicPr>
              <a:picLocks noChangeAspect="1"/>
            </p:cNvPicPr>
            <p:nvPr/>
          </p:nvPicPr>
          <p:blipFill>
            <a:blip r:embed="rId3"/>
            <a:stretch>
              <a:fillRect/>
            </a:stretch>
          </p:blipFill>
          <p:spPr>
            <a:xfrm>
              <a:off x="3776320" y="2569134"/>
              <a:ext cx="2011854" cy="2743438"/>
            </a:xfrm>
            <a:prstGeom prst="rect">
              <a:avLst/>
            </a:prstGeom>
          </p:spPr>
        </p:pic>
        <p:pic>
          <p:nvPicPr>
            <p:cNvPr id="19" name="Picture 18">
              <a:extLst>
                <a:ext uri="{FF2B5EF4-FFF2-40B4-BE49-F238E27FC236}">
                  <a16:creationId xmlns:a16="http://schemas.microsoft.com/office/drawing/2014/main" id="{B2F43B45-B4FF-4382-B72B-7D0BB3AC9A98}"/>
                </a:ext>
              </a:extLst>
            </p:cNvPr>
            <p:cNvPicPr>
              <a:picLocks noChangeAspect="1"/>
            </p:cNvPicPr>
            <p:nvPr/>
          </p:nvPicPr>
          <p:blipFill>
            <a:blip r:embed="rId4"/>
            <a:stretch>
              <a:fillRect/>
            </a:stretch>
          </p:blipFill>
          <p:spPr>
            <a:xfrm>
              <a:off x="4890571" y="4066052"/>
              <a:ext cx="1184708" cy="1184708"/>
            </a:xfrm>
            <a:prstGeom prst="rect">
              <a:avLst/>
            </a:prstGeom>
          </p:spPr>
        </p:pic>
      </p:grpSp>
      <p:grpSp>
        <p:nvGrpSpPr>
          <p:cNvPr id="21" name="Group 20">
            <a:extLst>
              <a:ext uri="{FF2B5EF4-FFF2-40B4-BE49-F238E27FC236}">
                <a16:creationId xmlns:a16="http://schemas.microsoft.com/office/drawing/2014/main" id="{BBD1DE54-B7F7-4DA6-83C5-7289B897DB27}"/>
              </a:ext>
            </a:extLst>
          </p:cNvPr>
          <p:cNvGrpSpPr/>
          <p:nvPr/>
        </p:nvGrpSpPr>
        <p:grpSpPr>
          <a:xfrm>
            <a:off x="8632582" y="2214000"/>
            <a:ext cx="2307716" cy="2365856"/>
            <a:chOff x="7533257" y="2569134"/>
            <a:chExt cx="2432743" cy="2743438"/>
          </a:xfrm>
        </p:grpSpPr>
        <p:pic>
          <p:nvPicPr>
            <p:cNvPr id="25" name="Picture 24">
              <a:extLst>
                <a:ext uri="{FF2B5EF4-FFF2-40B4-BE49-F238E27FC236}">
                  <a16:creationId xmlns:a16="http://schemas.microsoft.com/office/drawing/2014/main" id="{DD9B8204-287A-4847-8A28-4653B6B9690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7533257" y="2569134"/>
              <a:ext cx="2011854" cy="2743438"/>
            </a:xfrm>
            <a:prstGeom prst="rect">
              <a:avLst/>
            </a:prstGeom>
          </p:spPr>
        </p:pic>
        <p:pic>
          <p:nvPicPr>
            <p:cNvPr id="10246" name="Picture 6" descr="Database Png Icon #244764 - Free Icons Library">
              <a:extLst>
                <a:ext uri="{FF2B5EF4-FFF2-40B4-BE49-F238E27FC236}">
                  <a16:creationId xmlns:a16="http://schemas.microsoft.com/office/drawing/2014/main" id="{42E91324-EB06-4CA7-8F6B-64A35424BB5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796000" y="4011330"/>
              <a:ext cx="1170000" cy="11700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 Placeholder 2">
            <a:extLst>
              <a:ext uri="{FF2B5EF4-FFF2-40B4-BE49-F238E27FC236}">
                <a16:creationId xmlns:a16="http://schemas.microsoft.com/office/drawing/2014/main" id="{0A79E096-46F4-48A7-A0CB-47F4ADA459FA}"/>
              </a:ext>
            </a:extLst>
          </p:cNvPr>
          <p:cNvSpPr txBox="1">
            <a:spLocks/>
          </p:cNvSpPr>
          <p:nvPr/>
        </p:nvSpPr>
        <p:spPr>
          <a:xfrm>
            <a:off x="408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Web application</a:t>
            </a:r>
            <a:br>
              <a:rPr lang="en-US" sz="2800" dirty="0"/>
            </a:br>
            <a:r>
              <a:rPr lang="en-US" sz="2800" dirty="0"/>
              <a:t> server (e.g. JBoss)</a:t>
            </a:r>
          </a:p>
        </p:txBody>
      </p:sp>
      <p:sp>
        <p:nvSpPr>
          <p:cNvPr id="34" name="Text Placeholder 2">
            <a:extLst>
              <a:ext uri="{FF2B5EF4-FFF2-40B4-BE49-F238E27FC236}">
                <a16:creationId xmlns:a16="http://schemas.microsoft.com/office/drawing/2014/main" id="{E0021CF1-5D71-4580-A7A5-1E99D70F7357}"/>
              </a:ext>
            </a:extLst>
          </p:cNvPr>
          <p:cNvSpPr txBox="1">
            <a:spLocks/>
          </p:cNvSpPr>
          <p:nvPr/>
        </p:nvSpPr>
        <p:spPr>
          <a:xfrm>
            <a:off x="324957" y="1302329"/>
            <a:ext cx="3448423"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t>Presentation</a:t>
            </a:r>
            <a:r>
              <a:rPr lang="en-US" dirty="0"/>
              <a:t> tier</a:t>
            </a:r>
          </a:p>
        </p:txBody>
      </p:sp>
      <p:cxnSp>
        <p:nvCxnSpPr>
          <p:cNvPr id="42" name="Straight Arrow Connector 41">
            <a:extLst>
              <a:ext uri="{FF2B5EF4-FFF2-40B4-BE49-F238E27FC236}">
                <a16:creationId xmlns:a16="http://schemas.microsoft.com/office/drawing/2014/main" id="{A5B736FB-C91C-4FB5-BBA5-28BD12140496}"/>
              </a:ext>
            </a:extLst>
          </p:cNvPr>
          <p:cNvCxnSpPr>
            <a:stCxn id="20" idx="3"/>
            <a:endCxn id="25" idx="1"/>
          </p:cNvCxnSpPr>
          <p:nvPr/>
        </p:nvCxnSpPr>
        <p:spPr>
          <a:xfrm flipV="1">
            <a:off x="6449146" y="3396928"/>
            <a:ext cx="2183436" cy="46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54" name="Text Placeholder 2">
            <a:extLst>
              <a:ext uri="{FF2B5EF4-FFF2-40B4-BE49-F238E27FC236}">
                <a16:creationId xmlns:a16="http://schemas.microsoft.com/office/drawing/2014/main" id="{BC5A5864-7F47-4A02-9C38-D48ED97966E2}"/>
              </a:ext>
            </a:extLst>
          </p:cNvPr>
          <p:cNvSpPr txBox="1">
            <a:spLocks/>
          </p:cNvSpPr>
          <p:nvPr/>
        </p:nvSpPr>
        <p:spPr>
          <a:xfrm>
            <a:off x="311022" y="5769000"/>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(mobile app)</a:t>
            </a:r>
          </a:p>
        </p:txBody>
      </p:sp>
      <p:sp>
        <p:nvSpPr>
          <p:cNvPr id="55" name="Text Placeholder 2">
            <a:extLst>
              <a:ext uri="{FF2B5EF4-FFF2-40B4-BE49-F238E27FC236}">
                <a16:creationId xmlns:a16="http://schemas.microsoft.com/office/drawing/2014/main" id="{FFE77AA3-E585-42D4-8D40-D96182335BC0}"/>
              </a:ext>
            </a:extLst>
          </p:cNvPr>
          <p:cNvSpPr txBox="1">
            <a:spLocks/>
          </p:cNvSpPr>
          <p:nvPr/>
        </p:nvSpPr>
        <p:spPr>
          <a:xfrm>
            <a:off x="311022" y="3662388"/>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(Web browser)</a:t>
            </a:r>
          </a:p>
        </p:txBody>
      </p:sp>
      <p:cxnSp>
        <p:nvCxnSpPr>
          <p:cNvPr id="56" name="Straight Arrow Connector 55">
            <a:extLst>
              <a:ext uri="{FF2B5EF4-FFF2-40B4-BE49-F238E27FC236}">
                <a16:creationId xmlns:a16="http://schemas.microsoft.com/office/drawing/2014/main" id="{0F8A33E9-4001-4D3B-997E-BE18DF0C4B9A}"/>
              </a:ext>
            </a:extLst>
          </p:cNvPr>
          <p:cNvCxnSpPr>
            <a:cxnSpLocks/>
            <a:stCxn id="29" idx="3"/>
            <a:endCxn id="20" idx="1"/>
          </p:cNvCxnSpPr>
          <p:nvPr/>
        </p:nvCxnSpPr>
        <p:spPr>
          <a:xfrm>
            <a:off x="2456806" y="3008828"/>
            <a:ext cx="2329651" cy="3927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114652B7-F86F-4B28-92A6-039B6791DDE7}"/>
              </a:ext>
            </a:extLst>
          </p:cNvPr>
          <p:cNvCxnSpPr>
            <a:cxnSpLocks/>
            <a:stCxn id="51" idx="3"/>
          </p:cNvCxnSpPr>
          <p:nvPr/>
        </p:nvCxnSpPr>
        <p:spPr>
          <a:xfrm flipV="1">
            <a:off x="2286528" y="3607812"/>
            <a:ext cx="2517798" cy="1531721"/>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45" name="Group 44">
            <a:extLst>
              <a:ext uri="{FF2B5EF4-FFF2-40B4-BE49-F238E27FC236}">
                <a16:creationId xmlns:a16="http://schemas.microsoft.com/office/drawing/2014/main" id="{0989B180-FA38-4BE9-B6DE-C64D31A5F1FE}"/>
              </a:ext>
            </a:extLst>
          </p:cNvPr>
          <p:cNvGrpSpPr/>
          <p:nvPr/>
        </p:nvGrpSpPr>
        <p:grpSpPr>
          <a:xfrm>
            <a:off x="1183437" y="2214000"/>
            <a:ext cx="1550629" cy="1454136"/>
            <a:chOff x="675369" y="2268059"/>
            <a:chExt cx="1876261" cy="1759505"/>
          </a:xfrm>
        </p:grpSpPr>
        <p:pic>
          <p:nvPicPr>
            <p:cNvPr id="29" name="Picture 28">
              <a:extLst>
                <a:ext uri="{FF2B5EF4-FFF2-40B4-BE49-F238E27FC236}">
                  <a16:creationId xmlns:a16="http://schemas.microsoft.com/office/drawing/2014/main" id="{AED0A857-77A8-45E3-A8A2-AA6E0FD8BE45}"/>
                </a:ext>
              </a:extLst>
            </p:cNvPr>
            <p:cNvPicPr>
              <a:picLocks noChangeAspect="1"/>
            </p:cNvPicPr>
            <p:nvPr/>
          </p:nvPicPr>
          <p:blipFill>
            <a:blip r:embed="rId9"/>
            <a:stretch>
              <a:fillRect/>
            </a:stretch>
          </p:blipFill>
          <p:spPr>
            <a:xfrm>
              <a:off x="675369" y="2432038"/>
              <a:ext cx="1540777" cy="1595526"/>
            </a:xfrm>
            <a:prstGeom prst="rect">
              <a:avLst/>
            </a:prstGeom>
          </p:spPr>
        </p:pic>
        <p:pic>
          <p:nvPicPr>
            <p:cNvPr id="10252" name="Picture 12" descr="Web Browser Icon - 2yamaha.com">
              <a:extLst>
                <a:ext uri="{FF2B5EF4-FFF2-40B4-BE49-F238E27FC236}">
                  <a16:creationId xmlns:a16="http://schemas.microsoft.com/office/drawing/2014/main" id="{EBECEFA5-207B-4E78-ABEB-8FBB6BC93B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464" r="50000" b="15107"/>
            <a:stretch/>
          </p:blipFill>
          <p:spPr bwMode="auto">
            <a:xfrm rot="1802069">
              <a:off x="1212874" y="2268059"/>
              <a:ext cx="1338756" cy="404311"/>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id="{37469E1A-EF8C-4D9A-88CF-379950D074AA}"/>
              </a:ext>
            </a:extLst>
          </p:cNvPr>
          <p:cNvPicPr>
            <a:picLocks noChangeAspect="1"/>
          </p:cNvPicPr>
          <p:nvPr/>
        </p:nvPicPr>
        <p:blipFill>
          <a:blip r:embed="rId11"/>
          <a:stretch>
            <a:fillRect/>
          </a:stretch>
        </p:blipFill>
        <p:spPr>
          <a:xfrm>
            <a:off x="1630974" y="4509000"/>
            <a:ext cx="655554" cy="1261066"/>
          </a:xfrm>
          <a:prstGeom prst="rect">
            <a:avLst/>
          </a:prstGeom>
        </p:spPr>
      </p:pic>
    </p:spTree>
    <p:extLst>
      <p:ext uri="{BB962C8B-B14F-4D97-AF65-F5344CB8AC3E}">
        <p14:creationId xmlns:p14="http://schemas.microsoft.com/office/powerpoint/2010/main" val="1179086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54" grpId="0"/>
      <p:bldP spid="5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4CE324-6945-40E0-9CBB-F40A2CE00984}"/>
              </a:ext>
            </a:extLst>
          </p:cNvPr>
          <p:cNvSpPr>
            <a:spLocks noGrp="1"/>
          </p:cNvSpPr>
          <p:nvPr>
            <p:ph type="sldNum" sz="quarter" idx="4"/>
          </p:nvPr>
        </p:nvSpPr>
        <p:spPr/>
        <p:txBody>
          <a:bodyPr/>
          <a:lstStyle/>
          <a:p>
            <a:fld id="{2BF067CD-8E6B-4360-9AA8-C5DF2A48A6D1}" type="slidenum">
              <a:rPr lang="en-US" noProof="0" smtClean="0"/>
              <a:pPr/>
              <a:t>62</a:t>
            </a:fld>
            <a:endParaRPr lang="en-US" noProof="0" dirty="0"/>
          </a:p>
        </p:txBody>
      </p:sp>
      <p:sp>
        <p:nvSpPr>
          <p:cNvPr id="4" name="Title 3">
            <a:extLst>
              <a:ext uri="{FF2B5EF4-FFF2-40B4-BE49-F238E27FC236}">
                <a16:creationId xmlns:a16="http://schemas.microsoft.com/office/drawing/2014/main" id="{345A0A70-EABA-4BB2-841E-152DA2F9563F}"/>
              </a:ext>
            </a:extLst>
          </p:cNvPr>
          <p:cNvSpPr>
            <a:spLocks noGrp="1"/>
          </p:cNvSpPr>
          <p:nvPr>
            <p:ph type="title"/>
          </p:nvPr>
        </p:nvSpPr>
        <p:spPr>
          <a:xfrm>
            <a:off x="579663" y="72662"/>
            <a:ext cx="5174999" cy="1305000"/>
          </a:xfrm>
        </p:spPr>
        <p:txBody>
          <a:bodyPr>
            <a:normAutofit/>
          </a:bodyPr>
          <a:lstStyle/>
          <a:p>
            <a:r>
              <a:rPr lang="en-US" dirty="0"/>
              <a:t>Software Architecture</a:t>
            </a:r>
            <a:r>
              <a:rPr lang="bg-BG" dirty="0"/>
              <a:t> </a:t>
            </a:r>
            <a:r>
              <a:rPr lang="en-US" dirty="0"/>
              <a:t>– Example</a:t>
            </a:r>
          </a:p>
        </p:txBody>
      </p:sp>
      <p:pic>
        <p:nvPicPr>
          <p:cNvPr id="6" name="Picture 5">
            <a:extLst>
              <a:ext uri="{FF2B5EF4-FFF2-40B4-BE49-F238E27FC236}">
                <a16:creationId xmlns:a16="http://schemas.microsoft.com/office/drawing/2014/main" id="{A063EB72-5795-485A-9311-BD4587150F07}"/>
              </a:ext>
            </a:extLst>
          </p:cNvPr>
          <p:cNvPicPr>
            <a:picLocks noChangeAspect="1"/>
          </p:cNvPicPr>
          <p:nvPr/>
        </p:nvPicPr>
        <p:blipFill>
          <a:blip r:embed="rId3"/>
          <a:stretch>
            <a:fillRect/>
          </a:stretch>
        </p:blipFill>
        <p:spPr>
          <a:xfrm>
            <a:off x="2028106" y="233999"/>
            <a:ext cx="8567894" cy="6423517"/>
          </a:xfrm>
          <a:prstGeom prst="rect">
            <a:avLst/>
          </a:prstGeom>
        </p:spPr>
      </p:pic>
    </p:spTree>
    <p:extLst>
      <p:ext uri="{BB962C8B-B14F-4D97-AF65-F5344CB8AC3E}">
        <p14:creationId xmlns:p14="http://schemas.microsoft.com/office/powerpoint/2010/main" val="493819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0C2CD-460C-49E5-879A-0CF719250DD3}"/>
              </a:ext>
            </a:extLst>
          </p:cNvPr>
          <p:cNvSpPr>
            <a:spLocks noGrp="1"/>
          </p:cNvSpPr>
          <p:nvPr>
            <p:ph type="sldNum" sz="quarter" idx="5"/>
          </p:nvPr>
        </p:nvSpPr>
        <p:spPr/>
        <p:txBody>
          <a:bodyPr/>
          <a:lstStyle/>
          <a:p>
            <a:fld id="{2BF067CD-8E6B-4360-9AA8-C5DF2A48A6D1}" type="slidenum">
              <a:rPr lang="en-US" noProof="0" smtClean="0"/>
              <a:pPr/>
              <a:t>63</a:t>
            </a:fld>
            <a:endParaRPr lang="en-US" noProof="0" dirty="0"/>
          </a:p>
        </p:txBody>
      </p:sp>
      <p:sp>
        <p:nvSpPr>
          <p:cNvPr id="3" name="Text Placeholder 2">
            <a:extLst>
              <a:ext uri="{FF2B5EF4-FFF2-40B4-BE49-F238E27FC236}">
                <a16:creationId xmlns:a16="http://schemas.microsoft.com/office/drawing/2014/main" id="{40A010F7-F2CD-4840-8583-1AD06BD56DF9}"/>
              </a:ext>
            </a:extLst>
          </p:cNvPr>
          <p:cNvSpPr>
            <a:spLocks noGrp="1"/>
          </p:cNvSpPr>
          <p:nvPr>
            <p:ph type="body" sz="quarter" idx="10"/>
          </p:nvPr>
        </p:nvSpPr>
        <p:spPr>
          <a:xfrm>
            <a:off x="190402" y="1196125"/>
            <a:ext cx="7885598" cy="5528766"/>
          </a:xfrm>
        </p:spPr>
        <p:txBody>
          <a:bodyPr>
            <a:normAutofit/>
          </a:bodyPr>
          <a:lstStyle/>
          <a:p>
            <a:r>
              <a:rPr lang="en-US" b="1" dirty="0"/>
              <a:t>Front-end</a:t>
            </a:r>
            <a:r>
              <a:rPr lang="en-US" dirty="0"/>
              <a:t> and </a:t>
            </a:r>
            <a:r>
              <a:rPr lang="en-US" b="1" dirty="0"/>
              <a:t>back-end</a:t>
            </a:r>
            <a:r>
              <a:rPr lang="en-US" dirty="0"/>
              <a:t> separate the modern apps into </a:t>
            </a:r>
            <a:r>
              <a:rPr lang="en-US" b="1" dirty="0"/>
              <a:t>client-side</a:t>
            </a:r>
            <a:r>
              <a:rPr lang="en-US" dirty="0"/>
              <a:t> (UI) and </a:t>
            </a:r>
            <a:r>
              <a:rPr lang="en-US" b="1" dirty="0"/>
              <a:t>server-side</a:t>
            </a:r>
            <a:r>
              <a:rPr lang="en-US" dirty="0"/>
              <a:t> (data) components</a:t>
            </a:r>
          </a:p>
          <a:p>
            <a:r>
              <a:rPr lang="en-US" b="1" dirty="0"/>
              <a:t>Front-end</a:t>
            </a:r>
            <a:r>
              <a:rPr lang="en-US" dirty="0"/>
              <a:t> == client-side components (presentation layer)</a:t>
            </a:r>
          </a:p>
          <a:p>
            <a:pPr lvl="1">
              <a:lnSpc>
                <a:spcPct val="100000"/>
              </a:lnSpc>
              <a:spcBef>
                <a:spcPts val="300"/>
              </a:spcBef>
            </a:pPr>
            <a:r>
              <a:rPr lang="en-US" dirty="0"/>
              <a:t>Implement the </a:t>
            </a:r>
            <a:r>
              <a:rPr lang="en-US" b="1" dirty="0"/>
              <a:t>user interface</a:t>
            </a:r>
            <a:r>
              <a:rPr lang="en-US" dirty="0"/>
              <a:t> (UI)</a:t>
            </a:r>
          </a:p>
          <a:p>
            <a:r>
              <a:rPr lang="en-US" b="1" dirty="0"/>
              <a:t>Back-end </a:t>
            </a:r>
            <a:r>
              <a:rPr lang="en-US" dirty="0"/>
              <a:t>== server-side components (data and business logic APIs)</a:t>
            </a:r>
          </a:p>
          <a:p>
            <a:pPr lvl="1">
              <a:lnSpc>
                <a:spcPct val="100000"/>
              </a:lnSpc>
              <a:spcBef>
                <a:spcPts val="300"/>
              </a:spcBef>
            </a:pPr>
            <a:r>
              <a:rPr lang="en-US" dirty="0"/>
              <a:t>Implements </a:t>
            </a:r>
            <a:r>
              <a:rPr lang="en-US" b="1" dirty="0"/>
              <a:t>data storage and processing</a:t>
            </a:r>
            <a:endParaRPr lang="en-US" dirty="0"/>
          </a:p>
        </p:txBody>
      </p:sp>
      <p:sp>
        <p:nvSpPr>
          <p:cNvPr id="4" name="Title 3">
            <a:extLst>
              <a:ext uri="{FF2B5EF4-FFF2-40B4-BE49-F238E27FC236}">
                <a16:creationId xmlns:a16="http://schemas.microsoft.com/office/drawing/2014/main" id="{FAFD19E3-94C5-40FF-A56C-F91E162B0275}"/>
              </a:ext>
            </a:extLst>
          </p:cNvPr>
          <p:cNvSpPr>
            <a:spLocks noGrp="1"/>
          </p:cNvSpPr>
          <p:nvPr>
            <p:ph type="title"/>
          </p:nvPr>
        </p:nvSpPr>
        <p:spPr/>
        <p:txBody>
          <a:bodyPr>
            <a:normAutofit/>
          </a:bodyPr>
          <a:lstStyle/>
          <a:p>
            <a:r>
              <a:rPr lang="en-US" dirty="0"/>
              <a:t>Front-End and Back-End</a:t>
            </a:r>
          </a:p>
        </p:txBody>
      </p:sp>
      <p:pic>
        <p:nvPicPr>
          <p:cNvPr id="5" name="Picture 4">
            <a:extLst>
              <a:ext uri="{FF2B5EF4-FFF2-40B4-BE49-F238E27FC236}">
                <a16:creationId xmlns:a16="http://schemas.microsoft.com/office/drawing/2014/main" id="{1BAD0A7E-C4F3-47E2-AA97-3D6A15C46305}"/>
              </a:ext>
            </a:extLst>
          </p:cNvPr>
          <p:cNvPicPr>
            <a:picLocks noChangeAspect="1"/>
          </p:cNvPicPr>
          <p:nvPr/>
        </p:nvPicPr>
        <p:blipFill>
          <a:blip r:embed="rId3"/>
          <a:stretch>
            <a:fillRect/>
          </a:stretch>
        </p:blipFill>
        <p:spPr>
          <a:xfrm>
            <a:off x="7790496" y="1539000"/>
            <a:ext cx="3962743" cy="1630821"/>
          </a:xfrm>
          <a:prstGeom prst="rect">
            <a:avLst/>
          </a:prstGeom>
        </p:spPr>
      </p:pic>
      <p:sp>
        <p:nvSpPr>
          <p:cNvPr id="7" name="Rectangle 6">
            <a:extLst>
              <a:ext uri="{FF2B5EF4-FFF2-40B4-BE49-F238E27FC236}">
                <a16:creationId xmlns:a16="http://schemas.microsoft.com/office/drawing/2014/main" id="{125910A2-BB52-4F64-B171-CA1311B08626}"/>
              </a:ext>
            </a:extLst>
          </p:cNvPr>
          <p:cNvSpPr/>
          <p:nvPr/>
        </p:nvSpPr>
        <p:spPr>
          <a:xfrm>
            <a:off x="7586100" y="3382542"/>
            <a:ext cx="4639800" cy="1717330"/>
          </a:xfrm>
          <a:prstGeom prst="rect">
            <a:avLst/>
          </a:prstGeom>
        </p:spPr>
        <p:txBody>
          <a:bodyPr wrap="square">
            <a:spAutoFit/>
          </a:bodyPr>
          <a:lstStyle/>
          <a:p>
            <a:pPr marL="360363" lvl="0" indent="-360363" defTabSz="1218438">
              <a:lnSpc>
                <a:spcPct val="105000"/>
              </a:lnSpc>
              <a:spcBef>
                <a:spcPts val="600"/>
              </a:spcBef>
              <a:spcAft>
                <a:spcPts val="600"/>
              </a:spcAft>
              <a:buFont typeface="Wingdings" panose="05000000000000000000" pitchFamily="2" charset="2"/>
              <a:buChar char="§"/>
            </a:pPr>
            <a:r>
              <a:rPr lang="en-US" sz="3398" b="1" dirty="0">
                <a:solidFill>
                  <a:srgbClr val="234465"/>
                </a:solidFill>
              </a:rPr>
              <a:t>HTTP </a:t>
            </a:r>
            <a:r>
              <a:rPr lang="en-US" sz="3398" dirty="0">
                <a:solidFill>
                  <a:srgbClr val="234465"/>
                </a:solidFill>
              </a:rPr>
              <a:t>connects front-end with back-end</a:t>
            </a:r>
            <a:endParaRPr lang="en-US" sz="3198" dirty="0">
              <a:solidFill>
                <a:srgbClr val="234465"/>
              </a:solidFill>
            </a:endParaRPr>
          </a:p>
        </p:txBody>
      </p:sp>
    </p:spTree>
    <p:extLst>
      <p:ext uri="{BB962C8B-B14F-4D97-AF65-F5344CB8AC3E}">
        <p14:creationId xmlns:p14="http://schemas.microsoft.com/office/powerpoint/2010/main" val="28665710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64</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lstStyle/>
          <a:p>
            <a:r>
              <a:rPr lang="en-US" dirty="0"/>
              <a:t>Front-end </a:t>
            </a:r>
            <a:r>
              <a:rPr lang="en-US" b="1" dirty="0"/>
              <a:t>technologies</a:t>
            </a:r>
          </a:p>
          <a:p>
            <a:pPr lvl="1"/>
            <a:r>
              <a:rPr lang="en-US" b="1" dirty="0"/>
              <a:t>Web front-end</a:t>
            </a:r>
            <a:r>
              <a:rPr lang="en-US" dirty="0"/>
              <a:t>: HTML + CSS + JavaScript + JS libraries</a:t>
            </a:r>
            <a:endParaRPr lang="bg-BG" dirty="0"/>
          </a:p>
          <a:p>
            <a:pPr lvl="1"/>
            <a:r>
              <a:rPr lang="en-US" b="1" dirty="0"/>
              <a:t>Web front-end</a:t>
            </a:r>
            <a:r>
              <a:rPr lang="bg-BG" b="1" dirty="0"/>
              <a:t> </a:t>
            </a:r>
            <a:r>
              <a:rPr lang="en-US" b="1" dirty="0"/>
              <a:t>frameworks</a:t>
            </a:r>
            <a:r>
              <a:rPr lang="en-US" dirty="0"/>
              <a:t>: React, Angular, Vue, Flutter</a:t>
            </a:r>
          </a:p>
          <a:p>
            <a:pPr lvl="1"/>
            <a:r>
              <a:rPr lang="en-US" b="1" dirty="0"/>
              <a:t>Desktop front-end</a:t>
            </a:r>
            <a:r>
              <a:rPr lang="en-US" dirty="0"/>
              <a:t>: XAML (Microsoft), </a:t>
            </a:r>
            <a:r>
              <a:rPr lang="en-US" dirty="0" err="1"/>
              <a:t>UIKit</a:t>
            </a:r>
            <a:r>
              <a:rPr lang="en-US" dirty="0"/>
              <a:t> (Apple)</a:t>
            </a:r>
            <a:endParaRPr lang="bg-BG" dirty="0"/>
          </a:p>
          <a:p>
            <a:pPr lvl="1"/>
            <a:r>
              <a:rPr lang="en-US" b="1" dirty="0"/>
              <a:t>Mobile front-end</a:t>
            </a:r>
            <a:r>
              <a:rPr lang="en-US" dirty="0"/>
              <a:t>: Android UI, </a:t>
            </a:r>
            <a:r>
              <a:rPr lang="en-US" dirty="0" err="1"/>
              <a:t>SwiftUI</a:t>
            </a:r>
            <a:endParaRPr lang="en-US" dirty="0"/>
          </a:p>
          <a:p>
            <a:pPr lvl="1"/>
            <a:r>
              <a:rPr lang="en-US" b="1" dirty="0"/>
              <a:t>Hybrid mobile front-end</a:t>
            </a:r>
            <a:r>
              <a:rPr lang="en-US" dirty="0"/>
              <a:t>: React Native, Ionic</a:t>
            </a:r>
          </a:p>
          <a:p>
            <a:r>
              <a:rPr lang="en-US" b="1" dirty="0"/>
              <a:t>Front-end developers </a:t>
            </a:r>
            <a:r>
              <a:rPr lang="en-US" dirty="0"/>
              <a:t>deal with UI, UX and</a:t>
            </a:r>
            <a:br>
              <a:rPr lang="en-US" dirty="0"/>
            </a:br>
            <a:r>
              <a:rPr lang="en-US" dirty="0"/>
              <a:t>front-end technologies and frameworks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Front-End Technologies</a:t>
            </a:r>
          </a:p>
        </p:txBody>
      </p:sp>
      <p:pic>
        <p:nvPicPr>
          <p:cNvPr id="5" name="Picture 4">
            <a:extLst>
              <a:ext uri="{FF2B5EF4-FFF2-40B4-BE49-F238E27FC236}">
                <a16:creationId xmlns:a16="http://schemas.microsoft.com/office/drawing/2014/main" id="{831AC44F-A1B7-427A-A025-E7EC163A4697}"/>
              </a:ext>
            </a:extLst>
          </p:cNvPr>
          <p:cNvPicPr>
            <a:picLocks noChangeAspect="1"/>
          </p:cNvPicPr>
          <p:nvPr/>
        </p:nvPicPr>
        <p:blipFill>
          <a:blip r:embed="rId3"/>
          <a:stretch>
            <a:fillRect/>
          </a:stretch>
        </p:blipFill>
        <p:spPr>
          <a:xfrm>
            <a:off x="10576336" y="1413832"/>
            <a:ext cx="1262355" cy="1543374"/>
          </a:xfrm>
          <a:prstGeom prst="rect">
            <a:avLst/>
          </a:prstGeom>
        </p:spPr>
      </p:pic>
    </p:spTree>
    <p:extLst>
      <p:ext uri="{BB962C8B-B14F-4D97-AF65-F5344CB8AC3E}">
        <p14:creationId xmlns:p14="http://schemas.microsoft.com/office/powerpoint/2010/main" val="34967549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65</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normAutofit/>
          </a:bodyPr>
          <a:lstStyle/>
          <a:p>
            <a:r>
              <a:rPr lang="en-US" dirty="0"/>
              <a:t>Back-end </a:t>
            </a:r>
            <a:r>
              <a:rPr lang="en-US" b="1" dirty="0"/>
              <a:t>technologies</a:t>
            </a:r>
            <a:r>
              <a:rPr lang="en-US" dirty="0"/>
              <a:t>: server-side frameworks and libraries</a:t>
            </a:r>
            <a:endParaRPr lang="en-US" b="1" dirty="0"/>
          </a:p>
          <a:p>
            <a:pPr lvl="1"/>
            <a:r>
              <a:rPr lang="en-US" b="1" dirty="0"/>
              <a:t>C# / .NET back-end</a:t>
            </a:r>
            <a:r>
              <a:rPr lang="en-US" dirty="0"/>
              <a:t>: ASP.NET MVC, Web API, Entity Framework, …</a:t>
            </a:r>
            <a:endParaRPr lang="bg-BG" dirty="0"/>
          </a:p>
          <a:p>
            <a:pPr lvl="1"/>
            <a:r>
              <a:rPr lang="en-US" b="1" dirty="0"/>
              <a:t>Java back-end</a:t>
            </a:r>
            <a:r>
              <a:rPr lang="en-US" dirty="0"/>
              <a:t>: Java EE, Spring MVC, Spring Data, Hibernate, …</a:t>
            </a:r>
          </a:p>
          <a:p>
            <a:pPr lvl="1"/>
            <a:r>
              <a:rPr lang="en-US" b="1" dirty="0"/>
              <a:t>JavaScript back-end</a:t>
            </a:r>
            <a:r>
              <a:rPr lang="en-US" dirty="0"/>
              <a:t>: Node.js, Express.js / Meteor, MongoDB, …</a:t>
            </a:r>
            <a:endParaRPr lang="bg-BG" dirty="0"/>
          </a:p>
          <a:p>
            <a:pPr lvl="1"/>
            <a:r>
              <a:rPr lang="en-US" b="1" dirty="0"/>
              <a:t>Python back-end</a:t>
            </a:r>
            <a:r>
              <a:rPr lang="en-US" dirty="0"/>
              <a:t>: Django / Flask, Django ORM / </a:t>
            </a:r>
            <a:r>
              <a:rPr lang="en-US" dirty="0" err="1"/>
              <a:t>SQLAlchemy</a:t>
            </a:r>
            <a:r>
              <a:rPr lang="bg-BG" dirty="0"/>
              <a:t>, …</a:t>
            </a:r>
            <a:endParaRPr lang="en-US" dirty="0"/>
          </a:p>
          <a:p>
            <a:pPr lvl="1"/>
            <a:r>
              <a:rPr lang="en-US" b="1" dirty="0"/>
              <a:t>PHP back-end</a:t>
            </a:r>
            <a:r>
              <a:rPr lang="en-US" dirty="0"/>
              <a:t>: Apache, Laravel / Symfony, </a:t>
            </a:r>
            <a:r>
              <a:rPr lang="bg-BG" dirty="0"/>
              <a:t>…</a:t>
            </a:r>
          </a:p>
          <a:p>
            <a:r>
              <a:rPr lang="en-US" b="1" dirty="0"/>
              <a:t>Back-end developers </a:t>
            </a:r>
            <a:r>
              <a:rPr lang="en-US" dirty="0"/>
              <a:t>deal with the business</a:t>
            </a:r>
            <a:br>
              <a:rPr lang="en-US" dirty="0"/>
            </a:br>
            <a:r>
              <a:rPr lang="en-US" dirty="0"/>
              <a:t>logic, data processing, data storage, APIs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Back-End Technologies</a:t>
            </a:r>
          </a:p>
        </p:txBody>
      </p:sp>
      <p:pic>
        <p:nvPicPr>
          <p:cNvPr id="1026" name="Picture 2" descr="Backend Icon at Vectorified.com | Collection of Backend Icon free ...">
            <a:extLst>
              <a:ext uri="{FF2B5EF4-FFF2-40B4-BE49-F238E27FC236}">
                <a16:creationId xmlns:a16="http://schemas.microsoft.com/office/drawing/2014/main" id="{A9A7D67B-D772-4D9A-9F23-AFF071E8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6000" y="4644000"/>
            <a:ext cx="1756920" cy="175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7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6E191-79C1-4E01-BDB8-55A69FD157A3}"/>
              </a:ext>
            </a:extLst>
          </p:cNvPr>
          <p:cNvSpPr>
            <a:spLocks noGrp="1"/>
          </p:cNvSpPr>
          <p:nvPr>
            <p:ph type="sldNum" sz="quarter" idx="5"/>
          </p:nvPr>
        </p:nvSpPr>
        <p:spPr/>
        <p:txBody>
          <a:bodyPr/>
          <a:lstStyle/>
          <a:p>
            <a:fld id="{2BF067CD-8E6B-4360-9AA8-C5DF2A48A6D1}" type="slidenum">
              <a:rPr lang="en-US" noProof="0" smtClean="0"/>
              <a:pPr/>
              <a:t>66</a:t>
            </a:fld>
            <a:endParaRPr lang="en-US" noProof="0" dirty="0"/>
          </a:p>
        </p:txBody>
      </p:sp>
      <p:sp>
        <p:nvSpPr>
          <p:cNvPr id="3" name="Text Placeholder 2">
            <a:extLst>
              <a:ext uri="{FF2B5EF4-FFF2-40B4-BE49-F238E27FC236}">
                <a16:creationId xmlns:a16="http://schemas.microsoft.com/office/drawing/2014/main" id="{C90DA112-E20B-4BE1-9B21-8293DCEBA516}"/>
              </a:ext>
            </a:extLst>
          </p:cNvPr>
          <p:cNvSpPr>
            <a:spLocks noGrp="1"/>
          </p:cNvSpPr>
          <p:nvPr>
            <p:ph type="body" sz="quarter" idx="10"/>
          </p:nvPr>
        </p:nvSpPr>
        <p:spPr/>
        <p:txBody>
          <a:bodyPr/>
          <a:lstStyle/>
          <a:p>
            <a:r>
              <a:rPr lang="en-US" dirty="0"/>
              <a:t>Full stack development</a:t>
            </a:r>
          </a:p>
          <a:p>
            <a:pPr lvl="1"/>
            <a:r>
              <a:rPr lang="en-US" dirty="0"/>
              <a:t>Combines </a:t>
            </a:r>
            <a:r>
              <a:rPr lang="en-US" b="1" dirty="0"/>
              <a:t>back end + front-end</a:t>
            </a:r>
            <a:endParaRPr lang="en-US" dirty="0"/>
          </a:p>
          <a:p>
            <a:pPr lvl="1"/>
            <a:r>
              <a:rPr lang="en-US" dirty="0"/>
              <a:t>Requires end-to-end </a:t>
            </a:r>
            <a:r>
              <a:rPr lang="en-US" b="1" dirty="0"/>
              <a:t>architecture</a:t>
            </a:r>
            <a:r>
              <a:rPr lang="en-US" dirty="0"/>
              <a:t>, </a:t>
            </a:r>
            <a:r>
              <a:rPr lang="en-US" b="1" dirty="0"/>
              <a:t>design</a:t>
            </a:r>
            <a:r>
              <a:rPr lang="en-US" dirty="0"/>
              <a:t> and </a:t>
            </a:r>
            <a:r>
              <a:rPr lang="en-US" b="1" dirty="0"/>
              <a:t>implementation</a:t>
            </a:r>
          </a:p>
          <a:p>
            <a:r>
              <a:rPr lang="en-US" b="1" dirty="0"/>
              <a:t>Full stack developers</a:t>
            </a:r>
          </a:p>
          <a:p>
            <a:pPr lvl="1"/>
            <a:r>
              <a:rPr lang="en-US" dirty="0"/>
              <a:t>Build </a:t>
            </a:r>
            <a:r>
              <a:rPr lang="en-US" b="1" dirty="0"/>
              <a:t>back-end services</a:t>
            </a:r>
            <a:r>
              <a:rPr lang="bg-BG" dirty="0"/>
              <a:t>: </a:t>
            </a:r>
            <a:r>
              <a:rPr lang="en-US" dirty="0"/>
              <a:t>business logic, data processing, data storage, databases, server-side APIs, containers and cloud</a:t>
            </a:r>
            <a:endParaRPr lang="bg-BG" dirty="0"/>
          </a:p>
          <a:p>
            <a:pPr lvl="1"/>
            <a:r>
              <a:rPr lang="en-US" dirty="0"/>
              <a:t>Build </a:t>
            </a:r>
            <a:r>
              <a:rPr lang="en-US" b="1" dirty="0"/>
              <a:t>front-end apps</a:t>
            </a:r>
            <a:r>
              <a:rPr lang="en-US" dirty="0"/>
              <a:t>: Web, mobile and desktop UI</a:t>
            </a:r>
          </a:p>
          <a:p>
            <a:pPr lvl="1"/>
            <a:r>
              <a:rPr lang="en-US" dirty="0"/>
              <a:t>Connect and </a:t>
            </a:r>
            <a:r>
              <a:rPr lang="en-US" b="1" dirty="0"/>
              <a:t>integrate</a:t>
            </a:r>
            <a:r>
              <a:rPr lang="en-US" dirty="0"/>
              <a:t> the</a:t>
            </a:r>
            <a:r>
              <a:rPr lang="en-US" b="1" dirty="0"/>
              <a:t> front-end </a:t>
            </a:r>
            <a:r>
              <a:rPr lang="en-US" dirty="0"/>
              <a:t>with the</a:t>
            </a:r>
            <a:r>
              <a:rPr lang="en-US" b="1" dirty="0"/>
              <a:t> back-end</a:t>
            </a:r>
          </a:p>
        </p:txBody>
      </p:sp>
      <p:sp>
        <p:nvSpPr>
          <p:cNvPr id="4" name="Title 3">
            <a:extLst>
              <a:ext uri="{FF2B5EF4-FFF2-40B4-BE49-F238E27FC236}">
                <a16:creationId xmlns:a16="http://schemas.microsoft.com/office/drawing/2014/main" id="{FF13CA56-CAC9-48A9-A208-6CDBB756E29F}"/>
              </a:ext>
            </a:extLst>
          </p:cNvPr>
          <p:cNvSpPr>
            <a:spLocks noGrp="1"/>
          </p:cNvSpPr>
          <p:nvPr>
            <p:ph type="title"/>
          </p:nvPr>
        </p:nvSpPr>
        <p:spPr/>
        <p:txBody>
          <a:bodyPr/>
          <a:lstStyle/>
          <a:p>
            <a:r>
              <a:rPr lang="en-US" dirty="0"/>
              <a:t>Full Stack Development</a:t>
            </a:r>
          </a:p>
        </p:txBody>
      </p:sp>
    </p:spTree>
    <p:extLst>
      <p:ext uri="{BB962C8B-B14F-4D97-AF65-F5344CB8AC3E}">
        <p14:creationId xmlns:p14="http://schemas.microsoft.com/office/powerpoint/2010/main" val="38965877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Front-End</a:t>
            </a:r>
          </a:p>
        </p:txBody>
      </p:sp>
      <p:pic>
        <p:nvPicPr>
          <p:cNvPr id="8" name="Picture 7">
            <a:extLst>
              <a:ext uri="{FF2B5EF4-FFF2-40B4-BE49-F238E27FC236}">
                <a16:creationId xmlns:a16="http://schemas.microsoft.com/office/drawing/2014/main" id="{2B69214E-2FB6-4F3B-A026-2B47F362E1B4}"/>
              </a:ext>
            </a:extLst>
          </p:cNvPr>
          <p:cNvPicPr>
            <a:picLocks noChangeAspect="1"/>
          </p:cNvPicPr>
          <p:nvPr/>
        </p:nvPicPr>
        <p:blipFill>
          <a:blip r:embed="rId3"/>
          <a:stretch>
            <a:fillRect/>
          </a:stretch>
        </p:blipFill>
        <p:spPr>
          <a:xfrm>
            <a:off x="4995505" y="1605927"/>
            <a:ext cx="2239088" cy="2100531"/>
          </a:xfrm>
          <a:prstGeom prst="rect">
            <a:avLst/>
          </a:prstGeom>
        </p:spPr>
      </p:pic>
    </p:spTree>
    <p:extLst>
      <p:ext uri="{BB962C8B-B14F-4D97-AF65-F5344CB8AC3E}">
        <p14:creationId xmlns:p14="http://schemas.microsoft.com/office/powerpoint/2010/main" val="691566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9AF3DF-082C-47B7-B837-931F739A62A0}"/>
              </a:ext>
            </a:extLst>
          </p:cNvPr>
          <p:cNvSpPr>
            <a:spLocks noGrp="1"/>
          </p:cNvSpPr>
          <p:nvPr>
            <p:ph type="body" sz="quarter" idx="10"/>
          </p:nvPr>
        </p:nvSpPr>
        <p:spPr/>
        <p:txBody>
          <a:bodyPr>
            <a:normAutofit/>
          </a:bodyPr>
          <a:lstStyle/>
          <a:p>
            <a:r>
              <a:rPr lang="en-US" b="1" dirty="0"/>
              <a:t>Web front-end technologies</a:t>
            </a:r>
            <a:r>
              <a:rPr lang="en-US" dirty="0"/>
              <a:t> (see </a:t>
            </a:r>
            <a:r>
              <a:rPr lang="en-US" dirty="0">
                <a:hlinkClick r:id="rId3"/>
              </a:rPr>
              <a:t>https://platform.html5.org</a:t>
            </a:r>
            <a:r>
              <a:rPr lang="en-US" dirty="0"/>
              <a:t>)</a:t>
            </a:r>
            <a:endParaRPr lang="en-US" b="1" dirty="0"/>
          </a:p>
          <a:p>
            <a:pPr lvl="1"/>
            <a:r>
              <a:rPr lang="en-US" dirty="0"/>
              <a:t>HTML, CSS, JavaScript, DOM, AJAX</a:t>
            </a:r>
          </a:p>
          <a:p>
            <a:pPr lvl="1"/>
            <a:r>
              <a:rPr lang="en-US" dirty="0"/>
              <a:t>JS front-end frameworks (e.g. React, Angular, Vue)</a:t>
            </a:r>
          </a:p>
          <a:p>
            <a:r>
              <a:rPr lang="en-US" b="1" dirty="0"/>
              <a:t>DOM</a:t>
            </a:r>
            <a:r>
              <a:rPr lang="en-US" dirty="0"/>
              <a:t> (the Document Object Model)</a:t>
            </a:r>
          </a:p>
          <a:p>
            <a:pPr lvl="1"/>
            <a:r>
              <a:rPr lang="en-US" dirty="0"/>
              <a:t>DOM == a tree of UI and other elements</a:t>
            </a:r>
          </a:p>
          <a:p>
            <a:pPr lvl="1"/>
            <a:r>
              <a:rPr lang="en-US" dirty="0"/>
              <a:t>Documents in the Web browser</a:t>
            </a:r>
            <a:br>
              <a:rPr lang="en-US" dirty="0"/>
            </a:br>
            <a:r>
              <a:rPr lang="en-US" dirty="0"/>
              <a:t>are represented by a </a:t>
            </a:r>
            <a:r>
              <a:rPr lang="en-US" b="1" dirty="0"/>
              <a:t>DOM tree</a:t>
            </a:r>
          </a:p>
          <a:p>
            <a:pPr lvl="1"/>
            <a:r>
              <a:rPr lang="en-US" dirty="0"/>
              <a:t>The </a:t>
            </a:r>
            <a:r>
              <a:rPr lang="en-US" b="1" dirty="0"/>
              <a:t>DOM API </a:t>
            </a:r>
            <a:r>
              <a:rPr lang="en-US" dirty="0"/>
              <a:t>allows changing the DOM from JS</a:t>
            </a:r>
          </a:p>
        </p:txBody>
      </p:sp>
      <p:sp>
        <p:nvSpPr>
          <p:cNvPr id="4" name="Title 3">
            <a:extLst>
              <a:ext uri="{FF2B5EF4-FFF2-40B4-BE49-F238E27FC236}">
                <a16:creationId xmlns:a16="http://schemas.microsoft.com/office/drawing/2014/main" id="{09692430-3613-4AA6-A6D5-F728026F228F}"/>
              </a:ext>
            </a:extLst>
          </p:cNvPr>
          <p:cNvSpPr>
            <a:spLocks noGrp="1"/>
          </p:cNvSpPr>
          <p:nvPr>
            <p:ph type="title"/>
          </p:nvPr>
        </p:nvSpPr>
        <p:spPr/>
        <p:txBody>
          <a:bodyPr/>
          <a:lstStyle/>
          <a:p>
            <a:r>
              <a:rPr lang="en-US" dirty="0"/>
              <a:t>Web Front-End and DOM</a:t>
            </a:r>
          </a:p>
        </p:txBody>
      </p:sp>
      <p:sp>
        <p:nvSpPr>
          <p:cNvPr id="5" name="Slide Number">
            <a:extLst>
              <a:ext uri="{FF2B5EF4-FFF2-40B4-BE49-F238E27FC236}">
                <a16:creationId xmlns:a16="http://schemas.microsoft.com/office/drawing/2014/main" id="{8362F6F9-1290-4F05-BC31-92091C0AE2C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68</a:t>
            </a:fld>
            <a:endParaRPr lang="en-US" noProof="0" dirty="0"/>
          </a:p>
        </p:txBody>
      </p:sp>
      <p:pic>
        <p:nvPicPr>
          <p:cNvPr id="6" name="Picture 5">
            <a:extLst>
              <a:ext uri="{FF2B5EF4-FFF2-40B4-BE49-F238E27FC236}">
                <a16:creationId xmlns:a16="http://schemas.microsoft.com/office/drawing/2014/main" id="{AD9A5348-64AD-4D2A-9480-6CFB92DF72A1}"/>
              </a:ext>
            </a:extLst>
          </p:cNvPr>
          <p:cNvPicPr>
            <a:picLocks noChangeAspect="1"/>
          </p:cNvPicPr>
          <p:nvPr/>
        </p:nvPicPr>
        <p:blipFill>
          <a:blip r:embed="rId4"/>
          <a:stretch>
            <a:fillRect/>
          </a:stretch>
        </p:blipFill>
        <p:spPr>
          <a:xfrm>
            <a:off x="9367077" y="1809000"/>
            <a:ext cx="2758923" cy="2766300"/>
          </a:xfrm>
          <a:prstGeom prst="rect">
            <a:avLst/>
          </a:prstGeom>
        </p:spPr>
      </p:pic>
    </p:spTree>
    <p:extLst>
      <p:ext uri="{BB962C8B-B14F-4D97-AF65-F5344CB8AC3E}">
        <p14:creationId xmlns:p14="http://schemas.microsoft.com/office/powerpoint/2010/main" val="22221251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FA9724-FAD0-4F39-BB10-475EAC34EB8C}"/>
              </a:ext>
            </a:extLst>
          </p:cNvPr>
          <p:cNvSpPr>
            <a:spLocks noGrp="1"/>
          </p:cNvSpPr>
          <p:nvPr>
            <p:ph type="sldNum" sz="quarter" idx="5"/>
          </p:nvPr>
        </p:nvSpPr>
        <p:spPr/>
        <p:txBody>
          <a:bodyPr/>
          <a:lstStyle/>
          <a:p>
            <a:fld id="{2BF067CD-8E6B-4360-9AA8-C5DF2A48A6D1}" type="slidenum">
              <a:rPr lang="en-US" noProof="0" smtClean="0"/>
              <a:pPr/>
              <a:t>69</a:t>
            </a:fld>
            <a:endParaRPr lang="en-US" noProof="0" dirty="0"/>
          </a:p>
        </p:txBody>
      </p:sp>
      <p:sp>
        <p:nvSpPr>
          <p:cNvPr id="4" name="Title 3">
            <a:extLst>
              <a:ext uri="{FF2B5EF4-FFF2-40B4-BE49-F238E27FC236}">
                <a16:creationId xmlns:a16="http://schemas.microsoft.com/office/drawing/2014/main" id="{BE6402CB-F288-47DD-83B4-9B540EE517C5}"/>
              </a:ext>
            </a:extLst>
          </p:cNvPr>
          <p:cNvSpPr>
            <a:spLocks noGrp="1"/>
          </p:cNvSpPr>
          <p:nvPr>
            <p:ph type="title"/>
          </p:nvPr>
        </p:nvSpPr>
        <p:spPr/>
        <p:txBody>
          <a:bodyPr>
            <a:normAutofit/>
          </a:bodyPr>
          <a:lstStyle/>
          <a:p>
            <a:r>
              <a:rPr lang="en-US" dirty="0"/>
              <a:t>Using the DOM API – Example</a:t>
            </a:r>
          </a:p>
        </p:txBody>
      </p:sp>
      <p:sp>
        <p:nvSpPr>
          <p:cNvPr id="5" name="Text Placeholder 5">
            <a:extLst>
              <a:ext uri="{FF2B5EF4-FFF2-40B4-BE49-F238E27FC236}">
                <a16:creationId xmlns:a16="http://schemas.microsoft.com/office/drawing/2014/main" id="{81E2A95A-D4E3-4F15-B0F8-5493582F2C9E}"/>
              </a:ext>
            </a:extLst>
          </p:cNvPr>
          <p:cNvSpPr txBox="1">
            <a:spLocks/>
          </p:cNvSpPr>
          <p:nvPr/>
        </p:nvSpPr>
        <p:spPr>
          <a:xfrm>
            <a:off x="561000" y="1494000"/>
            <a:ext cx="11070000" cy="446613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nSpc>
                <a:spcPct val="105000"/>
              </a:lnSpc>
              <a:spcBef>
                <a:spcPts val="0"/>
              </a:spcBef>
              <a:spcAft>
                <a:spcPts val="0"/>
              </a:spcAft>
            </a:pPr>
            <a:r>
              <a:rPr lang="en-US" sz="2400" noProof="1"/>
              <a:t>&lt;input type="text" id="firstNum" /&gt; +</a:t>
            </a:r>
          </a:p>
          <a:p>
            <a:pPr>
              <a:lnSpc>
                <a:spcPct val="105000"/>
              </a:lnSpc>
              <a:spcBef>
                <a:spcPts val="0"/>
              </a:spcBef>
              <a:spcAft>
                <a:spcPts val="0"/>
              </a:spcAft>
            </a:pPr>
            <a:r>
              <a:rPr lang="en-US" sz="2400" noProof="1"/>
              <a:t>&lt;input type="text" id="secondNum" /&gt; = </a:t>
            </a:r>
          </a:p>
          <a:p>
            <a:pPr>
              <a:lnSpc>
                <a:spcPct val="105000"/>
              </a:lnSpc>
              <a:spcBef>
                <a:spcPts val="0"/>
              </a:spcBef>
              <a:spcAft>
                <a:spcPts val="0"/>
              </a:spcAft>
            </a:pPr>
            <a:r>
              <a:rPr lang="en-US" sz="2400" noProof="1"/>
              <a:t>&lt;input type="text" id="sum" /&gt;</a:t>
            </a:r>
          </a:p>
          <a:p>
            <a:pPr>
              <a:lnSpc>
                <a:spcPct val="105000"/>
              </a:lnSpc>
              <a:spcBef>
                <a:spcPts val="0"/>
              </a:spcBef>
              <a:spcAft>
                <a:spcPts val="0"/>
              </a:spcAft>
            </a:pPr>
            <a:r>
              <a:rPr lang="en-US" sz="2400" noProof="1"/>
              <a:t>&lt;button id="calc"&gt;Calc&lt;/button&gt;</a:t>
            </a:r>
          </a:p>
          <a:p>
            <a:pPr>
              <a:lnSpc>
                <a:spcPct val="105000"/>
              </a:lnSpc>
              <a:spcBef>
                <a:spcPts val="0"/>
              </a:spcBef>
              <a:spcAft>
                <a:spcPts val="0"/>
              </a:spcAft>
            </a:pPr>
            <a:r>
              <a:rPr lang="en-US" sz="2400" noProof="1"/>
              <a:t>&lt;script&gt;</a:t>
            </a:r>
          </a:p>
          <a:p>
            <a:pPr>
              <a:lnSpc>
                <a:spcPct val="105000"/>
              </a:lnSpc>
              <a:spcBef>
                <a:spcPts val="0"/>
              </a:spcBef>
              <a:spcAft>
                <a:spcPts val="0"/>
              </a:spcAft>
            </a:pPr>
            <a:r>
              <a:rPr lang="en-US" sz="2400" noProof="1"/>
              <a:t>  </a:t>
            </a:r>
            <a:r>
              <a:rPr lang="en-US" sz="2400" noProof="1">
                <a:solidFill>
                  <a:schemeClr val="bg1"/>
                </a:solidFill>
              </a:rPr>
              <a:t>document.getElementById</a:t>
            </a:r>
            <a:r>
              <a:rPr lang="en-US" sz="2400" noProof="1"/>
              <a:t>("calc").</a:t>
            </a:r>
            <a:r>
              <a:rPr lang="en-US" sz="2400" noProof="1">
                <a:solidFill>
                  <a:schemeClr val="bg1"/>
                </a:solidFill>
              </a:rPr>
              <a:t>onclick</a:t>
            </a:r>
            <a:r>
              <a:rPr lang="en-US" sz="2400" noProof="1"/>
              <a:t> = function() {</a:t>
            </a:r>
          </a:p>
          <a:p>
            <a:pPr>
              <a:lnSpc>
                <a:spcPct val="105000"/>
              </a:lnSpc>
              <a:spcBef>
                <a:spcPts val="0"/>
              </a:spcBef>
              <a:spcAft>
                <a:spcPts val="0"/>
              </a:spcAft>
            </a:pPr>
            <a:r>
              <a:rPr lang="en-US" sz="2400" noProof="1"/>
              <a:t>    </a:t>
            </a:r>
            <a:r>
              <a:rPr lang="en-US" sz="2400" noProof="1">
                <a:solidFill>
                  <a:schemeClr val="bg1"/>
                </a:solidFill>
              </a:rPr>
              <a:t>document.getElementById</a:t>
            </a:r>
            <a:r>
              <a:rPr lang="en-US" sz="2400" noProof="1"/>
              <a:t>("sum").</a:t>
            </a:r>
            <a:r>
              <a:rPr lang="en-US" sz="2400" noProof="1">
                <a:solidFill>
                  <a:schemeClr val="bg1"/>
                </a:solidFill>
              </a:rPr>
              <a:t>value</a:t>
            </a:r>
            <a:r>
              <a:rPr lang="en-US" sz="2400" noProof="1"/>
              <a:t> =</a:t>
            </a:r>
          </a:p>
          <a:p>
            <a:pPr>
              <a:lnSpc>
                <a:spcPct val="105000"/>
              </a:lnSpc>
              <a:spcBef>
                <a:spcPts val="0"/>
              </a:spcBef>
              <a:spcAft>
                <a:spcPts val="0"/>
              </a:spcAft>
            </a:pPr>
            <a:r>
              <a:rPr lang="en-US" sz="2400" noProof="1"/>
              <a:t>      Number(</a:t>
            </a:r>
            <a:r>
              <a:rPr lang="en-US" sz="2400" noProof="1">
                <a:solidFill>
                  <a:schemeClr val="bg1"/>
                </a:solidFill>
              </a:rPr>
              <a:t>document.getElementById</a:t>
            </a:r>
            <a:r>
              <a:rPr lang="en-US" sz="2400" noProof="1"/>
              <a:t>("firstNum").</a:t>
            </a:r>
            <a:r>
              <a:rPr lang="en-US" sz="2400" noProof="1">
                <a:solidFill>
                  <a:schemeClr val="bg1"/>
                </a:solidFill>
              </a:rPr>
              <a:t>value</a:t>
            </a:r>
            <a:r>
              <a:rPr lang="en-US" sz="2400" noProof="1"/>
              <a:t>) +</a:t>
            </a:r>
          </a:p>
          <a:p>
            <a:pPr>
              <a:lnSpc>
                <a:spcPct val="105000"/>
              </a:lnSpc>
              <a:spcBef>
                <a:spcPts val="0"/>
              </a:spcBef>
              <a:spcAft>
                <a:spcPts val="0"/>
              </a:spcAft>
            </a:pPr>
            <a:r>
              <a:rPr lang="en-US" sz="2400" noProof="1"/>
              <a:t>      Number(</a:t>
            </a:r>
            <a:r>
              <a:rPr lang="en-US" sz="2400" noProof="1">
                <a:solidFill>
                  <a:schemeClr val="bg1"/>
                </a:solidFill>
              </a:rPr>
              <a:t>document.getElementById</a:t>
            </a:r>
            <a:r>
              <a:rPr lang="en-US" sz="2400" noProof="1"/>
              <a:t>("secondNum").</a:t>
            </a:r>
            <a:r>
              <a:rPr lang="en-US" sz="2400" noProof="1">
                <a:solidFill>
                  <a:schemeClr val="bg1"/>
                </a:solidFill>
              </a:rPr>
              <a:t>value</a:t>
            </a:r>
            <a:r>
              <a:rPr lang="en-US" sz="2400" noProof="1"/>
              <a:t>);</a:t>
            </a:r>
          </a:p>
          <a:p>
            <a:pPr>
              <a:lnSpc>
                <a:spcPct val="105000"/>
              </a:lnSpc>
              <a:spcBef>
                <a:spcPts val="0"/>
              </a:spcBef>
              <a:spcAft>
                <a:spcPts val="0"/>
              </a:spcAft>
            </a:pPr>
            <a:r>
              <a:rPr lang="en-US" sz="2400" noProof="1"/>
              <a:t>  }</a:t>
            </a:r>
          </a:p>
          <a:p>
            <a:pPr>
              <a:lnSpc>
                <a:spcPct val="105000"/>
              </a:lnSpc>
              <a:spcBef>
                <a:spcPts val="0"/>
              </a:spcBef>
              <a:spcAft>
                <a:spcPts val="0"/>
              </a:spcAft>
            </a:pPr>
            <a:r>
              <a:rPr lang="en-US" sz="2400" noProof="1"/>
              <a:t>&lt;/script&gt;</a:t>
            </a:r>
          </a:p>
        </p:txBody>
      </p:sp>
      <p:pic>
        <p:nvPicPr>
          <p:cNvPr id="6" name="Picture 5">
            <a:extLst>
              <a:ext uri="{FF2B5EF4-FFF2-40B4-BE49-F238E27FC236}">
                <a16:creationId xmlns:a16="http://schemas.microsoft.com/office/drawing/2014/main" id="{8B95686D-190F-4351-AFDF-B07D2A5374F4}"/>
              </a:ext>
            </a:extLst>
          </p:cNvPr>
          <p:cNvPicPr>
            <a:picLocks noChangeAspect="1"/>
          </p:cNvPicPr>
          <p:nvPr/>
        </p:nvPicPr>
        <p:blipFill>
          <a:blip r:embed="rId3"/>
          <a:stretch>
            <a:fillRect/>
          </a:stretch>
        </p:blipFill>
        <p:spPr>
          <a:xfrm>
            <a:off x="8887365" y="1359000"/>
            <a:ext cx="2884327" cy="1980000"/>
          </a:xfrm>
          <a:prstGeom prst="rect">
            <a:avLst/>
          </a:prstGeom>
          <a:ln>
            <a:solidFill>
              <a:srgbClr val="ADB4C3"/>
            </a:solidFill>
          </a:ln>
        </p:spPr>
      </p:pic>
    </p:spTree>
    <p:extLst>
      <p:ext uri="{BB962C8B-B14F-4D97-AF65-F5344CB8AC3E}">
        <p14:creationId xmlns:p14="http://schemas.microsoft.com/office/powerpoint/2010/main" val="2000131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3002180" y="4541788"/>
            <a:ext cx="6187641" cy="1992212"/>
          </a:xfrm>
        </p:spPr>
        <p:txBody>
          <a:bodyPr/>
          <a:lstStyle/>
          <a:p>
            <a:r>
              <a:rPr lang="en-US" dirty="0"/>
              <a:t>The 4 Skills of</a:t>
            </a:r>
            <a:br>
              <a:rPr lang="en-US" dirty="0"/>
            </a:br>
            <a:r>
              <a:rPr lang="en-US" dirty="0"/>
              <a:t>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160163" y="279565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160163" y="1657704"/>
            <a:ext cx="6065837" cy="1317946"/>
          </a:xfrm>
        </p:spPr>
        <p:txBody>
          <a:bodyPr/>
          <a:lstStyle/>
          <a:p>
            <a:r>
              <a:rPr lang="en-US" dirty="0"/>
              <a:t>DOM Interaction</a:t>
            </a:r>
          </a:p>
        </p:txBody>
      </p:sp>
      <p:pic>
        <p:nvPicPr>
          <p:cNvPr id="8" name="Picture 7">
            <a:extLst>
              <a:ext uri="{FF2B5EF4-FFF2-40B4-BE49-F238E27FC236}">
                <a16:creationId xmlns:a16="http://schemas.microsoft.com/office/drawing/2014/main" id="{F55FFCCA-9B42-4990-B88C-19AD084F76C3}"/>
              </a:ext>
            </a:extLst>
          </p:cNvPr>
          <p:cNvPicPr>
            <a:picLocks noChangeAspect="1"/>
          </p:cNvPicPr>
          <p:nvPr/>
        </p:nvPicPr>
        <p:blipFill>
          <a:blip r:embed="rId3"/>
          <a:stretch>
            <a:fillRect/>
          </a:stretch>
        </p:blipFill>
        <p:spPr>
          <a:xfrm>
            <a:off x="1046669" y="1854000"/>
            <a:ext cx="3018034" cy="1672766"/>
          </a:xfrm>
          <a:prstGeom prst="rect">
            <a:avLst/>
          </a:prstGeom>
        </p:spPr>
      </p:pic>
      <p:sp>
        <p:nvSpPr>
          <p:cNvPr id="10" name="Rectangle 9">
            <a:extLst>
              <a:ext uri="{FF2B5EF4-FFF2-40B4-BE49-F238E27FC236}">
                <a16:creationId xmlns:a16="http://schemas.microsoft.com/office/drawing/2014/main" id="{0FB61283-B753-45BD-B598-EEED485BB915}"/>
              </a:ext>
            </a:extLst>
          </p:cNvPr>
          <p:cNvSpPr/>
          <p:nvPr/>
        </p:nvSpPr>
        <p:spPr>
          <a:xfrm>
            <a:off x="5071393" y="3597335"/>
            <a:ext cx="6243376" cy="523220"/>
          </a:xfrm>
          <a:prstGeom prst="rect">
            <a:avLst/>
          </a:prstGeom>
        </p:spPr>
        <p:txBody>
          <a:bodyPr wrap="none">
            <a:spAutoFit/>
          </a:bodyPr>
          <a:lstStyle/>
          <a:p>
            <a:pPr algn="ctr"/>
            <a:r>
              <a:rPr lang="en-US" sz="2800" dirty="0">
                <a:hlinkClick r:id="rId4"/>
              </a:rPr>
              <a:t>https://repl.it/@nakov/summator-js-dom</a:t>
            </a:r>
            <a:endParaRPr lang="en-US" sz="2800" dirty="0"/>
          </a:p>
        </p:txBody>
      </p:sp>
    </p:spTree>
    <p:extLst>
      <p:ext uri="{BB962C8B-B14F-4D97-AF65-F5344CB8AC3E}">
        <p14:creationId xmlns:p14="http://schemas.microsoft.com/office/powerpoint/2010/main" val="3760090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9AF3DF-082C-47B7-B837-931F739A62A0}"/>
              </a:ext>
            </a:extLst>
          </p:cNvPr>
          <p:cNvSpPr>
            <a:spLocks noGrp="1"/>
          </p:cNvSpPr>
          <p:nvPr>
            <p:ph type="body" sz="quarter" idx="10"/>
          </p:nvPr>
        </p:nvSpPr>
        <p:spPr/>
        <p:txBody>
          <a:bodyPr>
            <a:normAutofit/>
          </a:bodyPr>
          <a:lstStyle/>
          <a:p>
            <a:r>
              <a:rPr lang="en-US" b="1" dirty="0"/>
              <a:t>AJAX</a:t>
            </a:r>
            <a:r>
              <a:rPr lang="en-US" dirty="0"/>
              <a:t> is a technology for asynchronous execution of HTTP requests from client-side JavaScript</a:t>
            </a:r>
          </a:p>
          <a:p>
            <a:endParaRPr lang="en-US" dirty="0"/>
          </a:p>
          <a:p>
            <a:endParaRPr lang="en-US" dirty="0"/>
          </a:p>
          <a:p>
            <a:endParaRPr lang="en-US" dirty="0"/>
          </a:p>
          <a:p>
            <a:pPr>
              <a:spcBef>
                <a:spcPts val="1200"/>
              </a:spcBef>
            </a:pPr>
            <a:r>
              <a:rPr lang="en-US" b="1" dirty="0"/>
              <a:t>RESTful APIs</a:t>
            </a:r>
            <a:r>
              <a:rPr lang="en-US" dirty="0"/>
              <a:t> are HTTP-based Web services</a:t>
            </a:r>
          </a:p>
          <a:p>
            <a:pPr lvl="1"/>
            <a:r>
              <a:rPr lang="en-US" dirty="0"/>
              <a:t>The HTTP methods </a:t>
            </a:r>
            <a:r>
              <a:rPr lang="en-US" b="1" dirty="0"/>
              <a:t>GET</a:t>
            </a:r>
            <a:r>
              <a:rPr lang="en-US" dirty="0"/>
              <a:t>, </a:t>
            </a:r>
            <a:r>
              <a:rPr lang="en-US" b="1" dirty="0"/>
              <a:t>POST</a:t>
            </a:r>
            <a:r>
              <a:rPr lang="en-US" dirty="0"/>
              <a:t>, </a:t>
            </a:r>
            <a:r>
              <a:rPr lang="en-US" b="1" dirty="0"/>
              <a:t>PUT</a:t>
            </a:r>
            <a:r>
              <a:rPr lang="en-US" dirty="0"/>
              <a:t> and </a:t>
            </a:r>
            <a:r>
              <a:rPr lang="en-US" b="1" dirty="0"/>
              <a:t>DELETE</a:t>
            </a:r>
            <a:br>
              <a:rPr lang="en-US" dirty="0"/>
            </a:br>
            <a:r>
              <a:rPr lang="en-US" dirty="0"/>
              <a:t>retrieve, create, modify and delete data</a:t>
            </a:r>
          </a:p>
        </p:txBody>
      </p:sp>
      <p:sp>
        <p:nvSpPr>
          <p:cNvPr id="4" name="Title 3">
            <a:extLst>
              <a:ext uri="{FF2B5EF4-FFF2-40B4-BE49-F238E27FC236}">
                <a16:creationId xmlns:a16="http://schemas.microsoft.com/office/drawing/2014/main" id="{09692430-3613-4AA6-A6D5-F728026F228F}"/>
              </a:ext>
            </a:extLst>
          </p:cNvPr>
          <p:cNvSpPr>
            <a:spLocks noGrp="1"/>
          </p:cNvSpPr>
          <p:nvPr>
            <p:ph type="title"/>
          </p:nvPr>
        </p:nvSpPr>
        <p:spPr/>
        <p:txBody>
          <a:bodyPr/>
          <a:lstStyle/>
          <a:p>
            <a:r>
              <a:rPr lang="en-US" dirty="0"/>
              <a:t>AJAX and RESTful APIs</a:t>
            </a:r>
          </a:p>
        </p:txBody>
      </p:sp>
      <p:sp>
        <p:nvSpPr>
          <p:cNvPr id="5" name="Slide Number">
            <a:extLst>
              <a:ext uri="{FF2B5EF4-FFF2-40B4-BE49-F238E27FC236}">
                <a16:creationId xmlns:a16="http://schemas.microsoft.com/office/drawing/2014/main" id="{8362F6F9-1290-4F05-BC31-92091C0AE2C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71</a:t>
            </a:fld>
            <a:endParaRPr lang="en-US" noProof="0" dirty="0"/>
          </a:p>
        </p:txBody>
      </p:sp>
      <p:sp>
        <p:nvSpPr>
          <p:cNvPr id="6" name="Text Placeholder 5">
            <a:extLst>
              <a:ext uri="{FF2B5EF4-FFF2-40B4-BE49-F238E27FC236}">
                <a16:creationId xmlns:a16="http://schemas.microsoft.com/office/drawing/2014/main" id="{70F02D25-D4F2-4238-B199-066C38F324D9}"/>
              </a:ext>
            </a:extLst>
          </p:cNvPr>
          <p:cNvSpPr txBox="1">
            <a:spLocks/>
          </p:cNvSpPr>
          <p:nvPr/>
        </p:nvSpPr>
        <p:spPr>
          <a:xfrm>
            <a:off x="720680" y="2457662"/>
            <a:ext cx="10710000" cy="20032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400" noProof="1"/>
              <a:t>let httpRequest = </a:t>
            </a:r>
            <a:r>
              <a:rPr lang="en-US" sz="2400" noProof="1">
                <a:solidFill>
                  <a:schemeClr val="bg1"/>
                </a:solidFill>
              </a:rPr>
              <a:t>fetch</a:t>
            </a:r>
            <a:r>
              <a:rPr lang="en-US" sz="2400" noProof="1"/>
              <a:t>('</a:t>
            </a:r>
            <a:r>
              <a:rPr lang="en-US" sz="2400" noProof="1">
                <a:latin typeface="+mn-lt"/>
              </a:rPr>
              <a:t>https://some-url…'</a:t>
            </a:r>
            <a:r>
              <a:rPr lang="en-US" sz="2400" noProof="1"/>
              <a:t>);</a:t>
            </a:r>
          </a:p>
          <a:p>
            <a:pPr>
              <a:spcBef>
                <a:spcPts val="400"/>
              </a:spcBef>
              <a:spcAft>
                <a:spcPts val="400"/>
              </a:spcAft>
            </a:pPr>
            <a:r>
              <a:rPr lang="en-US" sz="2400" noProof="1"/>
              <a:t>httpRequest.then(function(httpResponse) {</a:t>
            </a:r>
          </a:p>
          <a:p>
            <a:pPr>
              <a:spcBef>
                <a:spcPts val="400"/>
              </a:spcBef>
              <a:spcAft>
                <a:spcPts val="400"/>
              </a:spcAft>
            </a:pPr>
            <a:r>
              <a:rPr lang="en-US" sz="2400" noProof="1"/>
              <a:t>  // </a:t>
            </a:r>
            <a:r>
              <a:rPr lang="en-US" sz="2400" noProof="1">
                <a:latin typeface="+mn-lt"/>
              </a:rPr>
              <a:t>Process the HTTP response here and update the DOM tree …</a:t>
            </a:r>
          </a:p>
          <a:p>
            <a:pPr>
              <a:spcBef>
                <a:spcPts val="400"/>
              </a:spcBef>
              <a:spcAft>
                <a:spcPts val="400"/>
              </a:spcAft>
            </a:pPr>
            <a:r>
              <a:rPr lang="en-US" sz="2400" noProof="1"/>
              <a:t>});</a:t>
            </a:r>
          </a:p>
        </p:txBody>
      </p:sp>
      <p:pic>
        <p:nvPicPr>
          <p:cNvPr id="2" name="Picture 1">
            <a:extLst>
              <a:ext uri="{FF2B5EF4-FFF2-40B4-BE49-F238E27FC236}">
                <a16:creationId xmlns:a16="http://schemas.microsoft.com/office/drawing/2014/main" id="{425D62F9-FA92-4E26-B9DF-098577627E5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9561000" y="2588151"/>
            <a:ext cx="1767993" cy="1761897"/>
          </a:xfrm>
          <a:prstGeom prst="rect">
            <a:avLst/>
          </a:prstGeom>
        </p:spPr>
      </p:pic>
    </p:spTree>
    <p:extLst>
      <p:ext uri="{BB962C8B-B14F-4D97-AF65-F5344CB8AC3E}">
        <p14:creationId xmlns:p14="http://schemas.microsoft.com/office/powerpoint/2010/main" val="3509172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69CB6E-A5F4-4FAA-856A-136B91A73798}"/>
              </a:ext>
            </a:extLst>
          </p:cNvPr>
          <p:cNvSpPr>
            <a:spLocks noGrp="1"/>
          </p:cNvSpPr>
          <p:nvPr>
            <p:ph type="sldNum" sz="quarter" idx="5"/>
          </p:nvPr>
        </p:nvSpPr>
        <p:spPr/>
        <p:txBody>
          <a:bodyPr/>
          <a:lstStyle/>
          <a:p>
            <a:fld id="{2BF067CD-8E6B-4360-9AA8-C5DF2A48A6D1}" type="slidenum">
              <a:rPr lang="en-US" noProof="0" smtClean="0"/>
              <a:pPr/>
              <a:t>72</a:t>
            </a:fld>
            <a:endParaRPr lang="en-US" noProof="0" dirty="0"/>
          </a:p>
        </p:txBody>
      </p:sp>
      <p:sp>
        <p:nvSpPr>
          <p:cNvPr id="4" name="Title 3">
            <a:extLst>
              <a:ext uri="{FF2B5EF4-FFF2-40B4-BE49-F238E27FC236}">
                <a16:creationId xmlns:a16="http://schemas.microsoft.com/office/drawing/2014/main" id="{5FBCFFD8-FFAE-413E-BE02-DD386EEF65AE}"/>
              </a:ext>
            </a:extLst>
          </p:cNvPr>
          <p:cNvSpPr>
            <a:spLocks noGrp="1"/>
          </p:cNvSpPr>
          <p:nvPr>
            <p:ph type="title"/>
          </p:nvPr>
        </p:nvSpPr>
        <p:spPr/>
        <p:txBody>
          <a:bodyPr/>
          <a:lstStyle/>
          <a:p>
            <a:r>
              <a:rPr lang="en-US" dirty="0"/>
              <a:t>RESTful API Server – Example</a:t>
            </a:r>
          </a:p>
        </p:txBody>
      </p:sp>
      <p:sp>
        <p:nvSpPr>
          <p:cNvPr id="5" name="Text Placeholder 5">
            <a:extLst>
              <a:ext uri="{FF2B5EF4-FFF2-40B4-BE49-F238E27FC236}">
                <a16:creationId xmlns:a16="http://schemas.microsoft.com/office/drawing/2014/main" id="{B432C1F4-D90C-46B3-B621-0A74B45143CB}"/>
              </a:ext>
            </a:extLst>
          </p:cNvPr>
          <p:cNvSpPr txBox="1">
            <a:spLocks/>
          </p:cNvSpPr>
          <p:nvPr/>
        </p:nvSpPr>
        <p:spPr>
          <a:xfrm>
            <a:off x="720680" y="1359000"/>
            <a:ext cx="10710000" cy="523486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200" noProof="1"/>
              <a:t>const express = require('express');</a:t>
            </a:r>
          </a:p>
          <a:p>
            <a:pPr>
              <a:spcBef>
                <a:spcPts val="0"/>
              </a:spcBef>
              <a:spcAft>
                <a:spcPts val="0"/>
              </a:spcAft>
            </a:pPr>
            <a:r>
              <a:rPr lang="en-US" sz="2200" noProof="1"/>
              <a:t>const app = express();</a:t>
            </a:r>
          </a:p>
          <a:p>
            <a:pPr>
              <a:spcBef>
                <a:spcPts val="0"/>
              </a:spcBef>
              <a:spcAft>
                <a:spcPts val="0"/>
              </a:spcAft>
            </a:pPr>
            <a:r>
              <a:rPr lang="en-US" sz="2200" noProof="1"/>
              <a:t>app.use(require('cors')());</a:t>
            </a:r>
          </a:p>
          <a:p>
            <a:pPr>
              <a:spcBef>
                <a:spcPts val="0"/>
              </a:spcBef>
              <a:spcAft>
                <a:spcPts val="0"/>
              </a:spcAft>
            </a:pPr>
            <a:r>
              <a:rPr lang="en-US" sz="2200" noProof="1"/>
              <a:t>app.use(require('body-parser').json());</a:t>
            </a:r>
          </a:p>
          <a:p>
            <a:pPr>
              <a:spcBef>
                <a:spcPts val="1200"/>
              </a:spcBef>
              <a:spcAft>
                <a:spcPts val="0"/>
              </a:spcAft>
            </a:pPr>
            <a:r>
              <a:rPr lang="en-US" sz="2200" noProof="1"/>
              <a:t>let todoList = ['</a:t>
            </a:r>
            <a:r>
              <a:rPr lang="en-US" sz="2200" noProof="1">
                <a:latin typeface="+mn-lt"/>
              </a:rPr>
              <a:t>Learn HTML</a:t>
            </a:r>
            <a:r>
              <a:rPr lang="en-US" sz="2200" noProof="1"/>
              <a:t>', '</a:t>
            </a:r>
            <a:r>
              <a:rPr lang="en-US" sz="2200" noProof="1">
                <a:latin typeface="+mn-lt"/>
              </a:rPr>
              <a:t>Learn CSS</a:t>
            </a:r>
            <a:r>
              <a:rPr lang="en-US" sz="2200" noProof="1"/>
              <a:t>'];</a:t>
            </a:r>
          </a:p>
          <a:p>
            <a:pPr>
              <a:spcBef>
                <a:spcPts val="1200"/>
              </a:spcBef>
              <a:spcAft>
                <a:spcPts val="0"/>
              </a:spcAft>
            </a:pPr>
            <a:r>
              <a:rPr lang="en-US" sz="2200" noProof="1"/>
              <a:t>app.</a:t>
            </a:r>
            <a:r>
              <a:rPr lang="en-US" sz="2200" noProof="1">
                <a:solidFill>
                  <a:schemeClr val="bg1"/>
                </a:solidFill>
              </a:rPr>
              <a:t>get</a:t>
            </a:r>
            <a:r>
              <a:rPr lang="en-US" sz="2200" noProof="1"/>
              <a:t>('/todo-list', (req, res) =&gt; {</a:t>
            </a:r>
          </a:p>
          <a:p>
            <a:pPr>
              <a:spcBef>
                <a:spcPts val="0"/>
              </a:spcBef>
              <a:spcAft>
                <a:spcPts val="0"/>
              </a:spcAft>
            </a:pPr>
            <a:r>
              <a:rPr lang="en-US" sz="2200" noProof="1"/>
              <a:t>    res.json(todoList);</a:t>
            </a:r>
          </a:p>
          <a:p>
            <a:pPr>
              <a:spcBef>
                <a:spcPts val="0"/>
              </a:spcBef>
              <a:spcAft>
                <a:spcPts val="0"/>
              </a:spcAft>
            </a:pPr>
            <a:r>
              <a:rPr lang="en-US" sz="2200" noProof="1"/>
              <a:t>});</a:t>
            </a:r>
          </a:p>
          <a:p>
            <a:pPr>
              <a:spcBef>
                <a:spcPts val="1200"/>
              </a:spcBef>
              <a:spcAft>
                <a:spcPts val="0"/>
              </a:spcAft>
            </a:pPr>
            <a:r>
              <a:rPr lang="en-US" sz="2200" noProof="1"/>
              <a:t>app.</a:t>
            </a:r>
            <a:r>
              <a:rPr lang="en-US" sz="2200" noProof="1">
                <a:solidFill>
                  <a:schemeClr val="bg1"/>
                </a:solidFill>
              </a:rPr>
              <a:t>post</a:t>
            </a:r>
            <a:r>
              <a:rPr lang="en-US" sz="2200" noProof="1"/>
              <a:t>('/todo-list', (req, res) =&gt; {</a:t>
            </a:r>
          </a:p>
          <a:p>
            <a:pPr>
              <a:spcBef>
                <a:spcPts val="0"/>
              </a:spcBef>
              <a:spcAft>
                <a:spcPts val="0"/>
              </a:spcAft>
            </a:pPr>
            <a:r>
              <a:rPr lang="en-US" sz="2200" noProof="1"/>
              <a:t>    todoList.push(req.body.todoText);</a:t>
            </a:r>
          </a:p>
          <a:p>
            <a:pPr>
              <a:spcBef>
                <a:spcPts val="0"/>
              </a:spcBef>
              <a:spcAft>
                <a:spcPts val="0"/>
              </a:spcAft>
            </a:pPr>
            <a:r>
              <a:rPr lang="en-US" sz="2200" noProof="1"/>
              <a:t>    res.sendStatus(200);</a:t>
            </a:r>
          </a:p>
          <a:p>
            <a:pPr>
              <a:spcBef>
                <a:spcPts val="0"/>
              </a:spcBef>
              <a:spcAft>
                <a:spcPts val="0"/>
              </a:spcAft>
            </a:pPr>
            <a:r>
              <a:rPr lang="en-US" sz="2200" noProof="1"/>
              <a:t>});</a:t>
            </a:r>
          </a:p>
          <a:p>
            <a:pPr>
              <a:spcBef>
                <a:spcPts val="1200"/>
              </a:spcBef>
              <a:spcAft>
                <a:spcPts val="0"/>
              </a:spcAft>
            </a:pPr>
            <a:r>
              <a:rPr lang="en-US" sz="2200" noProof="1"/>
              <a:t>app.</a:t>
            </a:r>
            <a:r>
              <a:rPr lang="en-US" sz="2200" noProof="1">
                <a:solidFill>
                  <a:schemeClr val="bg1"/>
                </a:solidFill>
              </a:rPr>
              <a:t>listen</a:t>
            </a:r>
            <a:r>
              <a:rPr lang="en-US" sz="2200" noProof="1"/>
              <a:t>(8080);</a:t>
            </a:r>
          </a:p>
        </p:txBody>
      </p:sp>
      <p:pic>
        <p:nvPicPr>
          <p:cNvPr id="6" name="Picture 5">
            <a:extLst>
              <a:ext uri="{FF2B5EF4-FFF2-40B4-BE49-F238E27FC236}">
                <a16:creationId xmlns:a16="http://schemas.microsoft.com/office/drawing/2014/main" id="{83B078E0-40E2-48D4-A1DC-F6DC36A38BEF}"/>
              </a:ext>
            </a:extLst>
          </p:cNvPr>
          <p:cNvPicPr>
            <a:picLocks noChangeAspect="1"/>
          </p:cNvPicPr>
          <p:nvPr/>
        </p:nvPicPr>
        <p:blipFill>
          <a:blip r:embed="rId2"/>
          <a:stretch>
            <a:fillRect/>
          </a:stretch>
        </p:blipFill>
        <p:spPr>
          <a:xfrm>
            <a:off x="7176000" y="1296993"/>
            <a:ext cx="4818287" cy="1621276"/>
          </a:xfrm>
          <a:prstGeom prst="rect">
            <a:avLst/>
          </a:prstGeom>
          <a:ln>
            <a:solidFill>
              <a:srgbClr val="ADB4C3"/>
            </a:solidFill>
          </a:ln>
        </p:spPr>
      </p:pic>
    </p:spTree>
    <p:extLst>
      <p:ext uri="{BB962C8B-B14F-4D97-AF65-F5344CB8AC3E}">
        <p14:creationId xmlns:p14="http://schemas.microsoft.com/office/powerpoint/2010/main" val="5360876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501A9F-0CDF-47CF-9F84-DDA9568E946B}"/>
              </a:ext>
            </a:extLst>
          </p:cNvPr>
          <p:cNvSpPr>
            <a:spLocks noGrp="1"/>
          </p:cNvSpPr>
          <p:nvPr>
            <p:ph type="sldNum" sz="quarter" idx="5"/>
          </p:nvPr>
        </p:nvSpPr>
        <p:spPr/>
        <p:txBody>
          <a:bodyPr/>
          <a:lstStyle/>
          <a:p>
            <a:fld id="{2BF067CD-8E6B-4360-9AA8-C5DF2A48A6D1}" type="slidenum">
              <a:rPr lang="en-US" noProof="0" smtClean="0"/>
              <a:pPr/>
              <a:t>73</a:t>
            </a:fld>
            <a:endParaRPr lang="en-US" noProof="0" dirty="0"/>
          </a:p>
        </p:txBody>
      </p:sp>
      <p:sp>
        <p:nvSpPr>
          <p:cNvPr id="4" name="Title 3">
            <a:extLst>
              <a:ext uri="{FF2B5EF4-FFF2-40B4-BE49-F238E27FC236}">
                <a16:creationId xmlns:a16="http://schemas.microsoft.com/office/drawing/2014/main" id="{CC089A28-9E54-4195-8FF5-6A8DC97983EF}"/>
              </a:ext>
            </a:extLst>
          </p:cNvPr>
          <p:cNvSpPr>
            <a:spLocks noGrp="1"/>
          </p:cNvSpPr>
          <p:nvPr>
            <p:ph type="title"/>
          </p:nvPr>
        </p:nvSpPr>
        <p:spPr/>
        <p:txBody>
          <a:bodyPr/>
          <a:lstStyle/>
          <a:p>
            <a:r>
              <a:rPr lang="en-US" dirty="0"/>
              <a:t>RESTful API Client  – Example</a:t>
            </a:r>
          </a:p>
        </p:txBody>
      </p:sp>
      <p:sp>
        <p:nvSpPr>
          <p:cNvPr id="5" name="Text Placeholder 5">
            <a:extLst>
              <a:ext uri="{FF2B5EF4-FFF2-40B4-BE49-F238E27FC236}">
                <a16:creationId xmlns:a16="http://schemas.microsoft.com/office/drawing/2014/main" id="{AF5E08C8-956B-4C24-9DAF-4667FE8DFF25}"/>
              </a:ext>
            </a:extLst>
          </p:cNvPr>
          <p:cNvSpPr txBox="1">
            <a:spLocks/>
          </p:cNvSpPr>
          <p:nvPr/>
        </p:nvSpPr>
        <p:spPr>
          <a:xfrm>
            <a:off x="720680" y="1391241"/>
            <a:ext cx="10710000" cy="455775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200" noProof="1"/>
              <a:t>&lt;button id="load"&gt;Load TODOs&lt;/button&gt;</a:t>
            </a:r>
          </a:p>
          <a:p>
            <a:pPr>
              <a:spcBef>
                <a:spcPts val="1200"/>
              </a:spcBef>
              <a:spcAft>
                <a:spcPts val="0"/>
              </a:spcAft>
            </a:pPr>
            <a:r>
              <a:rPr lang="en-US" sz="2200" noProof="1"/>
              <a:t>&lt;ul id="todo-list"&gt;&lt;/ul&gt;</a:t>
            </a:r>
          </a:p>
          <a:p>
            <a:pPr>
              <a:spcBef>
                <a:spcPts val="1200"/>
              </a:spcBef>
              <a:spcAft>
                <a:spcPts val="0"/>
              </a:spcAft>
            </a:pPr>
            <a:r>
              <a:rPr lang="en-US" sz="2200" noProof="1"/>
              <a:t>&lt;input type="text" id="todo" /&gt;</a:t>
            </a:r>
          </a:p>
          <a:p>
            <a:pPr>
              <a:spcBef>
                <a:spcPts val="1200"/>
              </a:spcBef>
              <a:spcAft>
                <a:spcPts val="0"/>
              </a:spcAft>
            </a:pPr>
            <a:r>
              <a:rPr lang="en-US" sz="2200" noProof="1"/>
              <a:t>&lt;button id="add"&gt;Add TODO&lt;/button&gt;</a:t>
            </a:r>
          </a:p>
          <a:p>
            <a:pPr>
              <a:spcBef>
                <a:spcPts val="1200"/>
              </a:spcBef>
              <a:spcAft>
                <a:spcPts val="0"/>
              </a:spcAft>
            </a:pPr>
            <a:r>
              <a:rPr lang="en-US" sz="2200" noProof="1"/>
              <a:t>&lt;script&gt;</a:t>
            </a:r>
          </a:p>
          <a:p>
            <a:pPr>
              <a:spcBef>
                <a:spcPts val="0"/>
              </a:spcBef>
              <a:spcAft>
                <a:spcPts val="0"/>
              </a:spcAft>
            </a:pPr>
            <a:r>
              <a:rPr lang="en-US" sz="2200" noProof="1"/>
              <a:t>  const apiUrl = 'https://restful-api-js.nakov.repl.co/todo-list';</a:t>
            </a:r>
          </a:p>
          <a:p>
            <a:pPr>
              <a:spcBef>
                <a:spcPts val="0"/>
              </a:spcBef>
              <a:spcAft>
                <a:spcPts val="0"/>
              </a:spcAft>
            </a:pPr>
            <a:r>
              <a:rPr lang="en-US" sz="2200" noProof="1"/>
              <a:t>  </a:t>
            </a:r>
            <a:r>
              <a:rPr lang="en-US" sz="2200" noProof="1">
                <a:solidFill>
                  <a:schemeClr val="bg1"/>
                </a:solidFill>
              </a:rPr>
              <a:t>document.getElementById</a:t>
            </a:r>
            <a:r>
              <a:rPr lang="en-US" sz="2200" noProof="1"/>
              <a:t>("load").</a:t>
            </a:r>
            <a:r>
              <a:rPr lang="en-US" sz="2200" noProof="1">
                <a:solidFill>
                  <a:schemeClr val="bg1"/>
                </a:solidFill>
              </a:rPr>
              <a:t>onclick</a:t>
            </a:r>
            <a:r>
              <a:rPr lang="en-US" sz="2200" noProof="1"/>
              <a:t> = loadTodos;</a:t>
            </a:r>
          </a:p>
          <a:p>
            <a:pPr>
              <a:spcBef>
                <a:spcPts val="0"/>
              </a:spcBef>
              <a:spcAft>
                <a:spcPts val="0"/>
              </a:spcAft>
            </a:pPr>
            <a:r>
              <a:rPr lang="en-US" sz="2200" noProof="1"/>
              <a:t>  </a:t>
            </a:r>
            <a:r>
              <a:rPr lang="en-US" sz="2200" noProof="1">
                <a:solidFill>
                  <a:schemeClr val="bg1"/>
                </a:solidFill>
              </a:rPr>
              <a:t>document.getElementById</a:t>
            </a:r>
            <a:r>
              <a:rPr lang="en-US" sz="2200" noProof="1"/>
              <a:t>("add").</a:t>
            </a:r>
            <a:r>
              <a:rPr lang="en-US" sz="2200" noProof="1">
                <a:solidFill>
                  <a:schemeClr val="bg1"/>
                </a:solidFill>
              </a:rPr>
              <a:t>onclick</a:t>
            </a:r>
            <a:r>
              <a:rPr lang="en-US" sz="2200" noProof="1"/>
              <a:t> = addTodo;</a:t>
            </a:r>
          </a:p>
          <a:p>
            <a:pPr>
              <a:spcBef>
                <a:spcPts val="0"/>
              </a:spcBef>
              <a:spcAft>
                <a:spcPts val="0"/>
              </a:spcAft>
            </a:pPr>
            <a:r>
              <a:rPr lang="en-US" sz="2200" noProof="1"/>
              <a:t>  async function </a:t>
            </a:r>
            <a:r>
              <a:rPr lang="en-US" sz="2200" noProof="1">
                <a:solidFill>
                  <a:schemeClr val="bg1"/>
                </a:solidFill>
              </a:rPr>
              <a:t>loadTodos</a:t>
            </a:r>
            <a:r>
              <a:rPr lang="en-US" sz="2200" noProof="1"/>
              <a:t>() { … }</a:t>
            </a:r>
          </a:p>
          <a:p>
            <a:pPr>
              <a:spcBef>
                <a:spcPts val="0"/>
              </a:spcBef>
              <a:spcAft>
                <a:spcPts val="0"/>
              </a:spcAft>
            </a:pPr>
            <a:r>
              <a:rPr lang="en-US" sz="2200" noProof="1"/>
              <a:t>  async function </a:t>
            </a:r>
            <a:r>
              <a:rPr lang="en-US" sz="2200" noProof="1">
                <a:solidFill>
                  <a:schemeClr val="bg1"/>
                </a:solidFill>
              </a:rPr>
              <a:t>addTodo</a:t>
            </a:r>
            <a:r>
              <a:rPr lang="en-US" sz="2200" noProof="1"/>
              <a:t>() { … }</a:t>
            </a:r>
          </a:p>
          <a:p>
            <a:pPr>
              <a:spcBef>
                <a:spcPts val="0"/>
              </a:spcBef>
              <a:spcAft>
                <a:spcPts val="0"/>
              </a:spcAft>
            </a:pPr>
            <a:r>
              <a:rPr lang="en-US" sz="2200" noProof="1"/>
              <a:t>&lt;/script&gt;</a:t>
            </a:r>
          </a:p>
        </p:txBody>
      </p:sp>
      <p:pic>
        <p:nvPicPr>
          <p:cNvPr id="6" name="Picture 5">
            <a:extLst>
              <a:ext uri="{FF2B5EF4-FFF2-40B4-BE49-F238E27FC236}">
                <a16:creationId xmlns:a16="http://schemas.microsoft.com/office/drawing/2014/main" id="{876554D4-3F71-4D56-A5B2-E7577F889F34}"/>
              </a:ext>
            </a:extLst>
          </p:cNvPr>
          <p:cNvPicPr>
            <a:picLocks noChangeAspect="1"/>
          </p:cNvPicPr>
          <p:nvPr/>
        </p:nvPicPr>
        <p:blipFill>
          <a:blip r:embed="rId2"/>
          <a:stretch>
            <a:fillRect/>
          </a:stretch>
        </p:blipFill>
        <p:spPr>
          <a:xfrm>
            <a:off x="6850014" y="1269000"/>
            <a:ext cx="4695825" cy="2333625"/>
          </a:xfrm>
          <a:prstGeom prst="rect">
            <a:avLst/>
          </a:prstGeom>
          <a:ln>
            <a:solidFill>
              <a:srgbClr val="ADB4C3"/>
            </a:solidFill>
          </a:ln>
        </p:spPr>
      </p:pic>
    </p:spTree>
    <p:extLst>
      <p:ext uri="{BB962C8B-B14F-4D97-AF65-F5344CB8AC3E}">
        <p14:creationId xmlns:p14="http://schemas.microsoft.com/office/powerpoint/2010/main" val="106147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501A9F-0CDF-47CF-9F84-DDA9568E946B}"/>
              </a:ext>
            </a:extLst>
          </p:cNvPr>
          <p:cNvSpPr>
            <a:spLocks noGrp="1"/>
          </p:cNvSpPr>
          <p:nvPr>
            <p:ph type="sldNum" sz="quarter" idx="5"/>
          </p:nvPr>
        </p:nvSpPr>
        <p:spPr/>
        <p:txBody>
          <a:bodyPr/>
          <a:lstStyle/>
          <a:p>
            <a:fld id="{2BF067CD-8E6B-4360-9AA8-C5DF2A48A6D1}" type="slidenum">
              <a:rPr lang="en-US" noProof="0" smtClean="0"/>
              <a:pPr/>
              <a:t>74</a:t>
            </a:fld>
            <a:endParaRPr lang="en-US" noProof="0" dirty="0"/>
          </a:p>
        </p:txBody>
      </p:sp>
      <p:sp>
        <p:nvSpPr>
          <p:cNvPr id="4" name="Title 3">
            <a:extLst>
              <a:ext uri="{FF2B5EF4-FFF2-40B4-BE49-F238E27FC236}">
                <a16:creationId xmlns:a16="http://schemas.microsoft.com/office/drawing/2014/main" id="{CC089A28-9E54-4195-8FF5-6A8DC97983EF}"/>
              </a:ext>
            </a:extLst>
          </p:cNvPr>
          <p:cNvSpPr>
            <a:spLocks noGrp="1"/>
          </p:cNvSpPr>
          <p:nvPr>
            <p:ph type="title"/>
          </p:nvPr>
        </p:nvSpPr>
        <p:spPr/>
        <p:txBody>
          <a:bodyPr/>
          <a:lstStyle/>
          <a:p>
            <a:r>
              <a:rPr lang="en-US" dirty="0"/>
              <a:t>RESTful API Client – Example (2)</a:t>
            </a:r>
          </a:p>
        </p:txBody>
      </p:sp>
      <p:sp>
        <p:nvSpPr>
          <p:cNvPr id="5" name="Text Placeholder 5">
            <a:extLst>
              <a:ext uri="{FF2B5EF4-FFF2-40B4-BE49-F238E27FC236}">
                <a16:creationId xmlns:a16="http://schemas.microsoft.com/office/drawing/2014/main" id="{AF5E08C8-956B-4C24-9DAF-4667FE8DFF25}"/>
              </a:ext>
            </a:extLst>
          </p:cNvPr>
          <p:cNvSpPr txBox="1">
            <a:spLocks/>
          </p:cNvSpPr>
          <p:nvPr/>
        </p:nvSpPr>
        <p:spPr>
          <a:xfrm>
            <a:off x="720680" y="1391241"/>
            <a:ext cx="10710000" cy="442669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nSpc>
                <a:spcPct val="110000"/>
              </a:lnSpc>
              <a:spcBef>
                <a:spcPts val="0"/>
              </a:spcBef>
              <a:spcAft>
                <a:spcPts val="0"/>
              </a:spcAft>
            </a:pPr>
            <a:r>
              <a:rPr lang="en-US" sz="2500" noProof="1"/>
              <a:t>async function </a:t>
            </a:r>
            <a:r>
              <a:rPr lang="en-US" sz="2500" noProof="1">
                <a:solidFill>
                  <a:schemeClr val="bg1"/>
                </a:solidFill>
              </a:rPr>
              <a:t>loadTodos</a:t>
            </a:r>
            <a:r>
              <a:rPr lang="en-US" sz="2500" noProof="1"/>
              <a:t>() {</a:t>
            </a:r>
          </a:p>
          <a:p>
            <a:pPr>
              <a:lnSpc>
                <a:spcPct val="110000"/>
              </a:lnSpc>
              <a:spcBef>
                <a:spcPts val="0"/>
              </a:spcBef>
              <a:spcAft>
                <a:spcPts val="0"/>
              </a:spcAft>
            </a:pPr>
            <a:r>
              <a:rPr lang="en-US" sz="2500" noProof="1"/>
              <a:t>  let response = </a:t>
            </a:r>
            <a:r>
              <a:rPr lang="en-US" sz="2500" noProof="1">
                <a:solidFill>
                  <a:schemeClr val="bg1"/>
                </a:solidFill>
              </a:rPr>
              <a:t>await</a:t>
            </a:r>
            <a:r>
              <a:rPr lang="en-US" sz="2500" noProof="1"/>
              <a:t> </a:t>
            </a:r>
            <a:r>
              <a:rPr lang="en-US" sz="2500" noProof="1">
                <a:solidFill>
                  <a:schemeClr val="bg1"/>
                </a:solidFill>
              </a:rPr>
              <a:t>fetch</a:t>
            </a:r>
            <a:r>
              <a:rPr lang="en-US" sz="2500" noProof="1"/>
              <a:t>(apiUrl);</a:t>
            </a:r>
          </a:p>
          <a:p>
            <a:pPr>
              <a:lnSpc>
                <a:spcPct val="110000"/>
              </a:lnSpc>
              <a:spcBef>
                <a:spcPts val="0"/>
              </a:spcBef>
              <a:spcAft>
                <a:spcPts val="0"/>
              </a:spcAft>
            </a:pPr>
            <a:r>
              <a:rPr lang="en-US" sz="2500" noProof="1"/>
              <a:t>  let todos = </a:t>
            </a:r>
            <a:r>
              <a:rPr lang="en-US" sz="2500" noProof="1">
                <a:solidFill>
                  <a:schemeClr val="bg1"/>
                </a:solidFill>
              </a:rPr>
              <a:t>await</a:t>
            </a:r>
            <a:r>
              <a:rPr lang="en-US" sz="2500" noProof="1"/>
              <a:t> response.</a:t>
            </a:r>
            <a:r>
              <a:rPr lang="en-US" sz="2500" noProof="1">
                <a:solidFill>
                  <a:schemeClr val="bg1"/>
                </a:solidFill>
              </a:rPr>
              <a:t>json</a:t>
            </a:r>
            <a:r>
              <a:rPr lang="en-US" sz="2500" noProof="1"/>
              <a:t>();</a:t>
            </a:r>
          </a:p>
          <a:p>
            <a:pPr>
              <a:lnSpc>
                <a:spcPct val="110000"/>
              </a:lnSpc>
              <a:spcBef>
                <a:spcPts val="0"/>
              </a:spcBef>
              <a:spcAft>
                <a:spcPts val="0"/>
              </a:spcAft>
            </a:pPr>
            <a:r>
              <a:rPr lang="en-US" sz="2500" noProof="1"/>
              <a:t>  document.getElementById("todo-list").innerHTML = "";</a:t>
            </a:r>
          </a:p>
          <a:p>
            <a:pPr>
              <a:lnSpc>
                <a:spcPct val="110000"/>
              </a:lnSpc>
              <a:spcBef>
                <a:spcPts val="0"/>
              </a:spcBef>
              <a:spcAft>
                <a:spcPts val="0"/>
              </a:spcAft>
            </a:pPr>
            <a:r>
              <a:rPr lang="en-US" sz="2500" noProof="1"/>
              <a:t>  todos.forEach(function(todo) {</a:t>
            </a:r>
          </a:p>
          <a:p>
            <a:pPr>
              <a:lnSpc>
                <a:spcPct val="110000"/>
              </a:lnSpc>
              <a:spcBef>
                <a:spcPts val="0"/>
              </a:spcBef>
              <a:spcAft>
                <a:spcPts val="0"/>
              </a:spcAft>
            </a:pPr>
            <a:r>
              <a:rPr lang="en-US" sz="2500" noProof="1"/>
              <a:t>    let li = document.createElement("li");</a:t>
            </a:r>
          </a:p>
          <a:p>
            <a:pPr>
              <a:lnSpc>
                <a:spcPct val="110000"/>
              </a:lnSpc>
              <a:spcBef>
                <a:spcPts val="0"/>
              </a:spcBef>
              <a:spcAft>
                <a:spcPts val="0"/>
              </a:spcAft>
            </a:pPr>
            <a:r>
              <a:rPr lang="en-US" sz="2500" noProof="1"/>
              <a:t>    li.appendChild(document.createTextNode(todo));</a:t>
            </a:r>
          </a:p>
          <a:p>
            <a:pPr>
              <a:lnSpc>
                <a:spcPct val="110000"/>
              </a:lnSpc>
              <a:spcBef>
                <a:spcPts val="0"/>
              </a:spcBef>
              <a:spcAft>
                <a:spcPts val="0"/>
              </a:spcAft>
            </a:pPr>
            <a:r>
              <a:rPr lang="en-US" sz="2500" noProof="1"/>
              <a:t>    document.getElementById("todo-list").appendChild(li);</a:t>
            </a:r>
          </a:p>
          <a:p>
            <a:pPr>
              <a:lnSpc>
                <a:spcPct val="110000"/>
              </a:lnSpc>
              <a:spcBef>
                <a:spcPts val="0"/>
              </a:spcBef>
              <a:spcAft>
                <a:spcPts val="0"/>
              </a:spcAft>
            </a:pPr>
            <a:r>
              <a:rPr lang="en-US" sz="2500" noProof="1"/>
              <a:t>  });</a:t>
            </a:r>
          </a:p>
          <a:p>
            <a:pPr>
              <a:lnSpc>
                <a:spcPct val="110000"/>
              </a:lnSpc>
              <a:spcBef>
                <a:spcPts val="0"/>
              </a:spcBef>
              <a:spcAft>
                <a:spcPts val="0"/>
              </a:spcAft>
            </a:pPr>
            <a:r>
              <a:rPr lang="en-US" sz="2500" noProof="1"/>
              <a:t>}</a:t>
            </a:r>
          </a:p>
        </p:txBody>
      </p:sp>
    </p:spTree>
    <p:extLst>
      <p:ext uri="{BB962C8B-B14F-4D97-AF65-F5344CB8AC3E}">
        <p14:creationId xmlns:p14="http://schemas.microsoft.com/office/powerpoint/2010/main" val="1718816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501A9F-0CDF-47CF-9F84-DDA9568E946B}"/>
              </a:ext>
            </a:extLst>
          </p:cNvPr>
          <p:cNvSpPr>
            <a:spLocks noGrp="1"/>
          </p:cNvSpPr>
          <p:nvPr>
            <p:ph type="sldNum" sz="quarter" idx="5"/>
          </p:nvPr>
        </p:nvSpPr>
        <p:spPr/>
        <p:txBody>
          <a:bodyPr/>
          <a:lstStyle/>
          <a:p>
            <a:fld id="{2BF067CD-8E6B-4360-9AA8-C5DF2A48A6D1}" type="slidenum">
              <a:rPr lang="en-US" noProof="0" smtClean="0"/>
              <a:pPr/>
              <a:t>75</a:t>
            </a:fld>
            <a:endParaRPr lang="en-US" noProof="0" dirty="0"/>
          </a:p>
        </p:txBody>
      </p:sp>
      <p:sp>
        <p:nvSpPr>
          <p:cNvPr id="4" name="Title 3">
            <a:extLst>
              <a:ext uri="{FF2B5EF4-FFF2-40B4-BE49-F238E27FC236}">
                <a16:creationId xmlns:a16="http://schemas.microsoft.com/office/drawing/2014/main" id="{CC089A28-9E54-4195-8FF5-6A8DC97983EF}"/>
              </a:ext>
            </a:extLst>
          </p:cNvPr>
          <p:cNvSpPr>
            <a:spLocks noGrp="1"/>
          </p:cNvSpPr>
          <p:nvPr>
            <p:ph type="title"/>
          </p:nvPr>
        </p:nvSpPr>
        <p:spPr/>
        <p:txBody>
          <a:bodyPr/>
          <a:lstStyle/>
          <a:p>
            <a:r>
              <a:rPr lang="en-US" dirty="0"/>
              <a:t>RESTful API Client – Example (3)</a:t>
            </a:r>
          </a:p>
        </p:txBody>
      </p:sp>
      <p:sp>
        <p:nvSpPr>
          <p:cNvPr id="5" name="Text Placeholder 5">
            <a:extLst>
              <a:ext uri="{FF2B5EF4-FFF2-40B4-BE49-F238E27FC236}">
                <a16:creationId xmlns:a16="http://schemas.microsoft.com/office/drawing/2014/main" id="{AF5E08C8-956B-4C24-9DAF-4667FE8DFF25}"/>
              </a:ext>
            </a:extLst>
          </p:cNvPr>
          <p:cNvSpPr txBox="1">
            <a:spLocks/>
          </p:cNvSpPr>
          <p:nvPr/>
        </p:nvSpPr>
        <p:spPr>
          <a:xfrm>
            <a:off x="720680" y="1391241"/>
            <a:ext cx="10710000" cy="4003505"/>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nSpc>
                <a:spcPct val="110000"/>
              </a:lnSpc>
              <a:spcBef>
                <a:spcPts val="0"/>
              </a:spcBef>
              <a:spcAft>
                <a:spcPts val="0"/>
              </a:spcAft>
            </a:pPr>
            <a:r>
              <a:rPr lang="en-US" sz="2500" noProof="1"/>
              <a:t>async function </a:t>
            </a:r>
            <a:r>
              <a:rPr lang="en-US" sz="2500" noProof="1">
                <a:solidFill>
                  <a:schemeClr val="bg1"/>
                </a:solidFill>
              </a:rPr>
              <a:t>addTodo</a:t>
            </a:r>
            <a:r>
              <a:rPr lang="en-US" sz="2500" noProof="1"/>
              <a:t>() {</a:t>
            </a:r>
          </a:p>
          <a:p>
            <a:pPr>
              <a:lnSpc>
                <a:spcPct val="110000"/>
              </a:lnSpc>
              <a:spcBef>
                <a:spcPts val="0"/>
              </a:spcBef>
              <a:spcAft>
                <a:spcPts val="0"/>
              </a:spcAft>
            </a:pPr>
            <a:r>
              <a:rPr lang="en-US" sz="2500" noProof="1"/>
              <a:t>  let todoText = document.getElementById("todo").value;</a:t>
            </a:r>
          </a:p>
          <a:p>
            <a:pPr>
              <a:lnSpc>
                <a:spcPct val="110000"/>
              </a:lnSpc>
              <a:spcBef>
                <a:spcPts val="0"/>
              </a:spcBef>
              <a:spcAft>
                <a:spcPts val="0"/>
              </a:spcAft>
            </a:pPr>
            <a:r>
              <a:rPr lang="en-US" sz="2500" noProof="1"/>
              <a:t>  let response = await </a:t>
            </a:r>
            <a:r>
              <a:rPr lang="en-US" sz="2500" noProof="1">
                <a:solidFill>
                  <a:schemeClr val="bg1"/>
                </a:solidFill>
              </a:rPr>
              <a:t>fetch</a:t>
            </a:r>
            <a:r>
              <a:rPr lang="en-US" sz="2500" noProof="1"/>
              <a:t>(apiUrl, {</a:t>
            </a:r>
          </a:p>
          <a:p>
            <a:pPr>
              <a:lnSpc>
                <a:spcPct val="110000"/>
              </a:lnSpc>
              <a:spcBef>
                <a:spcPts val="0"/>
              </a:spcBef>
              <a:spcAft>
                <a:spcPts val="0"/>
              </a:spcAft>
            </a:pPr>
            <a:r>
              <a:rPr lang="en-US" sz="2500" noProof="1"/>
              <a:t>    method: '</a:t>
            </a:r>
            <a:r>
              <a:rPr lang="en-US" sz="2500" noProof="1">
                <a:solidFill>
                  <a:schemeClr val="bg1"/>
                </a:solidFill>
              </a:rPr>
              <a:t>post</a:t>
            </a:r>
            <a:r>
              <a:rPr lang="en-US" sz="2500" noProof="1"/>
              <a:t>',</a:t>
            </a:r>
          </a:p>
          <a:p>
            <a:pPr>
              <a:lnSpc>
                <a:spcPct val="110000"/>
              </a:lnSpc>
              <a:spcBef>
                <a:spcPts val="0"/>
              </a:spcBef>
              <a:spcAft>
                <a:spcPts val="0"/>
              </a:spcAft>
            </a:pPr>
            <a:r>
              <a:rPr lang="en-US" sz="2500" noProof="1"/>
              <a:t>    headers: { 'Content-Type': 'application/json' },</a:t>
            </a:r>
          </a:p>
          <a:p>
            <a:pPr>
              <a:lnSpc>
                <a:spcPct val="110000"/>
              </a:lnSpc>
              <a:spcBef>
                <a:spcPts val="0"/>
              </a:spcBef>
              <a:spcAft>
                <a:spcPts val="0"/>
              </a:spcAft>
            </a:pPr>
            <a:r>
              <a:rPr lang="en-US" sz="2500" noProof="1"/>
              <a:t>    body: JSON.stringify({todoText})</a:t>
            </a:r>
          </a:p>
          <a:p>
            <a:pPr>
              <a:lnSpc>
                <a:spcPct val="110000"/>
              </a:lnSpc>
              <a:spcBef>
                <a:spcPts val="0"/>
              </a:spcBef>
              <a:spcAft>
                <a:spcPts val="0"/>
              </a:spcAft>
            </a:pPr>
            <a:r>
              <a:rPr lang="en-US" sz="2500" noProof="1"/>
              <a:t>  });</a:t>
            </a:r>
          </a:p>
          <a:p>
            <a:pPr>
              <a:lnSpc>
                <a:spcPct val="110000"/>
              </a:lnSpc>
              <a:spcBef>
                <a:spcPts val="0"/>
              </a:spcBef>
              <a:spcAft>
                <a:spcPts val="0"/>
              </a:spcAft>
            </a:pPr>
            <a:r>
              <a:rPr lang="en-US" sz="2500" noProof="1"/>
              <a:t>  loadTodos();</a:t>
            </a:r>
          </a:p>
          <a:p>
            <a:pPr>
              <a:lnSpc>
                <a:spcPct val="110000"/>
              </a:lnSpc>
              <a:spcBef>
                <a:spcPts val="0"/>
              </a:spcBef>
              <a:spcAft>
                <a:spcPts val="0"/>
              </a:spcAft>
            </a:pPr>
            <a:r>
              <a:rPr lang="en-US" sz="2500" noProof="1"/>
              <a:t>}</a:t>
            </a:r>
          </a:p>
        </p:txBody>
      </p:sp>
    </p:spTree>
    <p:extLst>
      <p:ext uri="{BB962C8B-B14F-4D97-AF65-F5344CB8AC3E}">
        <p14:creationId xmlns:p14="http://schemas.microsoft.com/office/powerpoint/2010/main" val="5245230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493212"/>
            <a:ext cx="6065837" cy="69850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494000"/>
            <a:ext cx="6065837" cy="1089212"/>
          </a:xfrm>
        </p:spPr>
        <p:txBody>
          <a:bodyPr/>
          <a:lstStyle/>
          <a:p>
            <a:r>
              <a:rPr lang="en-US" dirty="0"/>
              <a:t>AJAX and REST</a:t>
            </a:r>
          </a:p>
        </p:txBody>
      </p:sp>
      <p:sp>
        <p:nvSpPr>
          <p:cNvPr id="2" name="Rectangle 1">
            <a:extLst>
              <a:ext uri="{FF2B5EF4-FFF2-40B4-BE49-F238E27FC236}">
                <a16:creationId xmlns:a16="http://schemas.microsoft.com/office/drawing/2014/main" id="{A1BE7E77-C414-40B1-BE4B-A21026B6B43A}"/>
              </a:ext>
            </a:extLst>
          </p:cNvPr>
          <p:cNvSpPr/>
          <p:nvPr/>
        </p:nvSpPr>
        <p:spPr>
          <a:xfrm>
            <a:off x="5841725" y="3258212"/>
            <a:ext cx="4863063" cy="461665"/>
          </a:xfrm>
          <a:prstGeom prst="rect">
            <a:avLst/>
          </a:prstGeom>
        </p:spPr>
        <p:txBody>
          <a:bodyPr wrap="none">
            <a:spAutoFit/>
          </a:bodyPr>
          <a:lstStyle/>
          <a:p>
            <a:pPr algn="ctr"/>
            <a:r>
              <a:rPr lang="en-US" sz="2400" dirty="0">
                <a:hlinkClick r:id="rId3"/>
              </a:rPr>
              <a:t>https://repl.it/@nakov/RESTful-API-js</a:t>
            </a:r>
            <a:endParaRPr lang="en-US" sz="2400" dirty="0"/>
          </a:p>
        </p:txBody>
      </p:sp>
      <p:sp>
        <p:nvSpPr>
          <p:cNvPr id="5" name="Rectangle 4">
            <a:extLst>
              <a:ext uri="{FF2B5EF4-FFF2-40B4-BE49-F238E27FC236}">
                <a16:creationId xmlns:a16="http://schemas.microsoft.com/office/drawing/2014/main" id="{160F26FD-F157-475B-BF59-EB9BA844E7B6}"/>
              </a:ext>
            </a:extLst>
          </p:cNvPr>
          <p:cNvSpPr/>
          <p:nvPr/>
        </p:nvSpPr>
        <p:spPr>
          <a:xfrm>
            <a:off x="5020346" y="3807232"/>
            <a:ext cx="6505820" cy="461665"/>
          </a:xfrm>
          <a:prstGeom prst="rect">
            <a:avLst/>
          </a:prstGeom>
        </p:spPr>
        <p:txBody>
          <a:bodyPr wrap="none">
            <a:spAutoFit/>
          </a:bodyPr>
          <a:lstStyle/>
          <a:p>
            <a:pPr algn="ctr"/>
            <a:r>
              <a:rPr lang="en-US" sz="2400" dirty="0">
                <a:hlinkClick r:id="rId4"/>
              </a:rPr>
              <a:t>https://repl.it/@nakov/RESTful-API-client-example</a:t>
            </a:r>
            <a:endParaRPr lang="en-US" sz="2400" dirty="0"/>
          </a:p>
        </p:txBody>
      </p:sp>
      <p:pic>
        <p:nvPicPr>
          <p:cNvPr id="6" name="Picture 5">
            <a:extLst>
              <a:ext uri="{FF2B5EF4-FFF2-40B4-BE49-F238E27FC236}">
                <a16:creationId xmlns:a16="http://schemas.microsoft.com/office/drawing/2014/main" id="{31440492-3578-4A26-A02E-67BA9856E88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1532338" y="1707299"/>
            <a:ext cx="2147641" cy="2334694"/>
          </a:xfrm>
          <a:prstGeom prst="rect">
            <a:avLst/>
          </a:prstGeom>
        </p:spPr>
      </p:pic>
    </p:spTree>
    <p:extLst>
      <p:ext uri="{BB962C8B-B14F-4D97-AF65-F5344CB8AC3E}">
        <p14:creationId xmlns:p14="http://schemas.microsoft.com/office/powerpoint/2010/main" val="11536567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583967-D43C-482D-81B6-DD7C922CDE56}"/>
              </a:ext>
            </a:extLst>
          </p:cNvPr>
          <p:cNvSpPr>
            <a:spLocks noGrp="1"/>
          </p:cNvSpPr>
          <p:nvPr>
            <p:ph type="body" sz="quarter" idx="10"/>
          </p:nvPr>
        </p:nvSpPr>
        <p:spPr>
          <a:xfrm>
            <a:off x="190402" y="1177463"/>
            <a:ext cx="11818096" cy="5528766"/>
          </a:xfrm>
        </p:spPr>
        <p:txBody>
          <a:bodyPr/>
          <a:lstStyle/>
          <a:p>
            <a:r>
              <a:rPr lang="en-US" b="1" dirty="0"/>
              <a:t>Templating engines </a:t>
            </a:r>
            <a:r>
              <a:rPr lang="en-US" dirty="0"/>
              <a:t>render data as HTML through a </a:t>
            </a:r>
            <a:r>
              <a:rPr lang="en-US" b="1" dirty="0"/>
              <a:t>template</a:t>
            </a:r>
          </a:p>
        </p:txBody>
      </p:sp>
      <p:sp>
        <p:nvSpPr>
          <p:cNvPr id="2" name="Slide Number Placeholder 1">
            <a:extLst>
              <a:ext uri="{FF2B5EF4-FFF2-40B4-BE49-F238E27FC236}">
                <a16:creationId xmlns:a16="http://schemas.microsoft.com/office/drawing/2014/main" id="{B8BF811B-DDB2-4D8B-97CF-6B866D61C965}"/>
              </a:ext>
            </a:extLst>
          </p:cNvPr>
          <p:cNvSpPr>
            <a:spLocks noGrp="1"/>
          </p:cNvSpPr>
          <p:nvPr>
            <p:ph type="sldNum" sz="quarter" idx="5"/>
          </p:nvPr>
        </p:nvSpPr>
        <p:spPr/>
        <p:txBody>
          <a:bodyPr/>
          <a:lstStyle/>
          <a:p>
            <a:fld id="{2BF067CD-8E6B-4360-9AA8-C5DF2A48A6D1}" type="slidenum">
              <a:rPr lang="en-US" noProof="0" smtClean="0"/>
              <a:pPr/>
              <a:t>77</a:t>
            </a:fld>
            <a:endParaRPr lang="en-US" noProof="0" dirty="0"/>
          </a:p>
        </p:txBody>
      </p:sp>
      <p:sp>
        <p:nvSpPr>
          <p:cNvPr id="4" name="Title 3">
            <a:extLst>
              <a:ext uri="{FF2B5EF4-FFF2-40B4-BE49-F238E27FC236}">
                <a16:creationId xmlns:a16="http://schemas.microsoft.com/office/drawing/2014/main" id="{153E969C-8A6E-4D91-8B4C-556A64316B04}"/>
              </a:ext>
            </a:extLst>
          </p:cNvPr>
          <p:cNvSpPr>
            <a:spLocks noGrp="1"/>
          </p:cNvSpPr>
          <p:nvPr>
            <p:ph type="title"/>
          </p:nvPr>
        </p:nvSpPr>
        <p:spPr/>
        <p:txBody>
          <a:bodyPr/>
          <a:lstStyle/>
          <a:p>
            <a:r>
              <a:rPr lang="en-US" dirty="0"/>
              <a:t>Templating Engines</a:t>
            </a:r>
          </a:p>
        </p:txBody>
      </p:sp>
      <p:grpSp>
        <p:nvGrpSpPr>
          <p:cNvPr id="81" name="Group 80">
            <a:extLst>
              <a:ext uri="{FF2B5EF4-FFF2-40B4-BE49-F238E27FC236}">
                <a16:creationId xmlns:a16="http://schemas.microsoft.com/office/drawing/2014/main" id="{993A1D60-F17C-41EC-A308-5B5949292A00}"/>
              </a:ext>
            </a:extLst>
          </p:cNvPr>
          <p:cNvGrpSpPr/>
          <p:nvPr/>
        </p:nvGrpSpPr>
        <p:grpSpPr>
          <a:xfrm>
            <a:off x="7644132" y="2213910"/>
            <a:ext cx="3905097" cy="2213655"/>
            <a:chOff x="7644132" y="2213910"/>
            <a:chExt cx="3905097" cy="2213655"/>
          </a:xfrm>
        </p:grpSpPr>
        <p:pic>
          <p:nvPicPr>
            <p:cNvPr id="71" name="Picture 70">
              <a:extLst>
                <a:ext uri="{FF2B5EF4-FFF2-40B4-BE49-F238E27FC236}">
                  <a16:creationId xmlns:a16="http://schemas.microsoft.com/office/drawing/2014/main" id="{56D1CE51-5357-47E1-BB1F-BF87990C90DB}"/>
                </a:ext>
              </a:extLst>
            </p:cNvPr>
            <p:cNvPicPr>
              <a:picLocks noChangeAspect="1"/>
            </p:cNvPicPr>
            <p:nvPr/>
          </p:nvPicPr>
          <p:blipFill>
            <a:blip r:embed="rId3"/>
            <a:stretch>
              <a:fillRect/>
            </a:stretch>
          </p:blipFill>
          <p:spPr>
            <a:xfrm>
              <a:off x="7644132" y="2213910"/>
              <a:ext cx="3905097" cy="2213655"/>
            </a:xfrm>
            <a:prstGeom prst="rect">
              <a:avLst/>
            </a:prstGeom>
          </p:spPr>
        </p:pic>
        <p:sp>
          <p:nvSpPr>
            <p:cNvPr id="72" name="Rectangle 71">
              <a:extLst>
                <a:ext uri="{FF2B5EF4-FFF2-40B4-BE49-F238E27FC236}">
                  <a16:creationId xmlns:a16="http://schemas.microsoft.com/office/drawing/2014/main" id="{CD6A0A28-8032-4900-8E0A-656B40D0B451}"/>
                </a:ext>
              </a:extLst>
            </p:cNvPr>
            <p:cNvSpPr/>
            <p:nvPr/>
          </p:nvSpPr>
          <p:spPr>
            <a:xfrm>
              <a:off x="9266425" y="2235316"/>
              <a:ext cx="867546" cy="430887"/>
            </a:xfrm>
            <a:prstGeom prst="rect">
              <a:avLst/>
            </a:prstGeom>
          </p:spPr>
          <p:txBody>
            <a:bodyPr wrap="none">
              <a:spAutoFit/>
            </a:bodyPr>
            <a:lstStyle/>
            <a:p>
              <a:pPr algn="ctr"/>
              <a:r>
                <a:rPr lang="en-US" sz="2200" b="1" dirty="0"/>
                <a:t>HTML</a:t>
              </a:r>
              <a:endParaRPr lang="en-US" sz="2200" dirty="0"/>
            </a:p>
          </p:txBody>
        </p:sp>
        <p:pic>
          <p:nvPicPr>
            <p:cNvPr id="13" name="Picture 12">
              <a:extLst>
                <a:ext uri="{FF2B5EF4-FFF2-40B4-BE49-F238E27FC236}">
                  <a16:creationId xmlns:a16="http://schemas.microsoft.com/office/drawing/2014/main" id="{B5E37B2B-9E8C-4038-82AB-BC39E48B83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22035" y="2772342"/>
              <a:ext cx="3362325" cy="1514475"/>
            </a:xfrm>
            <a:prstGeom prst="rect">
              <a:avLst/>
            </a:prstGeom>
          </p:spPr>
        </p:pic>
      </p:grpSp>
      <p:grpSp>
        <p:nvGrpSpPr>
          <p:cNvPr id="41" name="Group 40">
            <a:extLst>
              <a:ext uri="{FF2B5EF4-FFF2-40B4-BE49-F238E27FC236}">
                <a16:creationId xmlns:a16="http://schemas.microsoft.com/office/drawing/2014/main" id="{4C0B5B45-8C96-48AF-B0B7-028F998838BC}"/>
              </a:ext>
            </a:extLst>
          </p:cNvPr>
          <p:cNvGrpSpPr/>
          <p:nvPr/>
        </p:nvGrpSpPr>
        <p:grpSpPr>
          <a:xfrm>
            <a:off x="5356122" y="2966586"/>
            <a:ext cx="1795705" cy="2206791"/>
            <a:chOff x="5577645" y="2917266"/>
            <a:chExt cx="1795705" cy="2206791"/>
          </a:xfrm>
        </p:grpSpPr>
        <p:pic>
          <p:nvPicPr>
            <p:cNvPr id="28" name="Picture 27">
              <a:extLst>
                <a:ext uri="{FF2B5EF4-FFF2-40B4-BE49-F238E27FC236}">
                  <a16:creationId xmlns:a16="http://schemas.microsoft.com/office/drawing/2014/main" id="{D530A360-2986-4F92-95D2-E56106D2631D}"/>
                </a:ext>
              </a:extLst>
            </p:cNvPr>
            <p:cNvPicPr>
              <a:picLocks noChangeAspect="1"/>
            </p:cNvPicPr>
            <p:nvPr/>
          </p:nvPicPr>
          <p:blipFill>
            <a:blip r:embed="rId5"/>
            <a:stretch>
              <a:fillRect/>
            </a:stretch>
          </p:blipFill>
          <p:spPr>
            <a:xfrm>
              <a:off x="5577645" y="2917266"/>
              <a:ext cx="1795705" cy="1468709"/>
            </a:xfrm>
            <a:prstGeom prst="rect">
              <a:avLst/>
            </a:prstGeom>
          </p:spPr>
        </p:pic>
        <p:sp>
          <p:nvSpPr>
            <p:cNvPr id="40" name="Rectangle 39">
              <a:extLst>
                <a:ext uri="{FF2B5EF4-FFF2-40B4-BE49-F238E27FC236}">
                  <a16:creationId xmlns:a16="http://schemas.microsoft.com/office/drawing/2014/main" id="{9303C10B-8A1A-429F-BF36-D60FD3453A58}"/>
                </a:ext>
              </a:extLst>
            </p:cNvPr>
            <p:cNvSpPr/>
            <p:nvPr/>
          </p:nvSpPr>
          <p:spPr>
            <a:xfrm>
              <a:off x="5746611" y="4354616"/>
              <a:ext cx="1457771" cy="769441"/>
            </a:xfrm>
            <a:prstGeom prst="rect">
              <a:avLst/>
            </a:prstGeom>
          </p:spPr>
          <p:txBody>
            <a:bodyPr wrap="none">
              <a:spAutoFit/>
            </a:bodyPr>
            <a:lstStyle/>
            <a:p>
              <a:pPr algn="ctr"/>
              <a:r>
                <a:rPr lang="en-US" sz="2200" b="1" dirty="0"/>
                <a:t>templating</a:t>
              </a:r>
            </a:p>
            <a:p>
              <a:pPr algn="ctr"/>
              <a:r>
                <a:rPr lang="en-US" sz="2200" b="1" dirty="0"/>
                <a:t>engine</a:t>
              </a:r>
              <a:endParaRPr lang="en-US" sz="2200" dirty="0"/>
            </a:p>
          </p:txBody>
        </p:sp>
      </p:grpSp>
      <p:pic>
        <p:nvPicPr>
          <p:cNvPr id="70" name="Picture 69">
            <a:extLst>
              <a:ext uri="{FF2B5EF4-FFF2-40B4-BE49-F238E27FC236}">
                <a16:creationId xmlns:a16="http://schemas.microsoft.com/office/drawing/2014/main" id="{8C3AD98E-BDDC-44AE-B8FD-81B19F36ED2F}"/>
              </a:ext>
            </a:extLst>
          </p:cNvPr>
          <p:cNvPicPr>
            <a:picLocks noChangeAspect="1"/>
          </p:cNvPicPr>
          <p:nvPr/>
        </p:nvPicPr>
        <p:blipFill>
          <a:blip r:embed="rId6"/>
          <a:stretch>
            <a:fillRect/>
          </a:stretch>
        </p:blipFill>
        <p:spPr>
          <a:xfrm rot="481453">
            <a:off x="6877534" y="2960648"/>
            <a:ext cx="1169501" cy="673531"/>
          </a:xfrm>
          <a:prstGeom prst="rect">
            <a:avLst/>
          </a:prstGeom>
        </p:spPr>
      </p:pic>
      <p:pic>
        <p:nvPicPr>
          <p:cNvPr id="75" name="Picture 74">
            <a:extLst>
              <a:ext uri="{FF2B5EF4-FFF2-40B4-BE49-F238E27FC236}">
                <a16:creationId xmlns:a16="http://schemas.microsoft.com/office/drawing/2014/main" id="{51A8C8E7-E1B6-417A-B4C6-BFED7D78A5AC}"/>
              </a:ext>
            </a:extLst>
          </p:cNvPr>
          <p:cNvPicPr>
            <a:picLocks noChangeAspect="1"/>
          </p:cNvPicPr>
          <p:nvPr/>
        </p:nvPicPr>
        <p:blipFill rotWithShape="1">
          <a:blip r:embed="rId7"/>
          <a:srcRect l="41506"/>
          <a:stretch/>
        </p:blipFill>
        <p:spPr>
          <a:xfrm rot="20647578">
            <a:off x="4628419" y="2426152"/>
            <a:ext cx="1565268" cy="1218293"/>
          </a:xfrm>
          <a:prstGeom prst="rect">
            <a:avLst/>
          </a:prstGeom>
        </p:spPr>
      </p:pic>
      <p:grpSp>
        <p:nvGrpSpPr>
          <p:cNvPr id="34" name="Group 33">
            <a:extLst>
              <a:ext uri="{FF2B5EF4-FFF2-40B4-BE49-F238E27FC236}">
                <a16:creationId xmlns:a16="http://schemas.microsoft.com/office/drawing/2014/main" id="{B0733894-C959-4958-9BC4-E4EA5FEEE23C}"/>
              </a:ext>
            </a:extLst>
          </p:cNvPr>
          <p:cNvGrpSpPr/>
          <p:nvPr/>
        </p:nvGrpSpPr>
        <p:grpSpPr>
          <a:xfrm>
            <a:off x="381000" y="1917662"/>
            <a:ext cx="4677524" cy="2076755"/>
            <a:chOff x="592053" y="2043822"/>
            <a:chExt cx="4677524" cy="2076755"/>
          </a:xfrm>
        </p:grpSpPr>
        <p:pic>
          <p:nvPicPr>
            <p:cNvPr id="30" name="Picture 29">
              <a:extLst>
                <a:ext uri="{FF2B5EF4-FFF2-40B4-BE49-F238E27FC236}">
                  <a16:creationId xmlns:a16="http://schemas.microsoft.com/office/drawing/2014/main" id="{ACA45480-8BB5-4FA3-9F65-26DCE2086241}"/>
                </a:ext>
              </a:extLst>
            </p:cNvPr>
            <p:cNvPicPr>
              <a:picLocks noChangeAspect="1"/>
            </p:cNvPicPr>
            <p:nvPr/>
          </p:nvPicPr>
          <p:blipFill>
            <a:blip r:embed="rId3"/>
            <a:stretch>
              <a:fillRect/>
            </a:stretch>
          </p:blipFill>
          <p:spPr>
            <a:xfrm>
              <a:off x="592053" y="2043822"/>
              <a:ext cx="4677524" cy="2076755"/>
            </a:xfrm>
            <a:prstGeom prst="rect">
              <a:avLst/>
            </a:prstGeom>
          </p:spPr>
        </p:pic>
        <p:pic>
          <p:nvPicPr>
            <p:cNvPr id="31" name="Picture 30">
              <a:extLst>
                <a:ext uri="{FF2B5EF4-FFF2-40B4-BE49-F238E27FC236}">
                  <a16:creationId xmlns:a16="http://schemas.microsoft.com/office/drawing/2014/main" id="{B8B1CB0B-52A9-42B9-A78C-3BC5F845F3B8}"/>
                </a:ext>
              </a:extLst>
            </p:cNvPr>
            <p:cNvPicPr>
              <a:picLocks noChangeAspect="1"/>
            </p:cNvPicPr>
            <p:nvPr/>
          </p:nvPicPr>
          <p:blipFill>
            <a:blip r:embed="rId8">
              <a:clrChange>
                <a:clrFrom>
                  <a:srgbClr val="FFFFFE"/>
                </a:clrFrom>
                <a:clrTo>
                  <a:srgbClr val="FFFFFE">
                    <a:alpha val="0"/>
                  </a:srgbClr>
                </a:clrTo>
              </a:clrChange>
            </a:blip>
            <a:stretch>
              <a:fillRect/>
            </a:stretch>
          </p:blipFill>
          <p:spPr>
            <a:xfrm>
              <a:off x="952378" y="2568623"/>
              <a:ext cx="3881679" cy="1425119"/>
            </a:xfrm>
            <a:prstGeom prst="rect">
              <a:avLst/>
            </a:prstGeom>
          </p:spPr>
        </p:pic>
        <p:sp>
          <p:nvSpPr>
            <p:cNvPr id="33" name="Rectangle 32">
              <a:extLst>
                <a:ext uri="{FF2B5EF4-FFF2-40B4-BE49-F238E27FC236}">
                  <a16:creationId xmlns:a16="http://schemas.microsoft.com/office/drawing/2014/main" id="{51C23416-832E-4F3E-9998-3D25008149F5}"/>
                </a:ext>
              </a:extLst>
            </p:cNvPr>
            <p:cNvSpPr/>
            <p:nvPr/>
          </p:nvSpPr>
          <p:spPr>
            <a:xfrm>
              <a:off x="2308658" y="2065228"/>
              <a:ext cx="1244316" cy="430887"/>
            </a:xfrm>
            <a:prstGeom prst="rect">
              <a:avLst/>
            </a:prstGeom>
          </p:spPr>
          <p:txBody>
            <a:bodyPr wrap="none">
              <a:spAutoFit/>
            </a:bodyPr>
            <a:lstStyle/>
            <a:p>
              <a:pPr algn="ctr"/>
              <a:r>
                <a:rPr lang="en-US" sz="2200" b="1" dirty="0"/>
                <a:t>template</a:t>
              </a:r>
              <a:endParaRPr lang="en-US" sz="2200" dirty="0"/>
            </a:p>
          </p:txBody>
        </p:sp>
      </p:grpSp>
      <p:pic>
        <p:nvPicPr>
          <p:cNvPr id="80" name="Picture 79">
            <a:extLst>
              <a:ext uri="{FF2B5EF4-FFF2-40B4-BE49-F238E27FC236}">
                <a16:creationId xmlns:a16="http://schemas.microsoft.com/office/drawing/2014/main" id="{91CAA444-C0E3-4FF1-9015-F91B9EAE67F5}"/>
              </a:ext>
            </a:extLst>
          </p:cNvPr>
          <p:cNvPicPr>
            <a:picLocks noChangeAspect="1"/>
          </p:cNvPicPr>
          <p:nvPr/>
        </p:nvPicPr>
        <p:blipFill rotWithShape="1">
          <a:blip r:embed="rId9"/>
          <a:srcRect l="50000"/>
          <a:stretch/>
        </p:blipFill>
        <p:spPr>
          <a:xfrm rot="766357">
            <a:off x="4261784" y="4715801"/>
            <a:ext cx="1911261" cy="1959459"/>
          </a:xfrm>
          <a:prstGeom prst="rect">
            <a:avLst/>
          </a:prstGeom>
        </p:spPr>
      </p:pic>
      <p:grpSp>
        <p:nvGrpSpPr>
          <p:cNvPr id="39" name="Group 38">
            <a:extLst>
              <a:ext uri="{FF2B5EF4-FFF2-40B4-BE49-F238E27FC236}">
                <a16:creationId xmlns:a16="http://schemas.microsoft.com/office/drawing/2014/main" id="{48AFC9CF-DA39-4877-A856-7CF6A4A90F04}"/>
              </a:ext>
            </a:extLst>
          </p:cNvPr>
          <p:cNvGrpSpPr/>
          <p:nvPr/>
        </p:nvGrpSpPr>
        <p:grpSpPr>
          <a:xfrm>
            <a:off x="381000" y="4288298"/>
            <a:ext cx="4677524" cy="2290702"/>
            <a:chOff x="592053" y="4333298"/>
            <a:chExt cx="4677524" cy="2290702"/>
          </a:xfrm>
        </p:grpSpPr>
        <p:grpSp>
          <p:nvGrpSpPr>
            <p:cNvPr id="35" name="Group 34">
              <a:extLst>
                <a:ext uri="{FF2B5EF4-FFF2-40B4-BE49-F238E27FC236}">
                  <a16:creationId xmlns:a16="http://schemas.microsoft.com/office/drawing/2014/main" id="{022B80A4-6929-40D6-AC13-18ECA53FA92E}"/>
                </a:ext>
              </a:extLst>
            </p:cNvPr>
            <p:cNvGrpSpPr/>
            <p:nvPr/>
          </p:nvGrpSpPr>
          <p:grpSpPr>
            <a:xfrm>
              <a:off x="592053" y="4333298"/>
              <a:ext cx="4677524" cy="2290702"/>
              <a:chOff x="592053" y="2043822"/>
              <a:chExt cx="4677524" cy="2076755"/>
            </a:xfrm>
          </p:grpSpPr>
          <p:pic>
            <p:nvPicPr>
              <p:cNvPr id="36" name="Picture 35">
                <a:extLst>
                  <a:ext uri="{FF2B5EF4-FFF2-40B4-BE49-F238E27FC236}">
                    <a16:creationId xmlns:a16="http://schemas.microsoft.com/office/drawing/2014/main" id="{53D83B8F-F33C-47C3-806C-D115B3549373}"/>
                  </a:ext>
                </a:extLst>
              </p:cNvPr>
              <p:cNvPicPr>
                <a:picLocks noChangeAspect="1"/>
              </p:cNvPicPr>
              <p:nvPr/>
            </p:nvPicPr>
            <p:blipFill>
              <a:blip r:embed="rId3"/>
              <a:stretch>
                <a:fillRect/>
              </a:stretch>
            </p:blipFill>
            <p:spPr>
              <a:xfrm>
                <a:off x="592053" y="2043822"/>
                <a:ext cx="4677524" cy="2076755"/>
              </a:xfrm>
              <a:prstGeom prst="rect">
                <a:avLst/>
              </a:prstGeom>
            </p:spPr>
          </p:pic>
          <p:sp>
            <p:nvSpPr>
              <p:cNvPr id="38" name="Rectangle 37">
                <a:extLst>
                  <a:ext uri="{FF2B5EF4-FFF2-40B4-BE49-F238E27FC236}">
                    <a16:creationId xmlns:a16="http://schemas.microsoft.com/office/drawing/2014/main" id="{9D79BDAC-196D-494E-8284-955742680038}"/>
                  </a:ext>
                </a:extLst>
              </p:cNvPr>
              <p:cNvSpPr/>
              <p:nvPr/>
            </p:nvSpPr>
            <p:spPr>
              <a:xfrm>
                <a:off x="2577482" y="2075431"/>
                <a:ext cx="706668" cy="390643"/>
              </a:xfrm>
              <a:prstGeom prst="rect">
                <a:avLst/>
              </a:prstGeom>
            </p:spPr>
            <p:txBody>
              <a:bodyPr wrap="none">
                <a:spAutoFit/>
              </a:bodyPr>
              <a:lstStyle/>
              <a:p>
                <a:pPr algn="ctr"/>
                <a:r>
                  <a:rPr lang="en-US" sz="2200" b="1" dirty="0"/>
                  <a:t>data</a:t>
                </a:r>
                <a:endParaRPr lang="en-US" sz="2200" dirty="0"/>
              </a:p>
            </p:txBody>
          </p:sp>
        </p:grpSp>
        <p:pic>
          <p:nvPicPr>
            <p:cNvPr id="10" name="Picture 9">
              <a:extLst>
                <a:ext uri="{FF2B5EF4-FFF2-40B4-BE49-F238E27FC236}">
                  <a16:creationId xmlns:a16="http://schemas.microsoft.com/office/drawing/2014/main" id="{3A6F9382-448A-48C2-9797-66D0F5703D7B}"/>
                </a:ext>
              </a:extLst>
            </p:cNvPr>
            <p:cNvPicPr>
              <a:picLocks noChangeAspect="1"/>
            </p:cNvPicPr>
            <p:nvPr/>
          </p:nvPicPr>
          <p:blipFill>
            <a:blip r:embed="rId10">
              <a:clrChange>
                <a:clrFrom>
                  <a:srgbClr val="FFFFFE"/>
                </a:clrFrom>
                <a:clrTo>
                  <a:srgbClr val="FFFFFE">
                    <a:alpha val="0"/>
                  </a:srgbClr>
                </a:clrTo>
              </a:clrChange>
            </a:blip>
            <a:stretch>
              <a:fillRect/>
            </a:stretch>
          </p:blipFill>
          <p:spPr>
            <a:xfrm>
              <a:off x="955010" y="4849298"/>
              <a:ext cx="3976007" cy="1706325"/>
            </a:xfrm>
            <a:prstGeom prst="rect">
              <a:avLst/>
            </a:prstGeom>
          </p:spPr>
        </p:pic>
      </p:grpSp>
    </p:spTree>
    <p:extLst>
      <p:ext uri="{BB962C8B-B14F-4D97-AF65-F5344CB8AC3E}">
        <p14:creationId xmlns:p14="http://schemas.microsoft.com/office/powerpoint/2010/main" val="1441507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F811B-DDB2-4D8B-97CF-6B866D61C965}"/>
              </a:ext>
            </a:extLst>
          </p:cNvPr>
          <p:cNvSpPr>
            <a:spLocks noGrp="1"/>
          </p:cNvSpPr>
          <p:nvPr>
            <p:ph type="sldNum" sz="quarter" idx="5"/>
          </p:nvPr>
        </p:nvSpPr>
        <p:spPr/>
        <p:txBody>
          <a:bodyPr/>
          <a:lstStyle/>
          <a:p>
            <a:fld id="{2BF067CD-8E6B-4360-9AA8-C5DF2A48A6D1}" type="slidenum">
              <a:rPr lang="en-US" noProof="0" smtClean="0"/>
              <a:pPr/>
              <a:t>78</a:t>
            </a:fld>
            <a:endParaRPr lang="en-US" noProof="0" dirty="0"/>
          </a:p>
        </p:txBody>
      </p:sp>
      <p:sp>
        <p:nvSpPr>
          <p:cNvPr id="3" name="Text Placeholder 2">
            <a:extLst>
              <a:ext uri="{FF2B5EF4-FFF2-40B4-BE49-F238E27FC236}">
                <a16:creationId xmlns:a16="http://schemas.microsoft.com/office/drawing/2014/main" id="{8B583967-D43C-482D-81B6-DD7C922CDE56}"/>
              </a:ext>
            </a:extLst>
          </p:cNvPr>
          <p:cNvSpPr>
            <a:spLocks noGrp="1"/>
          </p:cNvSpPr>
          <p:nvPr>
            <p:ph type="body" sz="quarter" idx="10"/>
          </p:nvPr>
        </p:nvSpPr>
        <p:spPr>
          <a:xfrm>
            <a:off x="190402" y="1223999"/>
            <a:ext cx="11818096" cy="5500891"/>
          </a:xfrm>
        </p:spPr>
        <p:txBody>
          <a:bodyPr/>
          <a:lstStyle/>
          <a:p>
            <a:r>
              <a:rPr lang="en-US" dirty="0"/>
              <a:t>Sample </a:t>
            </a:r>
            <a:r>
              <a:rPr lang="en-US" b="1" dirty="0"/>
              <a:t>template</a:t>
            </a:r>
            <a:r>
              <a:rPr lang="en-US" dirty="0"/>
              <a:t> for rendering list of students (using the </a:t>
            </a:r>
            <a:r>
              <a:rPr lang="en-US" b="1" dirty="0"/>
              <a:t>handlebars</a:t>
            </a:r>
            <a:r>
              <a:rPr lang="en-US" dirty="0"/>
              <a:t> engine syntax):</a:t>
            </a:r>
          </a:p>
        </p:txBody>
      </p:sp>
      <p:sp>
        <p:nvSpPr>
          <p:cNvPr id="4" name="Title 3">
            <a:extLst>
              <a:ext uri="{FF2B5EF4-FFF2-40B4-BE49-F238E27FC236}">
                <a16:creationId xmlns:a16="http://schemas.microsoft.com/office/drawing/2014/main" id="{153E969C-8A6E-4D91-8B4C-556A64316B04}"/>
              </a:ext>
            </a:extLst>
          </p:cNvPr>
          <p:cNvSpPr>
            <a:spLocks noGrp="1"/>
          </p:cNvSpPr>
          <p:nvPr>
            <p:ph type="title"/>
          </p:nvPr>
        </p:nvSpPr>
        <p:spPr/>
        <p:txBody>
          <a:bodyPr/>
          <a:lstStyle/>
          <a:p>
            <a:r>
              <a:rPr lang="en-US" dirty="0"/>
              <a:t>Templating Engines Example – Template</a:t>
            </a:r>
          </a:p>
        </p:txBody>
      </p:sp>
      <p:sp>
        <p:nvSpPr>
          <p:cNvPr id="5" name="Text Placeholder 5">
            <a:extLst>
              <a:ext uri="{FF2B5EF4-FFF2-40B4-BE49-F238E27FC236}">
                <a16:creationId xmlns:a16="http://schemas.microsoft.com/office/drawing/2014/main" id="{15E04EA0-FA29-4B8F-9293-A408B42C67B9}"/>
              </a:ext>
            </a:extLst>
          </p:cNvPr>
          <p:cNvSpPr txBox="1">
            <a:spLocks/>
          </p:cNvSpPr>
          <p:nvPr/>
        </p:nvSpPr>
        <p:spPr>
          <a:xfrm>
            <a:off x="554182" y="2497391"/>
            <a:ext cx="11083636" cy="3957595"/>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sz="2600" noProof="1"/>
              <a:t>&lt;script id="studentsTpl" type="</a:t>
            </a:r>
            <a:r>
              <a:rPr lang="en-US" sz="2600" noProof="1">
                <a:solidFill>
                  <a:schemeClr val="bg1"/>
                </a:solidFill>
              </a:rPr>
              <a:t>text/x-handlebars-template</a:t>
            </a:r>
            <a:r>
              <a:rPr lang="en-US" sz="2600" noProof="1"/>
              <a:t>"&gt;</a:t>
            </a:r>
          </a:p>
          <a:p>
            <a:pPr>
              <a:spcBef>
                <a:spcPts val="300"/>
              </a:spcBef>
              <a:spcAft>
                <a:spcPts val="300"/>
              </a:spcAft>
            </a:pPr>
            <a:r>
              <a:rPr lang="en-US" sz="2600" noProof="1"/>
              <a:t>  &lt;h1&gt;Students (</a:t>
            </a:r>
            <a:r>
              <a:rPr lang="en-US" sz="2600" noProof="1">
                <a:solidFill>
                  <a:schemeClr val="bg1"/>
                </a:solidFill>
              </a:rPr>
              <a:t>{{students.length}}</a:t>
            </a:r>
            <a:r>
              <a:rPr lang="en-US" sz="2600" noProof="1"/>
              <a:t>)&lt;/h1&gt;</a:t>
            </a:r>
          </a:p>
          <a:p>
            <a:pPr>
              <a:spcBef>
                <a:spcPts val="300"/>
              </a:spcBef>
              <a:spcAft>
                <a:spcPts val="300"/>
              </a:spcAft>
            </a:pPr>
            <a:r>
              <a:rPr lang="en-US" sz="2600" noProof="1"/>
              <a:t>  &lt;ul&gt;</a:t>
            </a:r>
          </a:p>
          <a:p>
            <a:pPr>
              <a:spcBef>
                <a:spcPts val="300"/>
              </a:spcBef>
              <a:spcAft>
                <a:spcPts val="300"/>
              </a:spcAft>
            </a:pPr>
            <a:r>
              <a:rPr lang="en-US" sz="2600" noProof="1"/>
              <a:t>  </a:t>
            </a:r>
            <a:r>
              <a:rPr lang="en-US" sz="2600" noProof="1">
                <a:solidFill>
                  <a:schemeClr val="bg1"/>
                </a:solidFill>
              </a:rPr>
              <a:t>{{#each students}}</a:t>
            </a:r>
          </a:p>
          <a:p>
            <a:pPr>
              <a:spcBef>
                <a:spcPts val="300"/>
              </a:spcBef>
              <a:spcAft>
                <a:spcPts val="300"/>
              </a:spcAft>
            </a:pPr>
            <a:r>
              <a:rPr lang="en-US" sz="2600" noProof="1"/>
              <a:t>    &lt;li&gt;</a:t>
            </a:r>
            <a:r>
              <a:rPr lang="en-US" sz="2600" noProof="1">
                <a:solidFill>
                  <a:schemeClr val="bg1"/>
                </a:solidFill>
              </a:rPr>
              <a:t>{{name}}</a:t>
            </a:r>
            <a:r>
              <a:rPr lang="en-US" sz="2600" noProof="1"/>
              <a:t> (graduated </a:t>
            </a:r>
            <a:r>
              <a:rPr lang="en-US" sz="2600" noProof="1">
                <a:solidFill>
                  <a:schemeClr val="bg1"/>
                </a:solidFill>
              </a:rPr>
              <a:t>{{year}}</a:t>
            </a:r>
            <a:r>
              <a:rPr lang="en-US" sz="2600" noProof="1"/>
              <a:t>)&lt;/li&gt;</a:t>
            </a:r>
          </a:p>
          <a:p>
            <a:pPr>
              <a:spcBef>
                <a:spcPts val="300"/>
              </a:spcBef>
              <a:spcAft>
                <a:spcPts val="300"/>
              </a:spcAft>
            </a:pPr>
            <a:r>
              <a:rPr lang="en-US" sz="2600" noProof="1"/>
              <a:t>  </a:t>
            </a:r>
            <a:r>
              <a:rPr lang="en-US" sz="2600" noProof="1">
                <a:solidFill>
                  <a:schemeClr val="bg1"/>
                </a:solidFill>
              </a:rPr>
              <a:t>{{/each}}</a:t>
            </a:r>
          </a:p>
          <a:p>
            <a:pPr>
              <a:spcBef>
                <a:spcPts val="300"/>
              </a:spcBef>
              <a:spcAft>
                <a:spcPts val="300"/>
              </a:spcAft>
            </a:pPr>
            <a:r>
              <a:rPr lang="en-US" sz="2600" noProof="1"/>
              <a:t>  &lt;/ul&gt;</a:t>
            </a:r>
          </a:p>
          <a:p>
            <a:pPr>
              <a:spcBef>
                <a:spcPts val="300"/>
              </a:spcBef>
              <a:spcAft>
                <a:spcPts val="300"/>
              </a:spcAft>
            </a:pPr>
            <a:r>
              <a:rPr lang="en-US" sz="2600" noProof="1"/>
              <a:t>&lt;/script&gt;</a:t>
            </a:r>
          </a:p>
        </p:txBody>
      </p:sp>
    </p:spTree>
    <p:extLst>
      <p:ext uri="{BB962C8B-B14F-4D97-AF65-F5344CB8AC3E}">
        <p14:creationId xmlns:p14="http://schemas.microsoft.com/office/powerpoint/2010/main" val="33581818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F811B-DDB2-4D8B-97CF-6B866D61C965}"/>
              </a:ext>
            </a:extLst>
          </p:cNvPr>
          <p:cNvSpPr>
            <a:spLocks noGrp="1"/>
          </p:cNvSpPr>
          <p:nvPr>
            <p:ph type="sldNum" sz="quarter" idx="5"/>
          </p:nvPr>
        </p:nvSpPr>
        <p:spPr/>
        <p:txBody>
          <a:bodyPr/>
          <a:lstStyle/>
          <a:p>
            <a:fld id="{2BF067CD-8E6B-4360-9AA8-C5DF2A48A6D1}" type="slidenum">
              <a:rPr lang="en-US" noProof="0" smtClean="0"/>
              <a:pPr/>
              <a:t>79</a:t>
            </a:fld>
            <a:endParaRPr lang="en-US" noProof="0" dirty="0"/>
          </a:p>
        </p:txBody>
      </p:sp>
      <p:sp>
        <p:nvSpPr>
          <p:cNvPr id="3" name="Text Placeholder 2">
            <a:extLst>
              <a:ext uri="{FF2B5EF4-FFF2-40B4-BE49-F238E27FC236}">
                <a16:creationId xmlns:a16="http://schemas.microsoft.com/office/drawing/2014/main" id="{8B583967-D43C-482D-81B6-DD7C922CDE56}"/>
              </a:ext>
            </a:extLst>
          </p:cNvPr>
          <p:cNvSpPr>
            <a:spLocks noGrp="1"/>
          </p:cNvSpPr>
          <p:nvPr>
            <p:ph type="body" sz="quarter" idx="10"/>
          </p:nvPr>
        </p:nvSpPr>
        <p:spPr/>
        <p:txBody>
          <a:bodyPr/>
          <a:lstStyle/>
          <a:p>
            <a:r>
              <a:rPr lang="en-US" dirty="0"/>
              <a:t>Sample </a:t>
            </a:r>
            <a:r>
              <a:rPr lang="en-US" b="1" dirty="0"/>
              <a:t>data</a:t>
            </a:r>
            <a:r>
              <a:rPr lang="en-US" dirty="0"/>
              <a:t> for rendering (list of students)</a:t>
            </a:r>
          </a:p>
        </p:txBody>
      </p:sp>
      <p:sp>
        <p:nvSpPr>
          <p:cNvPr id="4" name="Title 3">
            <a:extLst>
              <a:ext uri="{FF2B5EF4-FFF2-40B4-BE49-F238E27FC236}">
                <a16:creationId xmlns:a16="http://schemas.microsoft.com/office/drawing/2014/main" id="{153E969C-8A6E-4D91-8B4C-556A64316B04}"/>
              </a:ext>
            </a:extLst>
          </p:cNvPr>
          <p:cNvSpPr>
            <a:spLocks noGrp="1"/>
          </p:cNvSpPr>
          <p:nvPr>
            <p:ph type="title"/>
          </p:nvPr>
        </p:nvSpPr>
        <p:spPr/>
        <p:txBody>
          <a:bodyPr/>
          <a:lstStyle/>
          <a:p>
            <a:r>
              <a:rPr lang="en-US" dirty="0"/>
              <a:t>Templating Engines Example – JSON Data</a:t>
            </a:r>
          </a:p>
        </p:txBody>
      </p:sp>
      <p:sp>
        <p:nvSpPr>
          <p:cNvPr id="5" name="Text Placeholder 5">
            <a:extLst>
              <a:ext uri="{FF2B5EF4-FFF2-40B4-BE49-F238E27FC236}">
                <a16:creationId xmlns:a16="http://schemas.microsoft.com/office/drawing/2014/main" id="{15E04EA0-FA29-4B8F-9293-A408B42C67B9}"/>
              </a:ext>
            </a:extLst>
          </p:cNvPr>
          <p:cNvSpPr txBox="1">
            <a:spLocks/>
          </p:cNvSpPr>
          <p:nvPr/>
        </p:nvSpPr>
        <p:spPr>
          <a:xfrm>
            <a:off x="700360" y="2531441"/>
            <a:ext cx="10750640" cy="341898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400" noProof="1"/>
              <a:t>{</a:t>
            </a:r>
          </a:p>
          <a:p>
            <a:pPr>
              <a:spcBef>
                <a:spcPts val="400"/>
              </a:spcBef>
              <a:spcAft>
                <a:spcPts val="400"/>
              </a:spcAft>
            </a:pPr>
            <a:r>
              <a:rPr lang="en-US" sz="2400" noProof="1"/>
              <a:t>  "students" : [</a:t>
            </a:r>
          </a:p>
          <a:p>
            <a:pPr>
              <a:spcBef>
                <a:spcPts val="400"/>
              </a:spcBef>
              <a:spcAft>
                <a:spcPts val="400"/>
              </a:spcAft>
            </a:pPr>
            <a:r>
              <a:rPr lang="en-US" sz="2400" noProof="1"/>
              <a:t>    {"name" : "Marry", "year" : 2019},</a:t>
            </a:r>
          </a:p>
          <a:p>
            <a:pPr>
              <a:spcBef>
                <a:spcPts val="400"/>
              </a:spcBef>
              <a:spcAft>
                <a:spcPts val="400"/>
              </a:spcAft>
            </a:pPr>
            <a:r>
              <a:rPr lang="en-US" sz="2400" noProof="1"/>
              <a:t>    {"name" : "Steve" , "year" : 2020},</a:t>
            </a:r>
          </a:p>
          <a:p>
            <a:pPr>
              <a:spcBef>
                <a:spcPts val="400"/>
              </a:spcBef>
              <a:spcAft>
                <a:spcPts val="400"/>
              </a:spcAft>
            </a:pPr>
            <a:r>
              <a:rPr lang="en-US" sz="2400" noProof="1"/>
              <a:t>    {"name" : "Teddy" , "year" : 2020}</a:t>
            </a:r>
          </a:p>
          <a:p>
            <a:pPr>
              <a:spcBef>
                <a:spcPts val="400"/>
              </a:spcBef>
              <a:spcAft>
                <a:spcPts val="400"/>
              </a:spcAft>
            </a:pPr>
            <a:r>
              <a:rPr lang="en-US" sz="2400" noProof="1"/>
              <a:t>  ]</a:t>
            </a:r>
          </a:p>
          <a:p>
            <a:pPr>
              <a:spcBef>
                <a:spcPts val="400"/>
              </a:spcBef>
              <a:spcAft>
                <a:spcPts val="400"/>
              </a:spcAft>
            </a:pPr>
            <a:r>
              <a:rPr lang="en-US" sz="2400" noProof="1"/>
              <a:t>}</a:t>
            </a:r>
          </a:p>
        </p:txBody>
      </p:sp>
      <p:sp>
        <p:nvSpPr>
          <p:cNvPr id="6" name="Text Placeholder 5">
            <a:extLst>
              <a:ext uri="{FF2B5EF4-FFF2-40B4-BE49-F238E27FC236}">
                <a16:creationId xmlns:a16="http://schemas.microsoft.com/office/drawing/2014/main" id="{654F96E9-A0F0-4DC5-9B42-A221E3055E73}"/>
              </a:ext>
            </a:extLst>
          </p:cNvPr>
          <p:cNvSpPr txBox="1">
            <a:spLocks/>
          </p:cNvSpPr>
          <p:nvPr/>
        </p:nvSpPr>
        <p:spPr>
          <a:xfrm>
            <a:off x="700360" y="1944000"/>
            <a:ext cx="10750640" cy="587441"/>
          </a:xfrm>
          <a:prstGeom prst="rect">
            <a:avLst/>
          </a:prstGeom>
          <a:solidFill>
            <a:schemeClr val="accent6">
              <a:lumMod val="2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400"/>
              </a:spcBef>
              <a:spcAft>
                <a:spcPts val="400"/>
              </a:spcAft>
            </a:pPr>
            <a:r>
              <a:rPr lang="en-US" sz="2400" noProof="1"/>
              <a:t>students.json</a:t>
            </a:r>
          </a:p>
        </p:txBody>
      </p:sp>
    </p:spTree>
    <p:extLst>
      <p:ext uri="{BB962C8B-B14F-4D97-AF65-F5344CB8AC3E}">
        <p14:creationId xmlns:p14="http://schemas.microsoft.com/office/powerpoint/2010/main" val="563039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8199059" cy="5415019"/>
          </a:xfrm>
        </p:spPr>
        <p:txBody>
          <a:bodyPr>
            <a:normAutofit fontScale="92500" lnSpcReduction="10000"/>
          </a:bodyPr>
          <a:lstStyle/>
          <a:p>
            <a:pPr marL="452438" indent="-452438">
              <a:spcBef>
                <a:spcPts val="1200"/>
              </a:spcBef>
              <a:spcAft>
                <a:spcPts val="1200"/>
              </a:spcAft>
            </a:pPr>
            <a:r>
              <a:rPr lang="en-US" sz="4600" dirty="0"/>
              <a:t>4 main </a:t>
            </a:r>
            <a:r>
              <a:rPr lang="en-US" sz="4600" b="1" dirty="0"/>
              <a:t>groups of technical skills</a:t>
            </a:r>
            <a:r>
              <a:rPr lang="bg-BG" sz="4600" dirty="0"/>
              <a:t>:</a:t>
            </a:r>
            <a:endParaRPr lang="en-US" sz="4600" dirty="0"/>
          </a:p>
          <a:p>
            <a:pPr marL="895350" lvl="1" indent="-452438">
              <a:spcBef>
                <a:spcPts val="1200"/>
              </a:spcBef>
              <a:spcAft>
                <a:spcPts val="1200"/>
              </a:spcAft>
            </a:pPr>
            <a:r>
              <a:rPr lang="en-US" sz="4200" b="1" dirty="0"/>
              <a:t>Coding</a:t>
            </a:r>
            <a:r>
              <a:rPr lang="en-US" sz="4200" dirty="0"/>
              <a:t> skills</a:t>
            </a:r>
            <a:r>
              <a:rPr lang="ru-RU" sz="4200" dirty="0"/>
              <a:t> </a:t>
            </a:r>
            <a:r>
              <a:rPr lang="en-US" sz="4200" dirty="0"/>
              <a:t>– </a:t>
            </a:r>
            <a:r>
              <a:rPr lang="ru-RU" sz="4200" dirty="0"/>
              <a:t>20%</a:t>
            </a:r>
          </a:p>
          <a:p>
            <a:pPr marL="895350" lvl="1" indent="-452438">
              <a:spcBef>
                <a:spcPts val="1200"/>
              </a:spcBef>
              <a:spcAft>
                <a:spcPts val="1200"/>
              </a:spcAft>
            </a:pPr>
            <a:r>
              <a:rPr lang="en-US" sz="4200" b="1" dirty="0"/>
              <a:t>Algorithmic</a:t>
            </a:r>
            <a:r>
              <a:rPr lang="en-US" sz="4200" dirty="0"/>
              <a:t> thinking</a:t>
            </a:r>
            <a:r>
              <a:rPr lang="ru-RU" sz="4200" dirty="0"/>
              <a:t> </a:t>
            </a:r>
            <a:r>
              <a:rPr lang="en-US" sz="4200" dirty="0"/>
              <a:t>– </a:t>
            </a:r>
            <a:r>
              <a:rPr lang="ru-RU" sz="4200" dirty="0"/>
              <a:t>30%</a:t>
            </a:r>
          </a:p>
          <a:p>
            <a:pPr marL="895350" lvl="1" indent="-452438">
              <a:spcBef>
                <a:spcPts val="1200"/>
              </a:spcBef>
              <a:spcAft>
                <a:spcPts val="1200"/>
              </a:spcAft>
            </a:pPr>
            <a:r>
              <a:rPr lang="en-US" sz="4200" dirty="0"/>
              <a:t>Fundamental software development </a:t>
            </a:r>
            <a:r>
              <a:rPr lang="en-US" sz="4200" b="1" dirty="0"/>
              <a:t>concepts</a:t>
            </a:r>
            <a:r>
              <a:rPr lang="ru-RU" sz="4200" dirty="0"/>
              <a:t> </a:t>
            </a:r>
            <a:r>
              <a:rPr lang="en-US" sz="4200" dirty="0"/>
              <a:t>– </a:t>
            </a:r>
            <a:r>
              <a:rPr lang="ru-RU" sz="4200" dirty="0"/>
              <a:t>25%</a:t>
            </a:r>
          </a:p>
          <a:p>
            <a:pPr marL="895350" lvl="1" indent="-452438">
              <a:spcBef>
                <a:spcPts val="1200"/>
              </a:spcBef>
              <a:spcAft>
                <a:spcPts val="1200"/>
              </a:spcAft>
            </a:pPr>
            <a:r>
              <a:rPr lang="en-US" sz="4200" dirty="0"/>
              <a:t>Programming languages and software </a:t>
            </a:r>
            <a:r>
              <a:rPr lang="en-US" sz="4200" b="1" dirty="0"/>
              <a:t>technologies</a:t>
            </a:r>
            <a:r>
              <a:rPr lang="ru-RU" sz="4200" dirty="0"/>
              <a:t> </a:t>
            </a:r>
            <a:r>
              <a:rPr lang="en-US" sz="4200" dirty="0"/>
              <a:t>– </a:t>
            </a:r>
            <a:r>
              <a:rPr lang="ru-RU" sz="4200" dirty="0"/>
              <a:t>25%</a:t>
            </a:r>
            <a:endParaRPr lang="en-US" sz="42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9419304" y="1418304"/>
            <a:ext cx="2328874" cy="2334970"/>
          </a:xfrm>
          <a:prstGeom prst="rect">
            <a:avLst/>
          </a:prstGeom>
        </p:spPr>
      </p:pic>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F811B-DDB2-4D8B-97CF-6B866D61C965}"/>
              </a:ext>
            </a:extLst>
          </p:cNvPr>
          <p:cNvSpPr>
            <a:spLocks noGrp="1"/>
          </p:cNvSpPr>
          <p:nvPr>
            <p:ph type="sldNum" sz="quarter" idx="5"/>
          </p:nvPr>
        </p:nvSpPr>
        <p:spPr/>
        <p:txBody>
          <a:bodyPr/>
          <a:lstStyle/>
          <a:p>
            <a:fld id="{2BF067CD-8E6B-4360-9AA8-C5DF2A48A6D1}" type="slidenum">
              <a:rPr lang="en-US" noProof="0" smtClean="0"/>
              <a:pPr/>
              <a:t>80</a:t>
            </a:fld>
            <a:endParaRPr lang="en-US" noProof="0" dirty="0"/>
          </a:p>
        </p:txBody>
      </p:sp>
      <p:sp>
        <p:nvSpPr>
          <p:cNvPr id="3" name="Text Placeholder 2">
            <a:extLst>
              <a:ext uri="{FF2B5EF4-FFF2-40B4-BE49-F238E27FC236}">
                <a16:creationId xmlns:a16="http://schemas.microsoft.com/office/drawing/2014/main" id="{8B583967-D43C-482D-81B6-DD7C922CDE56}"/>
              </a:ext>
            </a:extLst>
          </p:cNvPr>
          <p:cNvSpPr>
            <a:spLocks noGrp="1"/>
          </p:cNvSpPr>
          <p:nvPr>
            <p:ph type="body" sz="quarter" idx="10"/>
          </p:nvPr>
        </p:nvSpPr>
        <p:spPr/>
        <p:txBody>
          <a:bodyPr/>
          <a:lstStyle/>
          <a:p>
            <a:r>
              <a:rPr lang="en-US" dirty="0"/>
              <a:t>Rendering the students using </a:t>
            </a:r>
            <a:r>
              <a:rPr lang="en-US" b="1" dirty="0"/>
              <a:t>Handlebars</a:t>
            </a:r>
            <a:r>
              <a:rPr lang="en-US" dirty="0"/>
              <a:t> templating engine:</a:t>
            </a:r>
          </a:p>
        </p:txBody>
      </p:sp>
      <p:sp>
        <p:nvSpPr>
          <p:cNvPr id="4" name="Title 3">
            <a:extLst>
              <a:ext uri="{FF2B5EF4-FFF2-40B4-BE49-F238E27FC236}">
                <a16:creationId xmlns:a16="http://schemas.microsoft.com/office/drawing/2014/main" id="{153E969C-8A6E-4D91-8B4C-556A64316B04}"/>
              </a:ext>
            </a:extLst>
          </p:cNvPr>
          <p:cNvSpPr>
            <a:spLocks noGrp="1"/>
          </p:cNvSpPr>
          <p:nvPr>
            <p:ph type="title"/>
          </p:nvPr>
        </p:nvSpPr>
        <p:spPr/>
        <p:txBody>
          <a:bodyPr/>
          <a:lstStyle/>
          <a:p>
            <a:r>
              <a:rPr lang="en-US"/>
              <a:t>Templating Engines Example – Rendering</a:t>
            </a:r>
            <a:endParaRPr lang="en-US" dirty="0"/>
          </a:p>
        </p:txBody>
      </p:sp>
      <p:sp>
        <p:nvSpPr>
          <p:cNvPr id="5" name="Text Placeholder 5">
            <a:extLst>
              <a:ext uri="{FF2B5EF4-FFF2-40B4-BE49-F238E27FC236}">
                <a16:creationId xmlns:a16="http://schemas.microsoft.com/office/drawing/2014/main" id="{15E04EA0-FA29-4B8F-9293-A408B42C67B9}"/>
              </a:ext>
            </a:extLst>
          </p:cNvPr>
          <p:cNvSpPr txBox="1">
            <a:spLocks/>
          </p:cNvSpPr>
          <p:nvPr/>
        </p:nvSpPr>
        <p:spPr>
          <a:xfrm>
            <a:off x="700360" y="1906676"/>
            <a:ext cx="10750640" cy="465009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&lt;script src="https://cdnjs.cloudflare.com/ajax/libs/handlebars.js/4.7.6/</a:t>
            </a:r>
            <a:r>
              <a:rPr lang="en-US" sz="2400" noProof="1">
                <a:solidFill>
                  <a:schemeClr val="bg1"/>
                </a:solidFill>
              </a:rPr>
              <a:t>handlebars.min.js</a:t>
            </a:r>
            <a:r>
              <a:rPr lang="en-US" sz="2400" noProof="1"/>
              <a:t>"&gt;&lt;/script&gt;</a:t>
            </a:r>
          </a:p>
          <a:p>
            <a:pPr>
              <a:spcBef>
                <a:spcPts val="0"/>
              </a:spcBef>
              <a:spcAft>
                <a:spcPts val="0"/>
              </a:spcAft>
            </a:pPr>
            <a:r>
              <a:rPr lang="en-US" sz="2400" noProof="1"/>
              <a:t>&lt;script&gt;</a:t>
            </a:r>
          </a:p>
          <a:p>
            <a:pPr>
              <a:spcBef>
                <a:spcPts val="0"/>
              </a:spcBef>
              <a:spcAft>
                <a:spcPts val="0"/>
              </a:spcAft>
            </a:pPr>
            <a:r>
              <a:rPr lang="en-US" sz="2400" noProof="1"/>
              <a:t>  async function loadStudents() {</a:t>
            </a:r>
          </a:p>
          <a:p>
            <a:pPr>
              <a:spcBef>
                <a:spcPts val="0"/>
              </a:spcBef>
              <a:spcAft>
                <a:spcPts val="0"/>
              </a:spcAft>
            </a:pPr>
            <a:r>
              <a:rPr lang="en-US" sz="2400" noProof="1"/>
              <a:t>    let response = await fetch('</a:t>
            </a:r>
            <a:r>
              <a:rPr lang="en-US" sz="2400" noProof="1">
                <a:latin typeface="+mn-lt"/>
              </a:rPr>
              <a:t>students.json</a:t>
            </a:r>
            <a:r>
              <a:rPr lang="en-US" sz="2400" noProof="1"/>
              <a:t>');</a:t>
            </a:r>
          </a:p>
          <a:p>
            <a:pPr>
              <a:spcBef>
                <a:spcPts val="0"/>
              </a:spcBef>
              <a:spcAft>
                <a:spcPts val="0"/>
              </a:spcAft>
            </a:pPr>
            <a:r>
              <a:rPr lang="en-US" sz="2400" noProof="1"/>
              <a:t>    let students = await response.json();</a:t>
            </a:r>
          </a:p>
          <a:p>
            <a:pPr>
              <a:spcBef>
                <a:spcPts val="0"/>
              </a:spcBef>
              <a:spcAft>
                <a:spcPts val="0"/>
              </a:spcAft>
            </a:pPr>
            <a:r>
              <a:rPr lang="en-US" sz="2400" noProof="1"/>
              <a:t>    let studentsTemplate = </a:t>
            </a:r>
            <a:r>
              <a:rPr lang="en-US" sz="2400" noProof="1">
                <a:solidFill>
                  <a:schemeClr val="bg1"/>
                </a:solidFill>
              </a:rPr>
              <a:t>Handlebars.compile</a:t>
            </a:r>
            <a:r>
              <a:rPr lang="en-US" sz="2400" noProof="1"/>
              <a:t>(</a:t>
            </a:r>
          </a:p>
          <a:p>
            <a:pPr>
              <a:spcBef>
                <a:spcPts val="0"/>
              </a:spcBef>
              <a:spcAft>
                <a:spcPts val="0"/>
              </a:spcAft>
            </a:pPr>
            <a:r>
              <a:rPr lang="en-US" sz="2400" noProof="1"/>
              <a:t>      document.getElementById("studentsTpl").innerHTML);</a:t>
            </a:r>
          </a:p>
          <a:p>
            <a:pPr>
              <a:spcBef>
                <a:spcPts val="0"/>
              </a:spcBef>
              <a:spcAft>
                <a:spcPts val="0"/>
              </a:spcAft>
            </a:pPr>
            <a:r>
              <a:rPr lang="en-US" sz="2400" noProof="1"/>
              <a:t>    document.body.innerHTML = </a:t>
            </a:r>
            <a:r>
              <a:rPr lang="en-US" sz="2400" noProof="1">
                <a:solidFill>
                  <a:schemeClr val="bg1"/>
                </a:solidFill>
              </a:rPr>
              <a:t>studentsTemplate</a:t>
            </a:r>
            <a:r>
              <a:rPr lang="en-US" sz="2400" noProof="1"/>
              <a:t>(students);</a:t>
            </a:r>
          </a:p>
          <a:p>
            <a:pPr>
              <a:spcBef>
                <a:spcPts val="0"/>
              </a:spcBef>
              <a:spcAft>
                <a:spcPts val="0"/>
              </a:spcAft>
            </a:pPr>
            <a:r>
              <a:rPr lang="en-US" sz="2400" noProof="1"/>
              <a:t>  }</a:t>
            </a:r>
          </a:p>
          <a:p>
            <a:pPr>
              <a:spcBef>
                <a:spcPts val="0"/>
              </a:spcBef>
              <a:spcAft>
                <a:spcPts val="0"/>
              </a:spcAft>
            </a:pPr>
            <a:r>
              <a:rPr lang="en-US" sz="2400" noProof="1"/>
              <a:t>  loadStudents();</a:t>
            </a:r>
          </a:p>
          <a:p>
            <a:pPr>
              <a:spcBef>
                <a:spcPts val="0"/>
              </a:spcBef>
              <a:spcAft>
                <a:spcPts val="0"/>
              </a:spcAft>
            </a:pPr>
            <a:r>
              <a:rPr lang="en-US" sz="2400" noProof="1"/>
              <a:t>&lt;/script&gt;</a:t>
            </a:r>
          </a:p>
        </p:txBody>
      </p:sp>
      <p:pic>
        <p:nvPicPr>
          <p:cNvPr id="7" name="Picture 6">
            <a:extLst>
              <a:ext uri="{FF2B5EF4-FFF2-40B4-BE49-F238E27FC236}">
                <a16:creationId xmlns:a16="http://schemas.microsoft.com/office/drawing/2014/main" id="{30F1BE84-1139-46BC-B48F-D783FE028A68}"/>
              </a:ext>
            </a:extLst>
          </p:cNvPr>
          <p:cNvPicPr>
            <a:picLocks noChangeAspect="1"/>
          </p:cNvPicPr>
          <p:nvPr/>
        </p:nvPicPr>
        <p:blipFill>
          <a:blip r:embed="rId2"/>
          <a:stretch>
            <a:fillRect/>
          </a:stretch>
        </p:blipFill>
        <p:spPr>
          <a:xfrm>
            <a:off x="9016839" y="2529000"/>
            <a:ext cx="2851073" cy="1907970"/>
          </a:xfrm>
          <a:prstGeom prst="rect">
            <a:avLst/>
          </a:prstGeom>
          <a:ln>
            <a:solidFill>
              <a:schemeClr val="bg2">
                <a:lumMod val="75000"/>
              </a:schemeClr>
            </a:solidFill>
          </a:ln>
        </p:spPr>
      </p:pic>
    </p:spTree>
    <p:extLst>
      <p:ext uri="{BB962C8B-B14F-4D97-AF65-F5344CB8AC3E}">
        <p14:creationId xmlns:p14="http://schemas.microsoft.com/office/powerpoint/2010/main" val="274862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307919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324190"/>
            <a:ext cx="6065837" cy="1754187"/>
          </a:xfrm>
        </p:spPr>
        <p:txBody>
          <a:bodyPr/>
          <a:lstStyle/>
          <a:p>
            <a:r>
              <a:rPr lang="en-US" dirty="0"/>
              <a:t>Rendering UI with a Templating Engine</a:t>
            </a:r>
          </a:p>
        </p:txBody>
      </p:sp>
      <p:pic>
        <p:nvPicPr>
          <p:cNvPr id="57" name="Picture 56">
            <a:extLst>
              <a:ext uri="{FF2B5EF4-FFF2-40B4-BE49-F238E27FC236}">
                <a16:creationId xmlns:a16="http://schemas.microsoft.com/office/drawing/2014/main" id="{089F7FBC-8457-4A8C-B2F3-46C10B2BE200}"/>
              </a:ext>
            </a:extLst>
          </p:cNvPr>
          <p:cNvPicPr>
            <a:picLocks noChangeAspect="1"/>
          </p:cNvPicPr>
          <p:nvPr/>
        </p:nvPicPr>
        <p:blipFill>
          <a:blip r:embed="rId3"/>
          <a:stretch>
            <a:fillRect/>
          </a:stretch>
        </p:blipFill>
        <p:spPr>
          <a:xfrm>
            <a:off x="1131162" y="2086675"/>
            <a:ext cx="2992513" cy="1512993"/>
          </a:xfrm>
          <a:prstGeom prst="rect">
            <a:avLst/>
          </a:prstGeom>
        </p:spPr>
      </p:pic>
      <p:sp>
        <p:nvSpPr>
          <p:cNvPr id="58" name="Rectangle 57">
            <a:extLst>
              <a:ext uri="{FF2B5EF4-FFF2-40B4-BE49-F238E27FC236}">
                <a16:creationId xmlns:a16="http://schemas.microsoft.com/office/drawing/2014/main" id="{31FF904D-CB8F-42FA-BF19-280AF96A6692}"/>
              </a:ext>
            </a:extLst>
          </p:cNvPr>
          <p:cNvSpPr/>
          <p:nvPr/>
        </p:nvSpPr>
        <p:spPr>
          <a:xfrm>
            <a:off x="4765019" y="3912335"/>
            <a:ext cx="7016473" cy="523220"/>
          </a:xfrm>
          <a:prstGeom prst="rect">
            <a:avLst/>
          </a:prstGeom>
        </p:spPr>
        <p:txBody>
          <a:bodyPr wrap="none">
            <a:spAutoFit/>
          </a:bodyPr>
          <a:lstStyle/>
          <a:p>
            <a:pPr algn="ctr"/>
            <a:r>
              <a:rPr lang="en-US" sz="2800" dirty="0">
                <a:hlinkClick r:id="rId4"/>
              </a:rPr>
              <a:t>https://repl.it/@nakov/Handlebars-example-JS</a:t>
            </a:r>
            <a:endParaRPr lang="en-US" sz="2800" dirty="0"/>
          </a:p>
        </p:txBody>
      </p:sp>
    </p:spTree>
    <p:extLst>
      <p:ext uri="{BB962C8B-B14F-4D97-AF65-F5344CB8AC3E}">
        <p14:creationId xmlns:p14="http://schemas.microsoft.com/office/powerpoint/2010/main" val="29662941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F811B-DDB2-4D8B-97CF-6B866D61C965}"/>
              </a:ext>
            </a:extLst>
          </p:cNvPr>
          <p:cNvSpPr>
            <a:spLocks noGrp="1"/>
          </p:cNvSpPr>
          <p:nvPr>
            <p:ph type="sldNum" sz="quarter" idx="5"/>
          </p:nvPr>
        </p:nvSpPr>
        <p:spPr/>
        <p:txBody>
          <a:bodyPr/>
          <a:lstStyle/>
          <a:p>
            <a:fld id="{2BF067CD-8E6B-4360-9AA8-C5DF2A48A6D1}" type="slidenum">
              <a:rPr lang="en-US" noProof="0" smtClean="0"/>
              <a:pPr/>
              <a:t>82</a:t>
            </a:fld>
            <a:endParaRPr lang="en-US" noProof="0" dirty="0"/>
          </a:p>
        </p:txBody>
      </p:sp>
      <p:sp>
        <p:nvSpPr>
          <p:cNvPr id="3" name="Text Placeholder 2">
            <a:extLst>
              <a:ext uri="{FF2B5EF4-FFF2-40B4-BE49-F238E27FC236}">
                <a16:creationId xmlns:a16="http://schemas.microsoft.com/office/drawing/2014/main" id="{8B583967-D43C-482D-81B6-DD7C922CDE56}"/>
              </a:ext>
            </a:extLst>
          </p:cNvPr>
          <p:cNvSpPr>
            <a:spLocks noGrp="1"/>
          </p:cNvSpPr>
          <p:nvPr>
            <p:ph type="body" sz="quarter" idx="10"/>
          </p:nvPr>
        </p:nvSpPr>
        <p:spPr/>
        <p:txBody>
          <a:bodyPr/>
          <a:lstStyle/>
          <a:p>
            <a:r>
              <a:rPr lang="en-US" b="1" dirty="0"/>
              <a:t>Routing </a:t>
            </a:r>
            <a:r>
              <a:rPr lang="en-US" dirty="0"/>
              <a:t>is about</a:t>
            </a:r>
            <a:r>
              <a:rPr lang="bg-BG" dirty="0"/>
              <a:t> </a:t>
            </a:r>
            <a:r>
              <a:rPr lang="en-US" dirty="0"/>
              <a:t>switching between different </a:t>
            </a:r>
            <a:r>
              <a:rPr lang="en-US" b="1" dirty="0"/>
              <a:t>UI views</a:t>
            </a:r>
            <a:r>
              <a:rPr lang="en-US" dirty="0"/>
              <a:t>, based on the changes of the current </a:t>
            </a:r>
            <a:r>
              <a:rPr lang="en-US" b="1" dirty="0"/>
              <a:t>URL</a:t>
            </a:r>
            <a:r>
              <a:rPr lang="en-US" dirty="0"/>
              <a:t> (holding the route)</a:t>
            </a:r>
          </a:p>
          <a:p>
            <a:r>
              <a:rPr lang="en-US" b="1" dirty="0"/>
              <a:t>Routing libraries </a:t>
            </a:r>
            <a:r>
              <a:rPr lang="en-US" dirty="0"/>
              <a:t>switch the view by URL like this:</a:t>
            </a:r>
          </a:p>
        </p:txBody>
      </p:sp>
      <p:sp>
        <p:nvSpPr>
          <p:cNvPr id="4" name="Title 3">
            <a:extLst>
              <a:ext uri="{FF2B5EF4-FFF2-40B4-BE49-F238E27FC236}">
                <a16:creationId xmlns:a16="http://schemas.microsoft.com/office/drawing/2014/main" id="{153E969C-8A6E-4D91-8B4C-556A64316B04}"/>
              </a:ext>
            </a:extLst>
          </p:cNvPr>
          <p:cNvSpPr>
            <a:spLocks noGrp="1"/>
          </p:cNvSpPr>
          <p:nvPr>
            <p:ph type="title"/>
          </p:nvPr>
        </p:nvSpPr>
        <p:spPr/>
        <p:txBody>
          <a:bodyPr/>
          <a:lstStyle/>
          <a:p>
            <a:r>
              <a:rPr lang="en-US" dirty="0"/>
              <a:t>Routing and Routing Libraries</a:t>
            </a:r>
          </a:p>
        </p:txBody>
      </p:sp>
      <p:grpSp>
        <p:nvGrpSpPr>
          <p:cNvPr id="15" name="Group 14">
            <a:extLst>
              <a:ext uri="{FF2B5EF4-FFF2-40B4-BE49-F238E27FC236}">
                <a16:creationId xmlns:a16="http://schemas.microsoft.com/office/drawing/2014/main" id="{84B13DF2-5C37-4217-8259-D7E37F455452}"/>
              </a:ext>
            </a:extLst>
          </p:cNvPr>
          <p:cNvGrpSpPr/>
          <p:nvPr/>
        </p:nvGrpSpPr>
        <p:grpSpPr>
          <a:xfrm>
            <a:off x="381000" y="3159000"/>
            <a:ext cx="3333750" cy="2745000"/>
            <a:chOff x="381000" y="3159000"/>
            <a:chExt cx="3333750" cy="2745000"/>
          </a:xfrm>
        </p:grpSpPr>
        <p:pic>
          <p:nvPicPr>
            <p:cNvPr id="6" name="Picture 5">
              <a:extLst>
                <a:ext uri="{FF2B5EF4-FFF2-40B4-BE49-F238E27FC236}">
                  <a16:creationId xmlns:a16="http://schemas.microsoft.com/office/drawing/2014/main" id="{8F72168F-A5A3-4588-A8B4-743B30822BD4}"/>
                </a:ext>
              </a:extLst>
            </p:cNvPr>
            <p:cNvPicPr>
              <a:picLocks noChangeAspect="1"/>
            </p:cNvPicPr>
            <p:nvPr/>
          </p:nvPicPr>
          <p:blipFill>
            <a:blip r:embed="rId3"/>
            <a:stretch>
              <a:fillRect/>
            </a:stretch>
          </p:blipFill>
          <p:spPr>
            <a:xfrm>
              <a:off x="381000" y="3159000"/>
              <a:ext cx="3333750" cy="466725"/>
            </a:xfrm>
            <a:prstGeom prst="rect">
              <a:avLst/>
            </a:prstGeom>
            <a:ln>
              <a:solidFill>
                <a:schemeClr val="bg2">
                  <a:lumMod val="85000"/>
                </a:schemeClr>
              </a:solidFill>
            </a:ln>
          </p:spPr>
        </p:pic>
        <p:pic>
          <p:nvPicPr>
            <p:cNvPr id="7" name="Picture 6">
              <a:extLst>
                <a:ext uri="{FF2B5EF4-FFF2-40B4-BE49-F238E27FC236}">
                  <a16:creationId xmlns:a16="http://schemas.microsoft.com/office/drawing/2014/main" id="{E46CDAE7-0BFB-4636-9C30-DD7E6C6C5C77}"/>
                </a:ext>
              </a:extLst>
            </p:cNvPr>
            <p:cNvPicPr>
              <a:picLocks noChangeAspect="1"/>
            </p:cNvPicPr>
            <p:nvPr/>
          </p:nvPicPr>
          <p:blipFill>
            <a:blip r:embed="rId4"/>
            <a:stretch>
              <a:fillRect/>
            </a:stretch>
          </p:blipFill>
          <p:spPr>
            <a:xfrm>
              <a:off x="786000" y="4151400"/>
              <a:ext cx="2532603" cy="1752600"/>
            </a:xfrm>
            <a:prstGeom prst="rect">
              <a:avLst/>
            </a:prstGeom>
            <a:ln>
              <a:solidFill>
                <a:schemeClr val="bg2">
                  <a:lumMod val="85000"/>
                </a:schemeClr>
              </a:solidFill>
            </a:ln>
          </p:spPr>
        </p:pic>
        <p:sp>
          <p:nvSpPr>
            <p:cNvPr id="12" name="Arrow: Down 11">
              <a:extLst>
                <a:ext uri="{FF2B5EF4-FFF2-40B4-BE49-F238E27FC236}">
                  <a16:creationId xmlns:a16="http://schemas.microsoft.com/office/drawing/2014/main" id="{9E9C57DB-EBBC-45BC-BF17-F4479829E767}"/>
                </a:ext>
              </a:extLst>
            </p:cNvPr>
            <p:cNvSpPr/>
            <p:nvPr/>
          </p:nvSpPr>
          <p:spPr bwMode="auto">
            <a:xfrm>
              <a:off x="1957875" y="3734841"/>
              <a:ext cx="180000" cy="31752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pSp>
        <p:nvGrpSpPr>
          <p:cNvPr id="16" name="Group 15">
            <a:extLst>
              <a:ext uri="{FF2B5EF4-FFF2-40B4-BE49-F238E27FC236}">
                <a16:creationId xmlns:a16="http://schemas.microsoft.com/office/drawing/2014/main" id="{1EA8F054-DFD4-4191-B596-EAFB3204BBF0}"/>
              </a:ext>
            </a:extLst>
          </p:cNvPr>
          <p:cNvGrpSpPr/>
          <p:nvPr/>
        </p:nvGrpSpPr>
        <p:grpSpPr>
          <a:xfrm>
            <a:off x="3980927" y="3173287"/>
            <a:ext cx="3724275" cy="2730713"/>
            <a:chOff x="3963862" y="3173287"/>
            <a:chExt cx="3724275" cy="2730713"/>
          </a:xfrm>
        </p:grpSpPr>
        <p:pic>
          <p:nvPicPr>
            <p:cNvPr id="8" name="Picture 7">
              <a:extLst>
                <a:ext uri="{FF2B5EF4-FFF2-40B4-BE49-F238E27FC236}">
                  <a16:creationId xmlns:a16="http://schemas.microsoft.com/office/drawing/2014/main" id="{2C12522D-D7EB-4DE8-882F-5A0D1247B27C}"/>
                </a:ext>
              </a:extLst>
            </p:cNvPr>
            <p:cNvPicPr>
              <a:picLocks noChangeAspect="1"/>
            </p:cNvPicPr>
            <p:nvPr/>
          </p:nvPicPr>
          <p:blipFill>
            <a:blip r:embed="rId5"/>
            <a:stretch>
              <a:fillRect/>
            </a:stretch>
          </p:blipFill>
          <p:spPr>
            <a:xfrm>
              <a:off x="3963862" y="3173287"/>
              <a:ext cx="3724275" cy="438150"/>
            </a:xfrm>
            <a:prstGeom prst="rect">
              <a:avLst/>
            </a:prstGeom>
            <a:ln>
              <a:solidFill>
                <a:schemeClr val="bg2">
                  <a:lumMod val="85000"/>
                </a:schemeClr>
              </a:solidFill>
            </a:ln>
          </p:spPr>
        </p:pic>
        <p:pic>
          <p:nvPicPr>
            <p:cNvPr id="9" name="Picture 8">
              <a:extLst>
                <a:ext uri="{FF2B5EF4-FFF2-40B4-BE49-F238E27FC236}">
                  <a16:creationId xmlns:a16="http://schemas.microsoft.com/office/drawing/2014/main" id="{3A9635F2-AFD7-4527-9072-28CB6448AB99}"/>
                </a:ext>
              </a:extLst>
            </p:cNvPr>
            <p:cNvPicPr>
              <a:picLocks noChangeAspect="1"/>
            </p:cNvPicPr>
            <p:nvPr/>
          </p:nvPicPr>
          <p:blipFill>
            <a:blip r:embed="rId6"/>
            <a:stretch>
              <a:fillRect/>
            </a:stretch>
          </p:blipFill>
          <p:spPr>
            <a:xfrm>
              <a:off x="4373436" y="4151400"/>
              <a:ext cx="2905125" cy="1752600"/>
            </a:xfrm>
            <a:prstGeom prst="rect">
              <a:avLst/>
            </a:prstGeom>
            <a:ln>
              <a:solidFill>
                <a:schemeClr val="bg2">
                  <a:lumMod val="85000"/>
                </a:schemeClr>
              </a:solidFill>
            </a:ln>
          </p:spPr>
        </p:pic>
        <p:sp>
          <p:nvSpPr>
            <p:cNvPr id="13" name="Arrow: Down 12">
              <a:extLst>
                <a:ext uri="{FF2B5EF4-FFF2-40B4-BE49-F238E27FC236}">
                  <a16:creationId xmlns:a16="http://schemas.microsoft.com/office/drawing/2014/main" id="{89C50A4C-A0EF-4A60-A9DF-F1B7A239896A}"/>
                </a:ext>
              </a:extLst>
            </p:cNvPr>
            <p:cNvSpPr/>
            <p:nvPr/>
          </p:nvSpPr>
          <p:spPr bwMode="auto">
            <a:xfrm>
              <a:off x="5735998" y="3734841"/>
              <a:ext cx="180000" cy="31752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pSp>
        <p:nvGrpSpPr>
          <p:cNvPr id="17" name="Group 16">
            <a:extLst>
              <a:ext uri="{FF2B5EF4-FFF2-40B4-BE49-F238E27FC236}">
                <a16:creationId xmlns:a16="http://schemas.microsoft.com/office/drawing/2014/main" id="{F90D24B1-37F3-46CF-B39E-D7683C731835}"/>
              </a:ext>
            </a:extLst>
          </p:cNvPr>
          <p:cNvGrpSpPr/>
          <p:nvPr/>
        </p:nvGrpSpPr>
        <p:grpSpPr>
          <a:xfrm>
            <a:off x="7971379" y="3173287"/>
            <a:ext cx="3838575" cy="2730713"/>
            <a:chOff x="7971379" y="3173287"/>
            <a:chExt cx="3838575" cy="2730713"/>
          </a:xfrm>
        </p:grpSpPr>
        <p:pic>
          <p:nvPicPr>
            <p:cNvPr id="10" name="Picture 9">
              <a:extLst>
                <a:ext uri="{FF2B5EF4-FFF2-40B4-BE49-F238E27FC236}">
                  <a16:creationId xmlns:a16="http://schemas.microsoft.com/office/drawing/2014/main" id="{C6F63CDE-89B0-44D3-A14F-0E1A2F58D14D}"/>
                </a:ext>
              </a:extLst>
            </p:cNvPr>
            <p:cNvPicPr>
              <a:picLocks noChangeAspect="1"/>
            </p:cNvPicPr>
            <p:nvPr/>
          </p:nvPicPr>
          <p:blipFill>
            <a:blip r:embed="rId7"/>
            <a:stretch>
              <a:fillRect/>
            </a:stretch>
          </p:blipFill>
          <p:spPr>
            <a:xfrm>
              <a:off x="7971379" y="3173287"/>
              <a:ext cx="3838575" cy="438150"/>
            </a:xfrm>
            <a:prstGeom prst="rect">
              <a:avLst/>
            </a:prstGeom>
            <a:ln>
              <a:solidFill>
                <a:schemeClr val="bg2">
                  <a:lumMod val="85000"/>
                </a:schemeClr>
              </a:solidFill>
            </a:ln>
          </p:spPr>
        </p:pic>
        <p:pic>
          <p:nvPicPr>
            <p:cNvPr id="11" name="Picture 10">
              <a:extLst>
                <a:ext uri="{FF2B5EF4-FFF2-40B4-BE49-F238E27FC236}">
                  <a16:creationId xmlns:a16="http://schemas.microsoft.com/office/drawing/2014/main" id="{F008E4D8-97C5-4EDF-82A2-0CFAA0E586A0}"/>
                </a:ext>
              </a:extLst>
            </p:cNvPr>
            <p:cNvPicPr>
              <a:picLocks noChangeAspect="1"/>
            </p:cNvPicPr>
            <p:nvPr/>
          </p:nvPicPr>
          <p:blipFill>
            <a:blip r:embed="rId8"/>
            <a:stretch>
              <a:fillRect/>
            </a:stretch>
          </p:blipFill>
          <p:spPr>
            <a:xfrm>
              <a:off x="8626803" y="4151400"/>
              <a:ext cx="2558393" cy="1752600"/>
            </a:xfrm>
            <a:prstGeom prst="rect">
              <a:avLst/>
            </a:prstGeom>
            <a:ln>
              <a:solidFill>
                <a:schemeClr val="bg2">
                  <a:lumMod val="85000"/>
                </a:schemeClr>
              </a:solidFill>
            </a:ln>
          </p:spPr>
        </p:pic>
        <p:sp>
          <p:nvSpPr>
            <p:cNvPr id="14" name="Arrow: Down 13">
              <a:extLst>
                <a:ext uri="{FF2B5EF4-FFF2-40B4-BE49-F238E27FC236}">
                  <a16:creationId xmlns:a16="http://schemas.microsoft.com/office/drawing/2014/main" id="{5D53414C-EA56-4717-A7E4-FDCD06B9210F}"/>
                </a:ext>
              </a:extLst>
            </p:cNvPr>
            <p:cNvSpPr/>
            <p:nvPr/>
          </p:nvSpPr>
          <p:spPr bwMode="auto">
            <a:xfrm>
              <a:off x="9815999" y="3734841"/>
              <a:ext cx="180000" cy="31752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7847174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BF811B-DDB2-4D8B-97CF-6B866D61C965}"/>
              </a:ext>
            </a:extLst>
          </p:cNvPr>
          <p:cNvSpPr>
            <a:spLocks noGrp="1"/>
          </p:cNvSpPr>
          <p:nvPr>
            <p:ph type="sldNum" sz="quarter" idx="5"/>
          </p:nvPr>
        </p:nvSpPr>
        <p:spPr/>
        <p:txBody>
          <a:bodyPr/>
          <a:lstStyle/>
          <a:p>
            <a:fld id="{2BF067CD-8E6B-4360-9AA8-C5DF2A48A6D1}" type="slidenum">
              <a:rPr lang="en-US" noProof="0" smtClean="0"/>
              <a:pPr/>
              <a:t>83</a:t>
            </a:fld>
            <a:endParaRPr lang="en-US" noProof="0" dirty="0"/>
          </a:p>
        </p:txBody>
      </p:sp>
      <p:sp>
        <p:nvSpPr>
          <p:cNvPr id="3" name="Text Placeholder 2">
            <a:extLst>
              <a:ext uri="{FF2B5EF4-FFF2-40B4-BE49-F238E27FC236}">
                <a16:creationId xmlns:a16="http://schemas.microsoft.com/office/drawing/2014/main" id="{8B583967-D43C-482D-81B6-DD7C922CDE56}"/>
              </a:ext>
            </a:extLst>
          </p:cNvPr>
          <p:cNvSpPr>
            <a:spLocks noGrp="1"/>
          </p:cNvSpPr>
          <p:nvPr>
            <p:ph type="body" sz="quarter" idx="10"/>
          </p:nvPr>
        </p:nvSpPr>
        <p:spPr/>
        <p:txBody>
          <a:bodyPr/>
          <a:lstStyle/>
          <a:p>
            <a:r>
              <a:rPr lang="en-US" b="1" dirty="0"/>
              <a:t>Routing </a:t>
            </a:r>
            <a:r>
              <a:rPr lang="en-US" dirty="0"/>
              <a:t>with</a:t>
            </a:r>
            <a:r>
              <a:rPr lang="en-US" b="1" dirty="0"/>
              <a:t> Sammy.js</a:t>
            </a:r>
            <a:r>
              <a:rPr lang="en-US" dirty="0"/>
              <a:t>:</a:t>
            </a:r>
          </a:p>
        </p:txBody>
      </p:sp>
      <p:sp>
        <p:nvSpPr>
          <p:cNvPr id="4" name="Title 3">
            <a:extLst>
              <a:ext uri="{FF2B5EF4-FFF2-40B4-BE49-F238E27FC236}">
                <a16:creationId xmlns:a16="http://schemas.microsoft.com/office/drawing/2014/main" id="{153E969C-8A6E-4D91-8B4C-556A64316B04}"/>
              </a:ext>
            </a:extLst>
          </p:cNvPr>
          <p:cNvSpPr>
            <a:spLocks noGrp="1"/>
          </p:cNvSpPr>
          <p:nvPr>
            <p:ph type="title"/>
          </p:nvPr>
        </p:nvSpPr>
        <p:spPr/>
        <p:txBody>
          <a:bodyPr/>
          <a:lstStyle/>
          <a:p>
            <a:r>
              <a:rPr lang="en-US" dirty="0"/>
              <a:t>Routing with Sammy.js – Example</a:t>
            </a:r>
          </a:p>
        </p:txBody>
      </p:sp>
      <p:sp>
        <p:nvSpPr>
          <p:cNvPr id="5" name="Text Placeholder 5">
            <a:extLst>
              <a:ext uri="{FF2B5EF4-FFF2-40B4-BE49-F238E27FC236}">
                <a16:creationId xmlns:a16="http://schemas.microsoft.com/office/drawing/2014/main" id="{1D541768-FFD2-4EE4-8510-B57BF81EC91A}"/>
              </a:ext>
            </a:extLst>
          </p:cNvPr>
          <p:cNvSpPr txBox="1">
            <a:spLocks/>
          </p:cNvSpPr>
          <p:nvPr/>
        </p:nvSpPr>
        <p:spPr>
          <a:xfrm>
            <a:off x="655360" y="1944000"/>
            <a:ext cx="10840640" cy="46646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nSpc>
                <a:spcPct val="110000"/>
              </a:lnSpc>
              <a:spcBef>
                <a:spcPts val="0"/>
              </a:spcBef>
              <a:spcAft>
                <a:spcPts val="0"/>
              </a:spcAft>
            </a:pPr>
            <a:r>
              <a:rPr lang="en-US" sz="2400" noProof="1"/>
              <a:t>$.</a:t>
            </a:r>
            <a:r>
              <a:rPr lang="en-US" sz="2400" noProof="1">
                <a:solidFill>
                  <a:schemeClr val="bg1"/>
                </a:solidFill>
              </a:rPr>
              <a:t>sammy</a:t>
            </a:r>
            <a:r>
              <a:rPr lang="en-US" sz="2400" noProof="1"/>
              <a:t>(function() {</a:t>
            </a:r>
          </a:p>
          <a:p>
            <a:pPr>
              <a:lnSpc>
                <a:spcPct val="110000"/>
              </a:lnSpc>
              <a:spcBef>
                <a:spcPts val="0"/>
              </a:spcBef>
              <a:spcAft>
                <a:spcPts val="0"/>
              </a:spcAft>
            </a:pPr>
            <a:r>
              <a:rPr lang="en-US" sz="2400" noProof="1"/>
              <a:t>  this.get('</a:t>
            </a:r>
            <a:r>
              <a:rPr lang="en-US" sz="2400" noProof="1">
                <a:solidFill>
                  <a:schemeClr val="bg1"/>
                </a:solidFill>
              </a:rPr>
              <a:t>/</a:t>
            </a:r>
            <a:r>
              <a:rPr lang="en-US" sz="2400" noProof="1"/>
              <a:t>', function() { </a:t>
            </a:r>
          </a:p>
          <a:p>
            <a:pPr>
              <a:lnSpc>
                <a:spcPct val="110000"/>
              </a:lnSpc>
              <a:spcBef>
                <a:spcPts val="0"/>
              </a:spcBef>
              <a:spcAft>
                <a:spcPts val="0"/>
              </a:spcAft>
            </a:pPr>
            <a:r>
              <a:rPr lang="en-US" sz="2400" noProof="1"/>
              <a:t>    showView('home');</a:t>
            </a:r>
          </a:p>
          <a:p>
            <a:pPr>
              <a:lnSpc>
                <a:spcPct val="110000"/>
              </a:lnSpc>
              <a:spcBef>
                <a:spcPts val="0"/>
              </a:spcBef>
              <a:spcAft>
                <a:spcPts val="0"/>
              </a:spcAft>
            </a:pPr>
            <a:r>
              <a:rPr lang="en-US" sz="2400" noProof="1"/>
              <a:t>  });</a:t>
            </a:r>
          </a:p>
          <a:p>
            <a:pPr>
              <a:lnSpc>
                <a:spcPct val="110000"/>
              </a:lnSpc>
              <a:spcBef>
                <a:spcPts val="0"/>
              </a:spcBef>
              <a:spcAft>
                <a:spcPts val="0"/>
              </a:spcAft>
            </a:pPr>
            <a:r>
              <a:rPr lang="en-US" sz="2400" noProof="1"/>
              <a:t>  this.get('</a:t>
            </a:r>
            <a:r>
              <a:rPr lang="en-US" sz="2400" noProof="1">
                <a:solidFill>
                  <a:schemeClr val="bg1"/>
                </a:solidFill>
              </a:rPr>
              <a:t>/#/about</a:t>
            </a:r>
            <a:r>
              <a:rPr lang="en-US" sz="2400" noProof="1"/>
              <a:t>', function() {</a:t>
            </a:r>
          </a:p>
          <a:p>
            <a:pPr>
              <a:lnSpc>
                <a:spcPct val="110000"/>
              </a:lnSpc>
              <a:spcBef>
                <a:spcPts val="0"/>
              </a:spcBef>
              <a:spcAft>
                <a:spcPts val="0"/>
              </a:spcAft>
            </a:pPr>
            <a:r>
              <a:rPr lang="en-US" sz="2400" noProof="1"/>
              <a:t>    showView('about');</a:t>
            </a:r>
          </a:p>
          <a:p>
            <a:pPr>
              <a:lnSpc>
                <a:spcPct val="110000"/>
              </a:lnSpc>
              <a:spcBef>
                <a:spcPts val="0"/>
              </a:spcBef>
              <a:spcAft>
                <a:spcPts val="0"/>
              </a:spcAft>
            </a:pPr>
            <a:r>
              <a:rPr lang="en-US" sz="2400" noProof="1"/>
              <a:t>  });</a:t>
            </a:r>
          </a:p>
          <a:p>
            <a:pPr>
              <a:lnSpc>
                <a:spcPct val="110000"/>
              </a:lnSpc>
              <a:spcBef>
                <a:spcPts val="0"/>
              </a:spcBef>
              <a:spcAft>
                <a:spcPts val="0"/>
              </a:spcAft>
            </a:pPr>
            <a:r>
              <a:rPr lang="en-US" sz="2400" noProof="1"/>
              <a:t>  this.get('</a:t>
            </a:r>
            <a:r>
              <a:rPr lang="en-US" sz="2400" noProof="1">
                <a:solidFill>
                  <a:schemeClr val="bg1"/>
                </a:solidFill>
              </a:rPr>
              <a:t>/#/contact</a:t>
            </a:r>
            <a:r>
              <a:rPr lang="en-US" sz="2400" noProof="1"/>
              <a:t>', function() { </a:t>
            </a:r>
          </a:p>
          <a:p>
            <a:pPr>
              <a:lnSpc>
                <a:spcPct val="110000"/>
              </a:lnSpc>
              <a:spcBef>
                <a:spcPts val="0"/>
              </a:spcBef>
              <a:spcAft>
                <a:spcPts val="0"/>
              </a:spcAft>
            </a:pPr>
            <a:r>
              <a:rPr lang="en-US" sz="2400" noProof="1"/>
              <a:t>    showView('contact');</a:t>
            </a:r>
          </a:p>
          <a:p>
            <a:pPr>
              <a:lnSpc>
                <a:spcPct val="110000"/>
              </a:lnSpc>
              <a:spcBef>
                <a:spcPts val="0"/>
              </a:spcBef>
              <a:spcAft>
                <a:spcPts val="0"/>
              </a:spcAft>
            </a:pPr>
            <a:r>
              <a:rPr lang="en-US" sz="2400" noProof="1"/>
              <a:t>  });</a:t>
            </a:r>
          </a:p>
          <a:p>
            <a:pPr>
              <a:lnSpc>
                <a:spcPct val="110000"/>
              </a:lnSpc>
              <a:spcBef>
                <a:spcPts val="0"/>
              </a:spcBef>
              <a:spcAft>
                <a:spcPts val="0"/>
              </a:spcAft>
            </a:pPr>
            <a:r>
              <a:rPr lang="en-US" sz="2400" noProof="1"/>
              <a:t>}).run();</a:t>
            </a:r>
          </a:p>
        </p:txBody>
      </p:sp>
      <p:pic>
        <p:nvPicPr>
          <p:cNvPr id="6" name="Picture 5">
            <a:extLst>
              <a:ext uri="{FF2B5EF4-FFF2-40B4-BE49-F238E27FC236}">
                <a16:creationId xmlns:a16="http://schemas.microsoft.com/office/drawing/2014/main" id="{A7983C25-7A0C-48DA-ACD3-656EA1F1FA98}"/>
              </a:ext>
            </a:extLst>
          </p:cNvPr>
          <p:cNvPicPr>
            <a:picLocks noChangeAspect="1"/>
          </p:cNvPicPr>
          <p:nvPr/>
        </p:nvPicPr>
        <p:blipFill>
          <a:blip r:embed="rId2"/>
          <a:stretch>
            <a:fillRect/>
          </a:stretch>
        </p:blipFill>
        <p:spPr>
          <a:xfrm>
            <a:off x="6996000" y="2034000"/>
            <a:ext cx="4391025" cy="2124075"/>
          </a:xfrm>
          <a:prstGeom prst="rect">
            <a:avLst/>
          </a:prstGeom>
          <a:ln>
            <a:solidFill>
              <a:schemeClr val="bg2">
                <a:lumMod val="75000"/>
              </a:schemeClr>
            </a:solidFill>
          </a:ln>
        </p:spPr>
      </p:pic>
    </p:spTree>
    <p:extLst>
      <p:ext uri="{BB962C8B-B14F-4D97-AF65-F5344CB8AC3E}">
        <p14:creationId xmlns:p14="http://schemas.microsoft.com/office/powerpoint/2010/main" val="221036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401567-05BE-4F85-82D1-AA42DA7FCB56}"/>
              </a:ext>
            </a:extLst>
          </p:cNvPr>
          <p:cNvSpPr>
            <a:spLocks noGrp="1"/>
          </p:cNvSpPr>
          <p:nvPr>
            <p:ph type="sldNum" sz="quarter" idx="5"/>
          </p:nvPr>
        </p:nvSpPr>
        <p:spPr/>
        <p:txBody>
          <a:bodyPr/>
          <a:lstStyle/>
          <a:p>
            <a:fld id="{2BF067CD-8E6B-4360-9AA8-C5DF2A48A6D1}" type="slidenum">
              <a:rPr lang="en-US" noProof="0" smtClean="0"/>
              <a:pPr/>
              <a:t>84</a:t>
            </a:fld>
            <a:endParaRPr lang="en-US" noProof="0" dirty="0"/>
          </a:p>
        </p:txBody>
      </p:sp>
      <p:sp>
        <p:nvSpPr>
          <p:cNvPr id="4" name="Title 3">
            <a:extLst>
              <a:ext uri="{FF2B5EF4-FFF2-40B4-BE49-F238E27FC236}">
                <a16:creationId xmlns:a16="http://schemas.microsoft.com/office/drawing/2014/main" id="{81186FD4-4D4E-46A2-9FA9-227CCA17F6AD}"/>
              </a:ext>
            </a:extLst>
          </p:cNvPr>
          <p:cNvSpPr>
            <a:spLocks noGrp="1"/>
          </p:cNvSpPr>
          <p:nvPr>
            <p:ph type="title"/>
          </p:nvPr>
        </p:nvSpPr>
        <p:spPr/>
        <p:txBody>
          <a:bodyPr/>
          <a:lstStyle/>
          <a:p>
            <a:r>
              <a:rPr lang="en-US" dirty="0"/>
              <a:t>Routing with Sammy.js – Example</a:t>
            </a:r>
          </a:p>
        </p:txBody>
      </p:sp>
      <p:sp>
        <p:nvSpPr>
          <p:cNvPr id="5" name="Text Placeholder 5">
            <a:extLst>
              <a:ext uri="{FF2B5EF4-FFF2-40B4-BE49-F238E27FC236}">
                <a16:creationId xmlns:a16="http://schemas.microsoft.com/office/drawing/2014/main" id="{87106A0D-BB2B-4AA6-809C-5B1180BEB398}"/>
              </a:ext>
            </a:extLst>
          </p:cNvPr>
          <p:cNvSpPr txBox="1">
            <a:spLocks/>
          </p:cNvSpPr>
          <p:nvPr/>
        </p:nvSpPr>
        <p:spPr>
          <a:xfrm>
            <a:off x="295360" y="1545129"/>
            <a:ext cx="11560640" cy="440387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&lt;header&gt;</a:t>
            </a:r>
          </a:p>
          <a:p>
            <a:pPr>
              <a:spcBef>
                <a:spcPts val="0"/>
              </a:spcBef>
              <a:spcAft>
                <a:spcPts val="0"/>
              </a:spcAft>
            </a:pPr>
            <a:r>
              <a:rPr lang="en-US" sz="2300" noProof="1"/>
              <a:t>  &lt;a href="</a:t>
            </a:r>
            <a:r>
              <a:rPr lang="en-US" sz="2300" noProof="1">
                <a:solidFill>
                  <a:schemeClr val="bg1"/>
                </a:solidFill>
              </a:rPr>
              <a:t>/</a:t>
            </a:r>
            <a:r>
              <a:rPr lang="en-US" sz="2300" noProof="1"/>
              <a:t>"&gt;Home&lt;/a&gt; |</a:t>
            </a:r>
          </a:p>
          <a:p>
            <a:pPr>
              <a:spcBef>
                <a:spcPts val="0"/>
              </a:spcBef>
              <a:spcAft>
                <a:spcPts val="0"/>
              </a:spcAft>
            </a:pPr>
            <a:r>
              <a:rPr lang="en-US" sz="2300" noProof="1"/>
              <a:t>  &lt;a href="</a:t>
            </a:r>
            <a:r>
              <a:rPr lang="en-US" sz="2300" noProof="1">
                <a:solidFill>
                  <a:schemeClr val="bg1"/>
                </a:solidFill>
              </a:rPr>
              <a:t>/#/about</a:t>
            </a:r>
            <a:r>
              <a:rPr lang="en-US" sz="2300" noProof="1"/>
              <a:t>"&gt;About&lt;/a&gt; |</a:t>
            </a:r>
          </a:p>
          <a:p>
            <a:pPr>
              <a:spcBef>
                <a:spcPts val="0"/>
              </a:spcBef>
              <a:spcAft>
                <a:spcPts val="0"/>
              </a:spcAft>
            </a:pPr>
            <a:r>
              <a:rPr lang="en-US" sz="2300" noProof="1"/>
              <a:t>  &lt;a href="</a:t>
            </a:r>
            <a:r>
              <a:rPr lang="en-US" sz="2300" noProof="1">
                <a:solidFill>
                  <a:schemeClr val="bg1"/>
                </a:solidFill>
              </a:rPr>
              <a:t>/#/contact</a:t>
            </a:r>
            <a:r>
              <a:rPr lang="en-US" sz="2300" noProof="1"/>
              <a:t>"&gt;Contact&lt;/a&gt;</a:t>
            </a:r>
          </a:p>
          <a:p>
            <a:pPr>
              <a:spcBef>
                <a:spcPts val="0"/>
              </a:spcBef>
              <a:spcAft>
                <a:spcPts val="0"/>
              </a:spcAft>
            </a:pPr>
            <a:r>
              <a:rPr lang="en-US" sz="2300" noProof="1"/>
              <a:t>&lt;/header&gt;</a:t>
            </a:r>
          </a:p>
          <a:p>
            <a:pPr>
              <a:spcBef>
                <a:spcPts val="0"/>
              </a:spcBef>
              <a:spcAft>
                <a:spcPts val="0"/>
              </a:spcAft>
            </a:pPr>
            <a:endParaRPr lang="en-US" sz="1400" noProof="1"/>
          </a:p>
          <a:p>
            <a:pPr>
              <a:spcBef>
                <a:spcPts val="0"/>
              </a:spcBef>
              <a:spcAft>
                <a:spcPts val="0"/>
              </a:spcAft>
            </a:pPr>
            <a:r>
              <a:rPr lang="en-US" sz="2300" noProof="1"/>
              <a:t>&lt;section id='home'&gt;&lt;h1&gt;Home&lt;/h1&gt;Welcome to SoftUni&lt;/section&gt;</a:t>
            </a:r>
          </a:p>
          <a:p>
            <a:pPr>
              <a:spcBef>
                <a:spcPts val="0"/>
              </a:spcBef>
              <a:spcAft>
                <a:spcPts val="0"/>
              </a:spcAft>
            </a:pPr>
            <a:r>
              <a:rPr lang="en-US" sz="2300" noProof="1"/>
              <a:t>&lt;section id='about'&gt;&lt;h1&gt;About&lt;/h1&gt;Become a software engineer&lt;/section&gt;</a:t>
            </a:r>
          </a:p>
          <a:p>
            <a:pPr>
              <a:spcBef>
                <a:spcPts val="0"/>
              </a:spcBef>
              <a:spcAft>
                <a:spcPts val="0"/>
              </a:spcAft>
            </a:pPr>
            <a:r>
              <a:rPr lang="en-US" sz="2300" noProof="1"/>
              <a:t>&lt;section id='contact'&gt;&lt;h1&gt;Contact&lt;/h1&gt;Tintyava #15, Sofia&lt;/section&gt;</a:t>
            </a:r>
          </a:p>
          <a:p>
            <a:pPr>
              <a:spcBef>
                <a:spcPts val="0"/>
              </a:spcBef>
              <a:spcAft>
                <a:spcPts val="0"/>
              </a:spcAft>
            </a:pPr>
            <a:endParaRPr lang="en-US" sz="1400" noProof="1"/>
          </a:p>
          <a:p>
            <a:pPr>
              <a:spcBef>
                <a:spcPts val="0"/>
              </a:spcBef>
              <a:spcAft>
                <a:spcPts val="0"/>
              </a:spcAft>
            </a:pPr>
            <a:r>
              <a:rPr lang="en-US" sz="2300" noProof="1"/>
              <a:t>&lt;script src="https://unpkg.com/jquery@3.5.0/dist/</a:t>
            </a:r>
            <a:r>
              <a:rPr lang="en-US" sz="2300" noProof="1">
                <a:solidFill>
                  <a:schemeClr val="bg1"/>
                </a:solidFill>
              </a:rPr>
              <a:t>jquery.js</a:t>
            </a:r>
            <a:r>
              <a:rPr lang="en-US" sz="2300" noProof="1"/>
              <a:t>"&gt;&lt;/script&gt;</a:t>
            </a:r>
          </a:p>
          <a:p>
            <a:pPr>
              <a:spcBef>
                <a:spcPts val="0"/>
              </a:spcBef>
              <a:spcAft>
                <a:spcPts val="0"/>
              </a:spcAft>
            </a:pPr>
            <a:endParaRPr lang="en-US" sz="1400" noProof="1"/>
          </a:p>
          <a:p>
            <a:pPr>
              <a:spcBef>
                <a:spcPts val="0"/>
              </a:spcBef>
              <a:spcAft>
                <a:spcPts val="0"/>
              </a:spcAft>
            </a:pPr>
            <a:r>
              <a:rPr lang="en-US" sz="2300" noProof="1"/>
              <a:t>&lt;script src="https://unpkg.com/sammy@0.7.6/lib/</a:t>
            </a:r>
            <a:r>
              <a:rPr lang="en-US" sz="2300" noProof="1">
                <a:solidFill>
                  <a:schemeClr val="bg1"/>
                </a:solidFill>
              </a:rPr>
              <a:t>sammy.js</a:t>
            </a:r>
            <a:r>
              <a:rPr lang="en-US" sz="2300" noProof="1"/>
              <a:t>"&gt;&lt;/script&gt;</a:t>
            </a:r>
          </a:p>
        </p:txBody>
      </p:sp>
      <p:pic>
        <p:nvPicPr>
          <p:cNvPr id="3" name="Picture 2">
            <a:extLst>
              <a:ext uri="{FF2B5EF4-FFF2-40B4-BE49-F238E27FC236}">
                <a16:creationId xmlns:a16="http://schemas.microsoft.com/office/drawing/2014/main" id="{5E3559A7-511D-48CB-A46A-CB8845E43D4D}"/>
              </a:ext>
            </a:extLst>
          </p:cNvPr>
          <p:cNvPicPr>
            <a:picLocks noChangeAspect="1"/>
          </p:cNvPicPr>
          <p:nvPr/>
        </p:nvPicPr>
        <p:blipFill>
          <a:blip r:embed="rId2"/>
          <a:stretch>
            <a:fillRect/>
          </a:stretch>
        </p:blipFill>
        <p:spPr>
          <a:xfrm>
            <a:off x="7295496" y="1285261"/>
            <a:ext cx="4391025" cy="2124075"/>
          </a:xfrm>
          <a:prstGeom prst="rect">
            <a:avLst/>
          </a:prstGeom>
          <a:ln>
            <a:solidFill>
              <a:schemeClr val="bg2">
                <a:lumMod val="75000"/>
              </a:schemeClr>
            </a:solidFill>
          </a:ln>
        </p:spPr>
      </p:pic>
    </p:spTree>
    <p:extLst>
      <p:ext uri="{BB962C8B-B14F-4D97-AF65-F5344CB8AC3E}">
        <p14:creationId xmlns:p14="http://schemas.microsoft.com/office/powerpoint/2010/main" val="39117351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401567-05BE-4F85-82D1-AA42DA7FCB56}"/>
              </a:ext>
            </a:extLst>
          </p:cNvPr>
          <p:cNvSpPr>
            <a:spLocks noGrp="1"/>
          </p:cNvSpPr>
          <p:nvPr>
            <p:ph type="sldNum" sz="quarter" idx="5"/>
          </p:nvPr>
        </p:nvSpPr>
        <p:spPr/>
        <p:txBody>
          <a:bodyPr/>
          <a:lstStyle/>
          <a:p>
            <a:fld id="{2BF067CD-8E6B-4360-9AA8-C5DF2A48A6D1}" type="slidenum">
              <a:rPr lang="en-US" noProof="0" smtClean="0"/>
              <a:pPr/>
              <a:t>85</a:t>
            </a:fld>
            <a:endParaRPr lang="en-US" noProof="0" dirty="0"/>
          </a:p>
        </p:txBody>
      </p:sp>
      <p:sp>
        <p:nvSpPr>
          <p:cNvPr id="4" name="Title 3">
            <a:extLst>
              <a:ext uri="{FF2B5EF4-FFF2-40B4-BE49-F238E27FC236}">
                <a16:creationId xmlns:a16="http://schemas.microsoft.com/office/drawing/2014/main" id="{81186FD4-4D4E-46A2-9FA9-227CCA17F6AD}"/>
              </a:ext>
            </a:extLst>
          </p:cNvPr>
          <p:cNvSpPr>
            <a:spLocks noGrp="1"/>
          </p:cNvSpPr>
          <p:nvPr>
            <p:ph type="title"/>
          </p:nvPr>
        </p:nvSpPr>
        <p:spPr/>
        <p:txBody>
          <a:bodyPr/>
          <a:lstStyle/>
          <a:p>
            <a:r>
              <a:rPr lang="en-US" dirty="0"/>
              <a:t>Routing with Sammy.js – Example (2)</a:t>
            </a:r>
          </a:p>
        </p:txBody>
      </p:sp>
      <p:sp>
        <p:nvSpPr>
          <p:cNvPr id="5" name="Text Placeholder 5">
            <a:extLst>
              <a:ext uri="{FF2B5EF4-FFF2-40B4-BE49-F238E27FC236}">
                <a16:creationId xmlns:a16="http://schemas.microsoft.com/office/drawing/2014/main" id="{87106A0D-BB2B-4AA6-809C-5B1180BEB398}"/>
              </a:ext>
            </a:extLst>
          </p:cNvPr>
          <p:cNvSpPr txBox="1">
            <a:spLocks/>
          </p:cNvSpPr>
          <p:nvPr/>
        </p:nvSpPr>
        <p:spPr>
          <a:xfrm>
            <a:off x="295360" y="1444631"/>
            <a:ext cx="11560640" cy="486867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nSpc>
                <a:spcPct val="110000"/>
              </a:lnSpc>
              <a:spcBef>
                <a:spcPts val="0"/>
              </a:spcBef>
              <a:spcAft>
                <a:spcPts val="0"/>
              </a:spcAft>
            </a:pPr>
            <a:r>
              <a:rPr lang="en-US" sz="2300" noProof="1"/>
              <a:t>&lt;script&gt;</a:t>
            </a:r>
          </a:p>
          <a:p>
            <a:pPr>
              <a:lnSpc>
                <a:spcPct val="110000"/>
              </a:lnSpc>
              <a:spcBef>
                <a:spcPts val="0"/>
              </a:spcBef>
              <a:spcAft>
                <a:spcPts val="0"/>
              </a:spcAft>
            </a:pPr>
            <a:r>
              <a:rPr lang="en-US" sz="2300" noProof="1"/>
              <a:t>  $.</a:t>
            </a:r>
            <a:r>
              <a:rPr lang="en-US" sz="2300" noProof="1">
                <a:solidFill>
                  <a:schemeClr val="bg1"/>
                </a:solidFill>
              </a:rPr>
              <a:t>sammy</a:t>
            </a:r>
            <a:r>
              <a:rPr lang="en-US" sz="2300" noProof="1"/>
              <a:t>(function() {</a:t>
            </a:r>
          </a:p>
          <a:p>
            <a:pPr>
              <a:lnSpc>
                <a:spcPct val="110000"/>
              </a:lnSpc>
              <a:spcBef>
                <a:spcPts val="0"/>
              </a:spcBef>
              <a:spcAft>
                <a:spcPts val="0"/>
              </a:spcAft>
            </a:pPr>
            <a:r>
              <a:rPr lang="en-US" sz="2300" noProof="1"/>
              <a:t>    this.get('</a:t>
            </a:r>
            <a:r>
              <a:rPr lang="en-US" sz="2300" noProof="1">
                <a:solidFill>
                  <a:schemeClr val="bg1"/>
                </a:solidFill>
              </a:rPr>
              <a:t>/</a:t>
            </a:r>
            <a:r>
              <a:rPr lang="en-US" sz="2300" noProof="1"/>
              <a:t>', function() { showView('home') });</a:t>
            </a:r>
          </a:p>
          <a:p>
            <a:pPr>
              <a:lnSpc>
                <a:spcPct val="110000"/>
              </a:lnSpc>
              <a:spcBef>
                <a:spcPts val="0"/>
              </a:spcBef>
              <a:spcAft>
                <a:spcPts val="0"/>
              </a:spcAft>
            </a:pPr>
            <a:r>
              <a:rPr lang="en-US" sz="2300" noProof="1"/>
              <a:t>    this.get('</a:t>
            </a:r>
            <a:r>
              <a:rPr lang="en-US" sz="2300" noProof="1">
                <a:solidFill>
                  <a:schemeClr val="bg1"/>
                </a:solidFill>
              </a:rPr>
              <a:t>/#/about</a:t>
            </a:r>
            <a:r>
              <a:rPr lang="en-US" sz="2300" noProof="1"/>
              <a:t>', function() { showView('about') });</a:t>
            </a:r>
          </a:p>
          <a:p>
            <a:pPr>
              <a:lnSpc>
                <a:spcPct val="110000"/>
              </a:lnSpc>
              <a:spcBef>
                <a:spcPts val="0"/>
              </a:spcBef>
              <a:spcAft>
                <a:spcPts val="0"/>
              </a:spcAft>
            </a:pPr>
            <a:r>
              <a:rPr lang="en-US" sz="2300" noProof="1"/>
              <a:t>    this.get('</a:t>
            </a:r>
            <a:r>
              <a:rPr lang="en-US" sz="2300" noProof="1">
                <a:solidFill>
                  <a:schemeClr val="bg1"/>
                </a:solidFill>
              </a:rPr>
              <a:t>/#/contact</a:t>
            </a:r>
            <a:r>
              <a:rPr lang="en-US" sz="2300" noProof="1"/>
              <a:t>', function() { showView('contact') });</a:t>
            </a:r>
          </a:p>
          <a:p>
            <a:pPr>
              <a:lnSpc>
                <a:spcPct val="110000"/>
              </a:lnSpc>
              <a:spcBef>
                <a:spcPts val="0"/>
              </a:spcBef>
              <a:spcAft>
                <a:spcPts val="0"/>
              </a:spcAft>
            </a:pPr>
            <a:r>
              <a:rPr lang="en-US" sz="2300" noProof="1"/>
              <a:t>  }).run();</a:t>
            </a:r>
          </a:p>
          <a:p>
            <a:pPr>
              <a:lnSpc>
                <a:spcPct val="110000"/>
              </a:lnSpc>
              <a:spcBef>
                <a:spcPts val="0"/>
              </a:spcBef>
              <a:spcAft>
                <a:spcPts val="0"/>
              </a:spcAft>
            </a:pPr>
            <a:endParaRPr lang="en-US" sz="2300" noProof="1"/>
          </a:p>
          <a:p>
            <a:pPr>
              <a:lnSpc>
                <a:spcPct val="110000"/>
              </a:lnSpc>
              <a:spcBef>
                <a:spcPts val="0"/>
              </a:spcBef>
              <a:spcAft>
                <a:spcPts val="0"/>
              </a:spcAft>
            </a:pPr>
            <a:r>
              <a:rPr lang="en-US" sz="2300" noProof="1"/>
              <a:t>  function showView(viewId) {</a:t>
            </a:r>
          </a:p>
          <a:p>
            <a:pPr>
              <a:lnSpc>
                <a:spcPct val="110000"/>
              </a:lnSpc>
              <a:spcBef>
                <a:spcPts val="0"/>
              </a:spcBef>
              <a:spcAft>
                <a:spcPts val="0"/>
              </a:spcAft>
            </a:pPr>
            <a:r>
              <a:rPr lang="en-US" sz="2300" noProof="1"/>
              <a:t>    $('section').hide();</a:t>
            </a:r>
          </a:p>
          <a:p>
            <a:pPr>
              <a:lnSpc>
                <a:spcPct val="110000"/>
              </a:lnSpc>
              <a:spcBef>
                <a:spcPts val="0"/>
              </a:spcBef>
              <a:spcAft>
                <a:spcPts val="0"/>
              </a:spcAft>
            </a:pPr>
            <a:r>
              <a:rPr lang="en-US" sz="2300" noProof="1"/>
              <a:t>    $('#' + viewId).show();</a:t>
            </a:r>
          </a:p>
          <a:p>
            <a:pPr>
              <a:lnSpc>
                <a:spcPct val="110000"/>
              </a:lnSpc>
              <a:spcBef>
                <a:spcPts val="0"/>
              </a:spcBef>
              <a:spcAft>
                <a:spcPts val="0"/>
              </a:spcAft>
            </a:pPr>
            <a:r>
              <a:rPr lang="en-US" sz="2300" noProof="1"/>
              <a:t>  }</a:t>
            </a:r>
          </a:p>
          <a:p>
            <a:pPr>
              <a:lnSpc>
                <a:spcPct val="110000"/>
              </a:lnSpc>
              <a:spcBef>
                <a:spcPts val="0"/>
              </a:spcBef>
              <a:spcAft>
                <a:spcPts val="0"/>
              </a:spcAft>
            </a:pPr>
            <a:r>
              <a:rPr lang="en-US" sz="2300" noProof="1"/>
              <a:t>&lt;/script&gt;</a:t>
            </a:r>
          </a:p>
        </p:txBody>
      </p:sp>
      <p:pic>
        <p:nvPicPr>
          <p:cNvPr id="3" name="Picture 2">
            <a:extLst>
              <a:ext uri="{FF2B5EF4-FFF2-40B4-BE49-F238E27FC236}">
                <a16:creationId xmlns:a16="http://schemas.microsoft.com/office/drawing/2014/main" id="{AF73CE8C-BD7A-4AEB-B0F6-BF540AC5C269}"/>
              </a:ext>
            </a:extLst>
          </p:cNvPr>
          <p:cNvPicPr>
            <a:picLocks noChangeAspect="1"/>
          </p:cNvPicPr>
          <p:nvPr/>
        </p:nvPicPr>
        <p:blipFill>
          <a:blip r:embed="rId2"/>
          <a:stretch>
            <a:fillRect/>
          </a:stretch>
        </p:blipFill>
        <p:spPr>
          <a:xfrm>
            <a:off x="5505917" y="3744000"/>
            <a:ext cx="4391025" cy="2124075"/>
          </a:xfrm>
          <a:prstGeom prst="rect">
            <a:avLst/>
          </a:prstGeom>
          <a:ln>
            <a:solidFill>
              <a:schemeClr val="bg2">
                <a:lumMod val="75000"/>
              </a:schemeClr>
            </a:solidFill>
          </a:ln>
        </p:spPr>
      </p:pic>
      <p:pic>
        <p:nvPicPr>
          <p:cNvPr id="6" name="Picture 5">
            <a:extLst>
              <a:ext uri="{FF2B5EF4-FFF2-40B4-BE49-F238E27FC236}">
                <a16:creationId xmlns:a16="http://schemas.microsoft.com/office/drawing/2014/main" id="{7C073644-34F0-417D-BDF0-F45BABE9D1AC}"/>
              </a:ext>
            </a:extLst>
          </p:cNvPr>
          <p:cNvPicPr>
            <a:picLocks noChangeAspect="1"/>
          </p:cNvPicPr>
          <p:nvPr/>
        </p:nvPicPr>
        <p:blipFill>
          <a:blip r:embed="rId3"/>
          <a:stretch>
            <a:fillRect/>
          </a:stretch>
        </p:blipFill>
        <p:spPr>
          <a:xfrm>
            <a:off x="5505917" y="3744000"/>
            <a:ext cx="5133975" cy="2152650"/>
          </a:xfrm>
          <a:prstGeom prst="rect">
            <a:avLst/>
          </a:prstGeom>
          <a:ln>
            <a:solidFill>
              <a:schemeClr val="bg2">
                <a:lumMod val="75000"/>
              </a:schemeClr>
            </a:solidFill>
          </a:ln>
        </p:spPr>
      </p:pic>
      <p:pic>
        <p:nvPicPr>
          <p:cNvPr id="7" name="Picture 6">
            <a:extLst>
              <a:ext uri="{FF2B5EF4-FFF2-40B4-BE49-F238E27FC236}">
                <a16:creationId xmlns:a16="http://schemas.microsoft.com/office/drawing/2014/main" id="{420406A6-11B9-431B-BC34-FBC59C3DCCA6}"/>
              </a:ext>
            </a:extLst>
          </p:cNvPr>
          <p:cNvPicPr>
            <a:picLocks noChangeAspect="1"/>
          </p:cNvPicPr>
          <p:nvPr/>
        </p:nvPicPr>
        <p:blipFill>
          <a:blip r:embed="rId4"/>
          <a:stretch>
            <a:fillRect/>
          </a:stretch>
        </p:blipFill>
        <p:spPr>
          <a:xfrm>
            <a:off x="5505917" y="3744000"/>
            <a:ext cx="5248275" cy="2190750"/>
          </a:xfrm>
          <a:prstGeom prst="rect">
            <a:avLst/>
          </a:prstGeom>
          <a:ln>
            <a:solidFill>
              <a:schemeClr val="bg2">
                <a:lumMod val="75000"/>
              </a:schemeClr>
            </a:solidFill>
          </a:ln>
        </p:spPr>
      </p:pic>
    </p:spTree>
    <p:extLst>
      <p:ext uri="{BB962C8B-B14F-4D97-AF65-F5344CB8AC3E}">
        <p14:creationId xmlns:p14="http://schemas.microsoft.com/office/powerpoint/2010/main" val="42473487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31140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359000"/>
            <a:ext cx="6065837" cy="1754187"/>
          </a:xfrm>
        </p:spPr>
        <p:txBody>
          <a:bodyPr/>
          <a:lstStyle/>
          <a:p>
            <a:r>
              <a:rPr lang="en-US"/>
              <a:t>Navigation with Routing Library</a:t>
            </a:r>
            <a:endParaRPr lang="en-US" dirty="0"/>
          </a:p>
        </p:txBody>
      </p:sp>
      <p:sp>
        <p:nvSpPr>
          <p:cNvPr id="2" name="Rectangle 1">
            <a:extLst>
              <a:ext uri="{FF2B5EF4-FFF2-40B4-BE49-F238E27FC236}">
                <a16:creationId xmlns:a16="http://schemas.microsoft.com/office/drawing/2014/main" id="{60B4AD9F-B5BC-49E9-82A9-EF00C739D0D7}"/>
              </a:ext>
            </a:extLst>
          </p:cNvPr>
          <p:cNvSpPr/>
          <p:nvPr/>
        </p:nvSpPr>
        <p:spPr>
          <a:xfrm>
            <a:off x="4803877" y="3882350"/>
            <a:ext cx="6938759" cy="523220"/>
          </a:xfrm>
          <a:prstGeom prst="rect">
            <a:avLst/>
          </a:prstGeom>
        </p:spPr>
        <p:txBody>
          <a:bodyPr wrap="none">
            <a:spAutoFit/>
          </a:bodyPr>
          <a:lstStyle/>
          <a:p>
            <a:pPr algn="ctr"/>
            <a:r>
              <a:rPr lang="en-US" sz="2800" dirty="0">
                <a:hlinkClick r:id="rId3"/>
              </a:rPr>
              <a:t>https://repl.it/@nakov/routing-with-sammy-js</a:t>
            </a:r>
            <a:endParaRPr lang="en-US" sz="2800" dirty="0"/>
          </a:p>
        </p:txBody>
      </p:sp>
      <p:pic>
        <p:nvPicPr>
          <p:cNvPr id="9" name="Picture 8">
            <a:extLst>
              <a:ext uri="{FF2B5EF4-FFF2-40B4-BE49-F238E27FC236}">
                <a16:creationId xmlns:a16="http://schemas.microsoft.com/office/drawing/2014/main" id="{A0C78E26-BBD2-44A7-AEF3-CCC30594F84B}"/>
              </a:ext>
            </a:extLst>
          </p:cNvPr>
          <p:cNvPicPr>
            <a:picLocks noChangeAspect="1"/>
          </p:cNvPicPr>
          <p:nvPr/>
        </p:nvPicPr>
        <p:blipFill>
          <a:blip r:embed="rId4"/>
          <a:stretch>
            <a:fillRect/>
          </a:stretch>
        </p:blipFill>
        <p:spPr>
          <a:xfrm>
            <a:off x="1344662" y="1940427"/>
            <a:ext cx="2407519" cy="1964911"/>
          </a:xfrm>
          <a:prstGeom prst="rect">
            <a:avLst/>
          </a:prstGeom>
        </p:spPr>
      </p:pic>
    </p:spTree>
    <p:extLst>
      <p:ext uri="{BB962C8B-B14F-4D97-AF65-F5344CB8AC3E}">
        <p14:creationId xmlns:p14="http://schemas.microsoft.com/office/powerpoint/2010/main" val="35792722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9AF3DF-082C-47B7-B837-931F739A62A0}"/>
              </a:ext>
            </a:extLst>
          </p:cNvPr>
          <p:cNvSpPr>
            <a:spLocks noGrp="1"/>
          </p:cNvSpPr>
          <p:nvPr>
            <p:ph type="body" sz="quarter" idx="10"/>
          </p:nvPr>
        </p:nvSpPr>
        <p:spPr/>
        <p:txBody>
          <a:bodyPr>
            <a:normAutofit fontScale="92500" lnSpcReduction="10000"/>
          </a:bodyPr>
          <a:lstStyle/>
          <a:p>
            <a:r>
              <a:rPr lang="en-US" sz="3500" b="1" dirty="0"/>
              <a:t>Graphical User Interface </a:t>
            </a:r>
            <a:r>
              <a:rPr lang="en-US" sz="3500" dirty="0"/>
              <a:t>(</a:t>
            </a:r>
            <a:r>
              <a:rPr lang="en-US" sz="3500" b="1" dirty="0"/>
              <a:t>GUI</a:t>
            </a:r>
            <a:r>
              <a:rPr lang="en-US" sz="3500" dirty="0"/>
              <a:t>) systems provide forms, dialogs and UI controls for desktop and mobile apps</a:t>
            </a:r>
          </a:p>
          <a:p>
            <a:pPr lvl="1"/>
            <a:r>
              <a:rPr lang="en-US" dirty="0"/>
              <a:t>Examples: Windows Forms, XAML, WPF, Qt</a:t>
            </a:r>
          </a:p>
          <a:p>
            <a:r>
              <a:rPr lang="en-US" sz="3500" b="1" dirty="0"/>
              <a:t>Mobile UI </a:t>
            </a:r>
            <a:r>
              <a:rPr lang="en-US" sz="3500" dirty="0"/>
              <a:t>toolkits / frameworks provide UI controls and structure for mobile apps</a:t>
            </a:r>
          </a:p>
          <a:p>
            <a:pPr lvl="1"/>
            <a:r>
              <a:rPr lang="en-US" dirty="0"/>
              <a:t>Examples: Apple </a:t>
            </a:r>
            <a:r>
              <a:rPr lang="en-US" dirty="0" err="1"/>
              <a:t>UIKit</a:t>
            </a:r>
            <a:r>
              <a:rPr lang="en-US" dirty="0"/>
              <a:t>,</a:t>
            </a:r>
            <a:r>
              <a:rPr lang="bg-BG" dirty="0"/>
              <a:t> </a:t>
            </a:r>
            <a:r>
              <a:rPr lang="en-US" dirty="0"/>
              <a:t>Android UI, Flutter</a:t>
            </a:r>
          </a:p>
          <a:p>
            <a:r>
              <a:rPr lang="en-US" sz="3500" b="1" dirty="0"/>
              <a:t>Web front-end frameworks</a:t>
            </a:r>
            <a:r>
              <a:rPr lang="en-US" sz="3500" dirty="0"/>
              <a:t> and </a:t>
            </a:r>
            <a:r>
              <a:rPr lang="en-US" sz="3500" b="1" dirty="0"/>
              <a:t>UI libraries </a:t>
            </a:r>
            <a:r>
              <a:rPr lang="en-US" sz="3500" dirty="0"/>
              <a:t>provide user interface elements and structure for </a:t>
            </a:r>
            <a:r>
              <a:rPr lang="en-US" sz="3500" b="1" dirty="0"/>
              <a:t>Web apps</a:t>
            </a:r>
          </a:p>
          <a:p>
            <a:pPr lvl="1"/>
            <a:r>
              <a:rPr lang="en-US" dirty="0"/>
              <a:t>Examples of </a:t>
            </a:r>
            <a:r>
              <a:rPr lang="en-US" b="1" dirty="0"/>
              <a:t>UI frameworks</a:t>
            </a:r>
            <a:r>
              <a:rPr lang="en-US" dirty="0"/>
              <a:t>: Angular, React, Vue.js, Meteor</a:t>
            </a:r>
          </a:p>
          <a:p>
            <a:pPr lvl="1"/>
            <a:r>
              <a:rPr lang="en-US" dirty="0"/>
              <a:t>Examples of </a:t>
            </a:r>
            <a:r>
              <a:rPr lang="en-US" b="1" dirty="0"/>
              <a:t>UI libraries</a:t>
            </a:r>
            <a:r>
              <a:rPr lang="en-US" dirty="0"/>
              <a:t>: Kendo UI, Sencha Ext JS, </a:t>
            </a:r>
            <a:r>
              <a:rPr lang="en-US" dirty="0" err="1"/>
              <a:t>Onsen</a:t>
            </a:r>
            <a:r>
              <a:rPr lang="en-US" dirty="0"/>
              <a:t> UI</a:t>
            </a:r>
          </a:p>
        </p:txBody>
      </p:sp>
      <p:sp>
        <p:nvSpPr>
          <p:cNvPr id="4" name="Title 3">
            <a:extLst>
              <a:ext uri="{FF2B5EF4-FFF2-40B4-BE49-F238E27FC236}">
                <a16:creationId xmlns:a16="http://schemas.microsoft.com/office/drawing/2014/main" id="{09692430-3613-4AA6-A6D5-F728026F228F}"/>
              </a:ext>
            </a:extLst>
          </p:cNvPr>
          <p:cNvSpPr>
            <a:spLocks noGrp="1"/>
          </p:cNvSpPr>
          <p:nvPr>
            <p:ph type="title"/>
          </p:nvPr>
        </p:nvSpPr>
        <p:spPr/>
        <p:txBody>
          <a:bodyPr/>
          <a:lstStyle/>
          <a:p>
            <a:r>
              <a:rPr lang="en-US" dirty="0"/>
              <a:t>User Interface and Front-End Frameworks</a:t>
            </a:r>
          </a:p>
        </p:txBody>
      </p:sp>
      <p:sp>
        <p:nvSpPr>
          <p:cNvPr id="5" name="Slide Number">
            <a:extLst>
              <a:ext uri="{FF2B5EF4-FFF2-40B4-BE49-F238E27FC236}">
                <a16:creationId xmlns:a16="http://schemas.microsoft.com/office/drawing/2014/main" id="{8362F6F9-1290-4F05-BC31-92091C0AE2C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87</a:t>
            </a:fld>
            <a:endParaRPr lang="en-US" noProof="0" dirty="0"/>
          </a:p>
        </p:txBody>
      </p:sp>
    </p:spTree>
    <p:extLst>
      <p:ext uri="{BB962C8B-B14F-4D97-AF65-F5344CB8AC3E}">
        <p14:creationId xmlns:p14="http://schemas.microsoft.com/office/powerpoint/2010/main" val="438296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097339-BA69-450D-8A17-1772BB2D6D0D}"/>
              </a:ext>
            </a:extLst>
          </p:cNvPr>
          <p:cNvSpPr>
            <a:spLocks noGrp="1"/>
          </p:cNvSpPr>
          <p:nvPr>
            <p:ph type="sldNum" sz="quarter" idx="5"/>
          </p:nvPr>
        </p:nvSpPr>
        <p:spPr/>
        <p:txBody>
          <a:bodyPr/>
          <a:lstStyle/>
          <a:p>
            <a:fld id="{2BF067CD-8E6B-4360-9AA8-C5DF2A48A6D1}" type="slidenum">
              <a:rPr lang="en-US" noProof="0" smtClean="0"/>
              <a:pPr/>
              <a:t>88</a:t>
            </a:fld>
            <a:endParaRPr lang="en-US" noProof="0" dirty="0"/>
          </a:p>
        </p:txBody>
      </p:sp>
      <p:sp>
        <p:nvSpPr>
          <p:cNvPr id="3" name="Text Placeholder 2">
            <a:extLst>
              <a:ext uri="{FF2B5EF4-FFF2-40B4-BE49-F238E27FC236}">
                <a16:creationId xmlns:a16="http://schemas.microsoft.com/office/drawing/2014/main" id="{02E97DFD-E16B-41FD-9F1F-7F7EB9A5C827}"/>
              </a:ext>
            </a:extLst>
          </p:cNvPr>
          <p:cNvSpPr>
            <a:spLocks noGrp="1"/>
          </p:cNvSpPr>
          <p:nvPr>
            <p:ph type="body" sz="quarter" idx="10"/>
          </p:nvPr>
        </p:nvSpPr>
        <p:spPr>
          <a:xfrm>
            <a:off x="190402" y="1196125"/>
            <a:ext cx="9325598" cy="5528766"/>
          </a:xfrm>
        </p:spPr>
        <p:txBody>
          <a:bodyPr>
            <a:normAutofit lnSpcReduction="10000"/>
          </a:bodyPr>
          <a:lstStyle/>
          <a:p>
            <a:pPr>
              <a:lnSpc>
                <a:spcPct val="110000"/>
              </a:lnSpc>
            </a:pPr>
            <a:r>
              <a:rPr lang="en-US" b="1" dirty="0"/>
              <a:t>Libraries </a:t>
            </a:r>
            <a:r>
              <a:rPr lang="en-US" dirty="0"/>
              <a:t>provide </a:t>
            </a:r>
            <a:r>
              <a:rPr lang="en-US" b="1" dirty="0"/>
              <a:t>components</a:t>
            </a:r>
            <a:r>
              <a:rPr lang="en-US" dirty="0"/>
              <a:t> / </a:t>
            </a:r>
            <a:r>
              <a:rPr lang="en-US" b="1" dirty="0"/>
              <a:t>functionality</a:t>
            </a:r>
            <a:r>
              <a:rPr lang="en-US" dirty="0"/>
              <a:t> /</a:t>
            </a:r>
            <a:br>
              <a:rPr lang="en-US" dirty="0"/>
            </a:br>
            <a:r>
              <a:rPr lang="en-US" b="1" dirty="0"/>
              <a:t>UI controls </a:t>
            </a:r>
            <a:r>
              <a:rPr lang="en-US" dirty="0"/>
              <a:t>for integration into existing apps</a:t>
            </a:r>
          </a:p>
          <a:p>
            <a:pPr lvl="1">
              <a:lnSpc>
                <a:spcPct val="110000"/>
              </a:lnSpc>
            </a:pPr>
            <a:r>
              <a:rPr lang="en-US" dirty="0"/>
              <a:t>The </a:t>
            </a:r>
            <a:r>
              <a:rPr lang="en-US" b="1" dirty="0"/>
              <a:t>app controls the library </a:t>
            </a:r>
            <a:r>
              <a:rPr lang="en-US" dirty="0"/>
              <a:t>components</a:t>
            </a:r>
          </a:p>
          <a:p>
            <a:pPr lvl="1">
              <a:lnSpc>
                <a:spcPct val="110000"/>
              </a:lnSpc>
            </a:pPr>
            <a:r>
              <a:rPr lang="en-US" dirty="0"/>
              <a:t>Examples: UI control library, Excel reader</a:t>
            </a:r>
          </a:p>
          <a:p>
            <a:pPr>
              <a:lnSpc>
                <a:spcPct val="110000"/>
              </a:lnSpc>
            </a:pPr>
            <a:r>
              <a:rPr lang="en-US" dirty="0"/>
              <a:t>Development </a:t>
            </a:r>
            <a:r>
              <a:rPr lang="en-US" b="1" dirty="0"/>
              <a:t>frameworks</a:t>
            </a:r>
            <a:r>
              <a:rPr lang="en-US" dirty="0"/>
              <a:t> are foundations,</a:t>
            </a:r>
            <a:br>
              <a:rPr lang="en-US" dirty="0"/>
            </a:br>
            <a:r>
              <a:rPr lang="en-US" dirty="0"/>
              <a:t>which developers extend to build an app</a:t>
            </a:r>
          </a:p>
          <a:p>
            <a:pPr lvl="1">
              <a:lnSpc>
                <a:spcPct val="110000"/>
              </a:lnSpc>
            </a:pPr>
            <a:r>
              <a:rPr lang="en-US" dirty="0"/>
              <a:t>The framework </a:t>
            </a:r>
            <a:r>
              <a:rPr lang="en-US" b="1" dirty="0"/>
              <a:t>controls the app lifecycle </a:t>
            </a:r>
            <a:r>
              <a:rPr lang="en-US" dirty="0"/>
              <a:t>and your code plugs in it (</a:t>
            </a:r>
            <a:r>
              <a:rPr lang="en-US" b="1" dirty="0"/>
              <a:t>inversion of control</a:t>
            </a:r>
            <a:r>
              <a:rPr lang="en-US" dirty="0"/>
              <a:t> – </a:t>
            </a:r>
            <a:r>
              <a:rPr lang="en-US" dirty="0" err="1"/>
              <a:t>IoC</a:t>
            </a:r>
            <a:r>
              <a:rPr lang="en-US" dirty="0"/>
              <a:t>)</a:t>
            </a:r>
          </a:p>
          <a:p>
            <a:pPr lvl="1">
              <a:lnSpc>
                <a:spcPct val="110000"/>
              </a:lnSpc>
            </a:pPr>
            <a:r>
              <a:rPr lang="en-US" dirty="0"/>
              <a:t>Examples: MVC framework, ORM framework</a:t>
            </a:r>
          </a:p>
        </p:txBody>
      </p:sp>
      <p:sp>
        <p:nvSpPr>
          <p:cNvPr id="4" name="Title 3">
            <a:extLst>
              <a:ext uri="{FF2B5EF4-FFF2-40B4-BE49-F238E27FC236}">
                <a16:creationId xmlns:a16="http://schemas.microsoft.com/office/drawing/2014/main" id="{72791F86-7F88-4B36-837B-869CDC80B6E9}"/>
              </a:ext>
            </a:extLst>
          </p:cNvPr>
          <p:cNvSpPr>
            <a:spLocks noGrp="1"/>
          </p:cNvSpPr>
          <p:nvPr>
            <p:ph type="title"/>
          </p:nvPr>
        </p:nvSpPr>
        <p:spPr/>
        <p:txBody>
          <a:bodyPr/>
          <a:lstStyle/>
          <a:p>
            <a:r>
              <a:rPr lang="en-US" dirty="0"/>
              <a:t>Libraries vs. Frameworks</a:t>
            </a:r>
          </a:p>
        </p:txBody>
      </p:sp>
      <p:pic>
        <p:nvPicPr>
          <p:cNvPr id="8" name="Picture 2" descr="Framework vs. Toolkit vs. Library - Stack Overflow">
            <a:extLst>
              <a:ext uri="{FF2B5EF4-FFF2-40B4-BE49-F238E27FC236}">
                <a16:creationId xmlns:a16="http://schemas.microsoft.com/office/drawing/2014/main" id="{EDF0E6DB-B29F-4088-8B97-9A2C2D89C3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60" t="2287" r="965" b="2282"/>
          <a:stretch/>
        </p:blipFill>
        <p:spPr bwMode="auto">
          <a:xfrm>
            <a:off x="9442814" y="1415495"/>
            <a:ext cx="2421725" cy="21485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F16949-06D4-4F67-B41F-9A78A30E1D78}"/>
              </a:ext>
            </a:extLst>
          </p:cNvPr>
          <p:cNvPicPr>
            <a:picLocks noChangeAspect="1"/>
          </p:cNvPicPr>
          <p:nvPr/>
        </p:nvPicPr>
        <p:blipFill>
          <a:blip r:embed="rId4"/>
          <a:stretch>
            <a:fillRect/>
          </a:stretch>
        </p:blipFill>
        <p:spPr>
          <a:xfrm>
            <a:off x="9442814" y="3879000"/>
            <a:ext cx="2445933" cy="2134542"/>
          </a:xfrm>
          <a:prstGeom prst="rect">
            <a:avLst/>
          </a:prstGeom>
        </p:spPr>
      </p:pic>
    </p:spTree>
    <p:extLst>
      <p:ext uri="{BB962C8B-B14F-4D97-AF65-F5344CB8AC3E}">
        <p14:creationId xmlns:p14="http://schemas.microsoft.com/office/powerpoint/2010/main" val="6426049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B7E67-CC57-40C2-98CA-29E010059202}"/>
              </a:ext>
            </a:extLst>
          </p:cNvPr>
          <p:cNvSpPr>
            <a:spLocks noGrp="1"/>
          </p:cNvSpPr>
          <p:nvPr>
            <p:ph type="sldNum" sz="quarter" idx="5"/>
          </p:nvPr>
        </p:nvSpPr>
        <p:spPr/>
        <p:txBody>
          <a:bodyPr/>
          <a:lstStyle/>
          <a:p>
            <a:fld id="{2BF067CD-8E6B-4360-9AA8-C5DF2A48A6D1}" type="slidenum">
              <a:rPr lang="en-US" noProof="0" smtClean="0"/>
              <a:pPr/>
              <a:t>89</a:t>
            </a:fld>
            <a:endParaRPr lang="en-US" noProof="0" dirty="0"/>
          </a:p>
        </p:txBody>
      </p:sp>
      <p:sp>
        <p:nvSpPr>
          <p:cNvPr id="3" name="Text Placeholder 2">
            <a:extLst>
              <a:ext uri="{FF2B5EF4-FFF2-40B4-BE49-F238E27FC236}">
                <a16:creationId xmlns:a16="http://schemas.microsoft.com/office/drawing/2014/main" id="{D89363A3-00FA-4DDE-B1C1-482BAE9E5AD2}"/>
              </a:ext>
            </a:extLst>
          </p:cNvPr>
          <p:cNvSpPr>
            <a:spLocks noGrp="1"/>
          </p:cNvSpPr>
          <p:nvPr>
            <p:ph type="body" sz="quarter" idx="10"/>
          </p:nvPr>
        </p:nvSpPr>
        <p:spPr>
          <a:xfrm>
            <a:off x="190402" y="1175805"/>
            <a:ext cx="11818096" cy="5528766"/>
          </a:xfrm>
        </p:spPr>
        <p:txBody>
          <a:bodyPr/>
          <a:lstStyle/>
          <a:p>
            <a:pPr>
              <a:lnSpc>
                <a:spcPct val="100000"/>
              </a:lnSpc>
            </a:pPr>
            <a:r>
              <a:rPr lang="en-US" b="1" dirty="0"/>
              <a:t>Windows Forms</a:t>
            </a:r>
            <a:r>
              <a:rPr lang="en-US" dirty="0"/>
              <a:t> is GUI framework for .NET developers</a:t>
            </a:r>
          </a:p>
          <a:p>
            <a:pPr lvl="1">
              <a:lnSpc>
                <a:spcPct val="100000"/>
              </a:lnSpc>
            </a:pPr>
            <a:r>
              <a:rPr lang="en-US" dirty="0"/>
              <a:t>Provides programming model and rich UI control library</a:t>
            </a:r>
          </a:p>
        </p:txBody>
      </p:sp>
      <p:sp>
        <p:nvSpPr>
          <p:cNvPr id="4" name="Title 3">
            <a:extLst>
              <a:ext uri="{FF2B5EF4-FFF2-40B4-BE49-F238E27FC236}">
                <a16:creationId xmlns:a16="http://schemas.microsoft.com/office/drawing/2014/main" id="{FBD98836-320F-4E15-BB85-3D780BED18BF}"/>
              </a:ext>
            </a:extLst>
          </p:cNvPr>
          <p:cNvSpPr>
            <a:spLocks noGrp="1"/>
          </p:cNvSpPr>
          <p:nvPr>
            <p:ph type="title"/>
          </p:nvPr>
        </p:nvSpPr>
        <p:spPr/>
        <p:txBody>
          <a:bodyPr/>
          <a:lstStyle/>
          <a:p>
            <a:r>
              <a:rPr lang="en-US" dirty="0"/>
              <a:t>Windows Forms – Example </a:t>
            </a:r>
          </a:p>
        </p:txBody>
      </p:sp>
      <p:sp>
        <p:nvSpPr>
          <p:cNvPr id="5" name="Text Placeholder 5">
            <a:extLst>
              <a:ext uri="{FF2B5EF4-FFF2-40B4-BE49-F238E27FC236}">
                <a16:creationId xmlns:a16="http://schemas.microsoft.com/office/drawing/2014/main" id="{076A3F95-EEE0-4172-982E-8E700777C0B7}"/>
              </a:ext>
            </a:extLst>
          </p:cNvPr>
          <p:cNvSpPr txBox="1">
            <a:spLocks/>
          </p:cNvSpPr>
          <p:nvPr/>
        </p:nvSpPr>
        <p:spPr>
          <a:xfrm>
            <a:off x="565362" y="2631904"/>
            <a:ext cx="11020638" cy="354209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400" noProof="1"/>
              <a:t>public partial class FormSummator : Form</a:t>
            </a:r>
          </a:p>
          <a:p>
            <a:pPr>
              <a:spcBef>
                <a:spcPts val="0"/>
              </a:spcBef>
              <a:spcAft>
                <a:spcPts val="0"/>
              </a:spcAft>
            </a:pPr>
            <a:r>
              <a:rPr lang="en-US" sz="2400" noProof="1"/>
              <a:t>{</a:t>
            </a:r>
          </a:p>
          <a:p>
            <a:pPr>
              <a:spcBef>
                <a:spcPts val="0"/>
              </a:spcBef>
              <a:spcAft>
                <a:spcPts val="0"/>
              </a:spcAft>
            </a:pPr>
            <a:r>
              <a:rPr lang="en-US" sz="2400" noProof="1"/>
              <a:t>  private TextBox textBox1;</a:t>
            </a:r>
          </a:p>
          <a:p>
            <a:pPr>
              <a:spcBef>
                <a:spcPts val="0"/>
              </a:spcBef>
              <a:spcAft>
                <a:spcPts val="0"/>
              </a:spcAft>
            </a:pPr>
            <a:r>
              <a:rPr lang="en-US" sz="2400" noProof="1"/>
              <a:t>  private Label labelPlus;</a:t>
            </a:r>
          </a:p>
          <a:p>
            <a:pPr>
              <a:spcBef>
                <a:spcPts val="0"/>
              </a:spcBef>
              <a:spcAft>
                <a:spcPts val="0"/>
              </a:spcAft>
            </a:pPr>
            <a:r>
              <a:rPr lang="en-US" sz="2400" noProof="1"/>
              <a:t>  private Label labelEqual;</a:t>
            </a:r>
          </a:p>
          <a:p>
            <a:pPr>
              <a:spcBef>
                <a:spcPts val="0"/>
              </a:spcBef>
              <a:spcAft>
                <a:spcPts val="0"/>
              </a:spcAft>
            </a:pPr>
            <a:r>
              <a:rPr lang="en-US" sz="2400" noProof="1"/>
              <a:t>  private TextBox textBox2;</a:t>
            </a:r>
          </a:p>
          <a:p>
            <a:pPr>
              <a:spcBef>
                <a:spcPts val="0"/>
              </a:spcBef>
              <a:spcAft>
                <a:spcPts val="0"/>
              </a:spcAft>
            </a:pPr>
            <a:r>
              <a:rPr lang="en-US" sz="2400" noProof="1"/>
              <a:t>  private TextBox textBoxSum;</a:t>
            </a:r>
          </a:p>
          <a:p>
            <a:pPr>
              <a:spcBef>
                <a:spcPts val="0"/>
              </a:spcBef>
              <a:spcAft>
                <a:spcPts val="0"/>
              </a:spcAft>
            </a:pPr>
            <a:r>
              <a:rPr lang="en-US" sz="2400" noProof="1"/>
              <a:t>  private Button buttonCalc;</a:t>
            </a:r>
          </a:p>
          <a:p>
            <a:pPr>
              <a:spcBef>
                <a:spcPts val="0"/>
              </a:spcBef>
              <a:spcAft>
                <a:spcPts val="0"/>
              </a:spcAft>
            </a:pPr>
            <a:r>
              <a:rPr lang="en-US" sz="2400" noProof="1"/>
              <a:t>}</a:t>
            </a:r>
          </a:p>
        </p:txBody>
      </p:sp>
      <p:pic>
        <p:nvPicPr>
          <p:cNvPr id="6" name="Picture 5">
            <a:extLst>
              <a:ext uri="{FF2B5EF4-FFF2-40B4-BE49-F238E27FC236}">
                <a16:creationId xmlns:a16="http://schemas.microsoft.com/office/drawing/2014/main" id="{C99D875F-911B-43B6-8C39-1A9D88F207C3}"/>
              </a:ext>
            </a:extLst>
          </p:cNvPr>
          <p:cNvPicPr>
            <a:picLocks noChangeAspect="1"/>
          </p:cNvPicPr>
          <p:nvPr/>
        </p:nvPicPr>
        <p:blipFill>
          <a:blip r:embed="rId3"/>
          <a:stretch>
            <a:fillRect/>
          </a:stretch>
        </p:blipFill>
        <p:spPr>
          <a:xfrm>
            <a:off x="5918550" y="3339000"/>
            <a:ext cx="4362450" cy="2200275"/>
          </a:xfrm>
          <a:prstGeom prst="rect">
            <a:avLst/>
          </a:prstGeom>
          <a:ln w="28575">
            <a:solidFill>
              <a:schemeClr val="tx2">
                <a:lumMod val="60000"/>
                <a:lumOff val="40000"/>
              </a:schemeClr>
            </a:solidFill>
          </a:ln>
        </p:spPr>
      </p:pic>
    </p:spTree>
    <p:extLst>
      <p:ext uri="{BB962C8B-B14F-4D97-AF65-F5344CB8AC3E}">
        <p14:creationId xmlns:p14="http://schemas.microsoft.com/office/powerpoint/2010/main" val="8999109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2" y="1219201"/>
            <a:ext cx="9009058" cy="5526683"/>
          </a:xfrm>
        </p:spPr>
        <p:txBody>
          <a:bodyPr>
            <a:normAutofit fontScale="92500"/>
          </a:bodyPr>
          <a:lstStyle/>
          <a:p>
            <a:r>
              <a:rPr lang="en-US" sz="3700" dirty="0"/>
              <a:t>The skill to </a:t>
            </a:r>
            <a:r>
              <a:rPr lang="en-US" sz="3700" b="1" dirty="0"/>
              <a:t>write code</a:t>
            </a:r>
            <a:endParaRPr lang="bg-BG" sz="3700" b="1" dirty="0"/>
          </a:p>
          <a:p>
            <a:pPr lvl="1"/>
            <a:r>
              <a:rPr lang="en-US" dirty="0"/>
              <a:t>Working with </a:t>
            </a:r>
            <a:r>
              <a:rPr lang="en-US" b="1" dirty="0"/>
              <a:t>commands</a:t>
            </a:r>
            <a:r>
              <a:rPr lang="en-US" dirty="0"/>
              <a:t>, IDE, variables, data</a:t>
            </a:r>
            <a:br>
              <a:rPr lang="en-US" dirty="0"/>
            </a:br>
            <a:r>
              <a:rPr lang="en-US" dirty="0"/>
              <a:t>and </a:t>
            </a:r>
            <a:r>
              <a:rPr lang="en-US" b="1" dirty="0"/>
              <a:t>calculations</a:t>
            </a:r>
            <a:r>
              <a:rPr lang="ru-RU" dirty="0"/>
              <a:t>, </a:t>
            </a:r>
            <a:r>
              <a:rPr lang="en-US" b="1" dirty="0"/>
              <a:t>conditional</a:t>
            </a:r>
            <a:r>
              <a:rPr lang="en-US" dirty="0"/>
              <a:t> statements</a:t>
            </a:r>
            <a:r>
              <a:rPr lang="ru-RU" dirty="0"/>
              <a:t>, </a:t>
            </a:r>
            <a:r>
              <a:rPr lang="en-US" b="1" dirty="0"/>
              <a:t>loops</a:t>
            </a:r>
            <a:endParaRPr lang="ru-RU" b="1" dirty="0"/>
          </a:p>
          <a:p>
            <a:pPr lvl="1"/>
            <a:r>
              <a:rPr lang="en-US" dirty="0"/>
              <a:t>Using </a:t>
            </a:r>
            <a:r>
              <a:rPr lang="en-US" b="1" dirty="0"/>
              <a:t>functions</a:t>
            </a:r>
            <a:r>
              <a:rPr lang="en-US" dirty="0"/>
              <a:t> (or methods) and</a:t>
            </a:r>
            <a:r>
              <a:rPr lang="ru-RU" dirty="0"/>
              <a:t> </a:t>
            </a:r>
            <a:r>
              <a:rPr lang="en-US" b="1" dirty="0"/>
              <a:t>objects</a:t>
            </a:r>
            <a:endParaRPr lang="ru-RU" b="1" dirty="0"/>
          </a:p>
          <a:p>
            <a:pPr lvl="1"/>
            <a:r>
              <a:rPr lang="en-US" dirty="0"/>
              <a:t>Working with </a:t>
            </a:r>
            <a:r>
              <a:rPr lang="en-US" b="1" dirty="0"/>
              <a:t>data structures </a:t>
            </a:r>
            <a:r>
              <a:rPr lang="en-US" dirty="0"/>
              <a:t>(arrays</a:t>
            </a:r>
            <a:r>
              <a:rPr lang="ru-RU" dirty="0"/>
              <a:t>, </a:t>
            </a:r>
            <a:r>
              <a:rPr lang="en-US" dirty="0"/>
              <a:t>lists</a:t>
            </a:r>
            <a:r>
              <a:rPr lang="ru-RU" dirty="0"/>
              <a:t>,</a:t>
            </a:r>
            <a:br>
              <a:rPr lang="ru-RU" dirty="0"/>
            </a:br>
            <a:r>
              <a:rPr lang="en-US" dirty="0"/>
              <a:t>maps</a:t>
            </a:r>
            <a:r>
              <a:rPr lang="bg-BG" dirty="0"/>
              <a:t> </a:t>
            </a:r>
            <a:r>
              <a:rPr lang="en-US" dirty="0"/>
              <a:t>and others), libraries and APIs</a:t>
            </a:r>
            <a:endParaRPr lang="bg-BG" dirty="0"/>
          </a:p>
          <a:p>
            <a:r>
              <a:rPr lang="en-US" sz="3700" b="1" dirty="0"/>
              <a:t>Courses</a:t>
            </a:r>
            <a:r>
              <a:rPr lang="bg-BG" sz="3700" dirty="0"/>
              <a:t> </a:t>
            </a:r>
            <a:r>
              <a:rPr lang="en-US" sz="3700" dirty="0"/>
              <a:t>at SoftUni</a:t>
            </a:r>
            <a:r>
              <a:rPr lang="bg-BG" sz="3700" dirty="0"/>
              <a:t>:</a:t>
            </a:r>
            <a:r>
              <a:rPr lang="en-US" sz="3700" dirty="0"/>
              <a:t> </a:t>
            </a:r>
            <a:r>
              <a:rPr lang="en-US" sz="3700" dirty="0">
                <a:hlinkClick r:id="rId3"/>
              </a:rPr>
              <a:t>softuni.bg/curriculum</a:t>
            </a:r>
            <a:r>
              <a:rPr lang="en-US" sz="3700" dirty="0"/>
              <a:t> </a:t>
            </a:r>
            <a:endParaRPr lang="bg-BG" sz="3700" dirty="0"/>
          </a:p>
          <a:p>
            <a:pPr lvl="1"/>
            <a:r>
              <a:rPr lang="en-US" dirty="0"/>
              <a:t>Programming Basics</a:t>
            </a:r>
            <a:r>
              <a:rPr lang="bg-BG" dirty="0"/>
              <a:t>, </a:t>
            </a:r>
            <a:r>
              <a:rPr lang="en-US" dirty="0"/>
              <a:t>Programming Fundamentals</a:t>
            </a:r>
          </a:p>
          <a:p>
            <a:r>
              <a:rPr lang="en-US" sz="3600" dirty="0"/>
              <a:t>The programming language doesn't matter</a:t>
            </a:r>
            <a:r>
              <a:rPr lang="bg-BG" sz="3600" dirty="0"/>
              <a:t>!</a:t>
            </a:r>
            <a:endParaRPr lang="ru-RU"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a:t>
            </a:r>
            <a:r>
              <a:rPr lang="ru-RU" sz="4400" dirty="0"/>
              <a:t> #1</a:t>
            </a:r>
            <a:r>
              <a:rPr lang="en-US" sz="4400" dirty="0"/>
              <a:t>: Coding </a:t>
            </a:r>
            <a:r>
              <a:rPr lang="ru-RU" sz="4400" dirty="0"/>
              <a:t>(20%)</a:t>
            </a:r>
            <a:endParaRPr lang="en-US" sz="4400" dirty="0"/>
          </a:p>
        </p:txBody>
      </p:sp>
      <p:pic>
        <p:nvPicPr>
          <p:cNvPr id="7" name="Picture 6">
            <a:extLst>
              <a:ext uri="{FF2B5EF4-FFF2-40B4-BE49-F238E27FC236}">
                <a16:creationId xmlns:a16="http://schemas.microsoft.com/office/drawing/2014/main" id="{70FD4AE8-9006-4B66-94FB-C48F311C4A28}"/>
              </a:ext>
            </a:extLst>
          </p:cNvPr>
          <p:cNvPicPr>
            <a:picLocks noChangeAspect="1"/>
          </p:cNvPicPr>
          <p:nvPr/>
        </p:nvPicPr>
        <p:blipFill>
          <a:blip r:embed="rId4"/>
          <a:stretch>
            <a:fillRect/>
          </a:stretch>
        </p:blipFill>
        <p:spPr>
          <a:xfrm>
            <a:off x="8886000" y="1629000"/>
            <a:ext cx="2853175" cy="1786283"/>
          </a:xfrm>
          <a:prstGeom prst="rect">
            <a:avLst/>
          </a:prstGeom>
        </p:spPr>
      </p:pic>
      <p:sp>
        <p:nvSpPr>
          <p:cNvPr id="6" name="Slide Number">
            <a:extLst>
              <a:ext uri="{FF2B5EF4-FFF2-40B4-BE49-F238E27FC236}">
                <a16:creationId xmlns:a16="http://schemas.microsoft.com/office/drawing/2014/main" id="{D6F2B8A7-E168-4332-99EA-3133A517F15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Tree>
    <p:extLst>
      <p:ext uri="{BB962C8B-B14F-4D97-AF65-F5344CB8AC3E}">
        <p14:creationId xmlns:p14="http://schemas.microsoft.com/office/powerpoint/2010/main" val="1486152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B7E67-CC57-40C2-98CA-29E010059202}"/>
              </a:ext>
            </a:extLst>
          </p:cNvPr>
          <p:cNvSpPr>
            <a:spLocks noGrp="1"/>
          </p:cNvSpPr>
          <p:nvPr>
            <p:ph type="sldNum" sz="quarter" idx="5"/>
          </p:nvPr>
        </p:nvSpPr>
        <p:spPr/>
        <p:txBody>
          <a:bodyPr/>
          <a:lstStyle/>
          <a:p>
            <a:fld id="{2BF067CD-8E6B-4360-9AA8-C5DF2A48A6D1}" type="slidenum">
              <a:rPr lang="en-US" noProof="0" smtClean="0"/>
              <a:pPr/>
              <a:t>90</a:t>
            </a:fld>
            <a:endParaRPr lang="en-US" noProof="0" dirty="0"/>
          </a:p>
        </p:txBody>
      </p:sp>
      <p:sp>
        <p:nvSpPr>
          <p:cNvPr id="4" name="Title 3">
            <a:extLst>
              <a:ext uri="{FF2B5EF4-FFF2-40B4-BE49-F238E27FC236}">
                <a16:creationId xmlns:a16="http://schemas.microsoft.com/office/drawing/2014/main" id="{FBD98836-320F-4E15-BB85-3D780BED18BF}"/>
              </a:ext>
            </a:extLst>
          </p:cNvPr>
          <p:cNvSpPr>
            <a:spLocks noGrp="1"/>
          </p:cNvSpPr>
          <p:nvPr>
            <p:ph type="title"/>
          </p:nvPr>
        </p:nvSpPr>
        <p:spPr/>
        <p:txBody>
          <a:bodyPr/>
          <a:lstStyle/>
          <a:p>
            <a:r>
              <a:rPr lang="en-US" dirty="0"/>
              <a:t>Windows Forms – Example (2) </a:t>
            </a:r>
          </a:p>
        </p:txBody>
      </p:sp>
      <p:sp>
        <p:nvSpPr>
          <p:cNvPr id="5" name="Text Placeholder 5">
            <a:extLst>
              <a:ext uri="{FF2B5EF4-FFF2-40B4-BE49-F238E27FC236}">
                <a16:creationId xmlns:a16="http://schemas.microsoft.com/office/drawing/2014/main" id="{076A3F95-EEE0-4172-982E-8E700777C0B7}"/>
              </a:ext>
            </a:extLst>
          </p:cNvPr>
          <p:cNvSpPr txBox="1">
            <a:spLocks/>
          </p:cNvSpPr>
          <p:nvPr/>
        </p:nvSpPr>
        <p:spPr>
          <a:xfrm>
            <a:off x="565362" y="1629000"/>
            <a:ext cx="11020638" cy="398837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US" sz="2400" noProof="1"/>
              <a:t>public partial class FormSummator</a:t>
            </a:r>
            <a:endParaRPr lang="en-US" noProof="1"/>
          </a:p>
          <a:p>
            <a:pPr>
              <a:spcBef>
                <a:spcPts val="0"/>
              </a:spcBef>
              <a:spcAft>
                <a:spcPts val="0"/>
              </a:spcAft>
            </a:pPr>
            <a:r>
              <a:rPr lang="en-US" sz="2400" noProof="1"/>
              <a:t>{</a:t>
            </a:r>
          </a:p>
          <a:p>
            <a:pPr>
              <a:spcBef>
                <a:spcPts val="0"/>
              </a:spcBef>
              <a:spcAft>
                <a:spcPts val="0"/>
              </a:spcAft>
            </a:pPr>
            <a:r>
              <a:rPr lang="en-US" sz="2400" noProof="1"/>
              <a:t>  private void buttonCalc_Click(object sender, EventArgs e)</a:t>
            </a:r>
          </a:p>
          <a:p>
            <a:pPr>
              <a:spcBef>
                <a:spcPts val="0"/>
              </a:spcBef>
              <a:spcAft>
                <a:spcPts val="0"/>
              </a:spcAft>
            </a:pPr>
            <a:r>
              <a:rPr lang="en-US" sz="2400" noProof="1"/>
              <a:t>  {</a:t>
            </a:r>
          </a:p>
          <a:p>
            <a:pPr>
              <a:spcBef>
                <a:spcPts val="0"/>
              </a:spcBef>
              <a:spcAft>
                <a:spcPts val="0"/>
              </a:spcAft>
            </a:pPr>
            <a:r>
              <a:rPr lang="en-US" sz="2400" noProof="1"/>
              <a:t>    decimal firstNum = decimal.Parse(this.textBox1.Text);</a:t>
            </a:r>
          </a:p>
          <a:p>
            <a:pPr>
              <a:spcBef>
                <a:spcPts val="0"/>
              </a:spcBef>
              <a:spcAft>
                <a:spcPts val="0"/>
              </a:spcAft>
            </a:pPr>
            <a:r>
              <a:rPr lang="en-US" sz="2400" noProof="1"/>
              <a:t>    decimal secondNum = decimal.Parse(this.textBox2.Text);</a:t>
            </a:r>
          </a:p>
          <a:p>
            <a:pPr>
              <a:spcBef>
                <a:spcPts val="0"/>
              </a:spcBef>
              <a:spcAft>
                <a:spcPts val="0"/>
              </a:spcAft>
            </a:pPr>
            <a:r>
              <a:rPr lang="en-US" sz="2400" noProof="1"/>
              <a:t>    decimal sum = firstNum + secondNum;</a:t>
            </a:r>
          </a:p>
          <a:p>
            <a:pPr>
              <a:spcBef>
                <a:spcPts val="0"/>
              </a:spcBef>
              <a:spcAft>
                <a:spcPts val="0"/>
              </a:spcAft>
            </a:pPr>
            <a:r>
              <a:rPr lang="en-US" sz="2400" noProof="1"/>
              <a:t>    this.textBoxSum.Text = sum.ToString();</a:t>
            </a:r>
          </a:p>
          <a:p>
            <a:pPr>
              <a:spcBef>
                <a:spcPts val="0"/>
              </a:spcBef>
              <a:spcAft>
                <a:spcPts val="0"/>
              </a:spcAft>
            </a:pPr>
            <a:r>
              <a:rPr lang="en-US" sz="2400" noProof="1"/>
              <a:t>  }</a:t>
            </a:r>
          </a:p>
          <a:p>
            <a:pPr>
              <a:spcBef>
                <a:spcPts val="0"/>
              </a:spcBef>
              <a:spcAft>
                <a:spcPts val="0"/>
              </a:spcAft>
            </a:pPr>
            <a:r>
              <a:rPr lang="en-US" sz="2400" noProof="1"/>
              <a:t>}</a:t>
            </a:r>
          </a:p>
        </p:txBody>
      </p:sp>
      <p:pic>
        <p:nvPicPr>
          <p:cNvPr id="8" name="Picture 7">
            <a:extLst>
              <a:ext uri="{FF2B5EF4-FFF2-40B4-BE49-F238E27FC236}">
                <a16:creationId xmlns:a16="http://schemas.microsoft.com/office/drawing/2014/main" id="{D695DF1D-69F7-43A0-9FAD-AD3DE5B12C77}"/>
              </a:ext>
            </a:extLst>
          </p:cNvPr>
          <p:cNvPicPr>
            <a:picLocks noChangeAspect="1"/>
          </p:cNvPicPr>
          <p:nvPr/>
        </p:nvPicPr>
        <p:blipFill>
          <a:blip r:embed="rId3"/>
          <a:stretch>
            <a:fillRect/>
          </a:stretch>
        </p:blipFill>
        <p:spPr>
          <a:xfrm>
            <a:off x="6986167" y="261993"/>
            <a:ext cx="4986933" cy="1836772"/>
          </a:xfrm>
          <a:prstGeom prst="rect">
            <a:avLst/>
          </a:prstGeom>
        </p:spPr>
      </p:pic>
    </p:spTree>
    <p:extLst>
      <p:ext uri="{BB962C8B-B14F-4D97-AF65-F5344CB8AC3E}">
        <p14:creationId xmlns:p14="http://schemas.microsoft.com/office/powerpoint/2010/main" val="41652990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88565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661054"/>
            <a:ext cx="6065837" cy="1317946"/>
          </a:xfrm>
        </p:spPr>
        <p:txBody>
          <a:bodyPr/>
          <a:lstStyle/>
          <a:p>
            <a:r>
              <a:rPr lang="en-US" dirty="0"/>
              <a:t>Windows Forms</a:t>
            </a:r>
          </a:p>
        </p:txBody>
      </p:sp>
      <p:pic>
        <p:nvPicPr>
          <p:cNvPr id="5" name="Picture 4">
            <a:extLst>
              <a:ext uri="{FF2B5EF4-FFF2-40B4-BE49-F238E27FC236}">
                <a16:creationId xmlns:a16="http://schemas.microsoft.com/office/drawing/2014/main" id="{000ADD74-6790-494B-B8C9-A9403881867E}"/>
              </a:ext>
            </a:extLst>
          </p:cNvPr>
          <p:cNvPicPr>
            <a:picLocks noChangeAspect="1"/>
          </p:cNvPicPr>
          <p:nvPr/>
        </p:nvPicPr>
        <p:blipFill>
          <a:blip r:embed="rId3"/>
          <a:stretch>
            <a:fillRect/>
          </a:stretch>
        </p:blipFill>
        <p:spPr>
          <a:xfrm>
            <a:off x="1243676" y="2169000"/>
            <a:ext cx="2708739" cy="1366197"/>
          </a:xfrm>
          <a:prstGeom prst="rect">
            <a:avLst/>
          </a:prstGeom>
          <a:ln w="28575">
            <a:solidFill>
              <a:schemeClr val="tx2">
                <a:lumMod val="60000"/>
                <a:lumOff val="40000"/>
              </a:schemeClr>
            </a:solidFill>
          </a:ln>
        </p:spPr>
      </p:pic>
    </p:spTree>
    <p:extLst>
      <p:ext uri="{BB962C8B-B14F-4D97-AF65-F5344CB8AC3E}">
        <p14:creationId xmlns:p14="http://schemas.microsoft.com/office/powerpoint/2010/main" val="21799005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86B96-E659-487C-9EE4-6183C89D9BC9}"/>
              </a:ext>
            </a:extLst>
          </p:cNvPr>
          <p:cNvSpPr>
            <a:spLocks noGrp="1"/>
          </p:cNvSpPr>
          <p:nvPr>
            <p:ph type="sldNum" sz="quarter" idx="5"/>
          </p:nvPr>
        </p:nvSpPr>
        <p:spPr/>
        <p:txBody>
          <a:bodyPr/>
          <a:lstStyle/>
          <a:p>
            <a:fld id="{2BF067CD-8E6B-4360-9AA8-C5DF2A48A6D1}" type="slidenum">
              <a:rPr lang="en-US" noProof="0" smtClean="0"/>
              <a:pPr/>
              <a:t>92</a:t>
            </a:fld>
            <a:endParaRPr lang="en-US" noProof="0" dirty="0"/>
          </a:p>
        </p:txBody>
      </p:sp>
      <p:sp>
        <p:nvSpPr>
          <p:cNvPr id="3" name="Text Placeholder 2">
            <a:extLst>
              <a:ext uri="{FF2B5EF4-FFF2-40B4-BE49-F238E27FC236}">
                <a16:creationId xmlns:a16="http://schemas.microsoft.com/office/drawing/2014/main" id="{A2E26EDE-A4E8-4F72-A5DC-F76760426F61}"/>
              </a:ext>
            </a:extLst>
          </p:cNvPr>
          <p:cNvSpPr>
            <a:spLocks noGrp="1"/>
          </p:cNvSpPr>
          <p:nvPr>
            <p:ph type="body" sz="quarter" idx="10"/>
          </p:nvPr>
        </p:nvSpPr>
        <p:spPr/>
        <p:txBody>
          <a:bodyPr/>
          <a:lstStyle/>
          <a:p>
            <a:r>
              <a:rPr lang="en-US" b="1" dirty="0"/>
              <a:t>React</a:t>
            </a:r>
            <a:r>
              <a:rPr lang="en-US" dirty="0"/>
              <a:t> is a powerful </a:t>
            </a:r>
            <a:r>
              <a:rPr lang="en-US" b="1" dirty="0"/>
              <a:t>JavaScript library </a:t>
            </a:r>
            <a:r>
              <a:rPr lang="en-US" dirty="0"/>
              <a:t>from Facebook for building Web UI using HTML, CSS and JS</a:t>
            </a:r>
          </a:p>
          <a:p>
            <a:pPr lvl="1"/>
            <a:r>
              <a:rPr lang="en-US" dirty="0"/>
              <a:t>The UI is built from </a:t>
            </a:r>
            <a:r>
              <a:rPr lang="en-US" b="1" dirty="0"/>
              <a:t>JSX components</a:t>
            </a:r>
            <a:r>
              <a:rPr lang="en-US" dirty="0"/>
              <a:t>, which combine HTML + JS</a:t>
            </a:r>
          </a:p>
        </p:txBody>
      </p:sp>
      <p:sp>
        <p:nvSpPr>
          <p:cNvPr id="4" name="Title 3">
            <a:extLst>
              <a:ext uri="{FF2B5EF4-FFF2-40B4-BE49-F238E27FC236}">
                <a16:creationId xmlns:a16="http://schemas.microsoft.com/office/drawing/2014/main" id="{5AEE82A4-F387-497C-AFEA-8A41801487A7}"/>
              </a:ext>
            </a:extLst>
          </p:cNvPr>
          <p:cNvSpPr>
            <a:spLocks noGrp="1"/>
          </p:cNvSpPr>
          <p:nvPr>
            <p:ph type="title"/>
          </p:nvPr>
        </p:nvSpPr>
        <p:spPr/>
        <p:txBody>
          <a:bodyPr/>
          <a:lstStyle/>
          <a:p>
            <a:r>
              <a:rPr lang="en-US" dirty="0"/>
              <a:t>React</a:t>
            </a:r>
          </a:p>
        </p:txBody>
      </p:sp>
      <p:sp>
        <p:nvSpPr>
          <p:cNvPr id="5" name="Text Placeholder 5">
            <a:extLst>
              <a:ext uri="{FF2B5EF4-FFF2-40B4-BE49-F238E27FC236}">
                <a16:creationId xmlns:a16="http://schemas.microsoft.com/office/drawing/2014/main" id="{50AFE6B9-91AA-4E52-A584-32651A81ED9F}"/>
              </a:ext>
            </a:extLst>
          </p:cNvPr>
          <p:cNvSpPr txBox="1">
            <a:spLocks/>
          </p:cNvSpPr>
          <p:nvPr/>
        </p:nvSpPr>
        <p:spPr>
          <a:xfrm>
            <a:off x="691638" y="3159000"/>
            <a:ext cx="10804362" cy="284959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class </a:t>
            </a:r>
            <a:r>
              <a:rPr lang="en-US" sz="2300" noProof="1">
                <a:solidFill>
                  <a:schemeClr val="bg1"/>
                </a:solidFill>
              </a:rPr>
              <a:t>HelloMessage</a:t>
            </a:r>
            <a:r>
              <a:rPr lang="en-US" sz="2300" noProof="1"/>
              <a:t> extends React.Component {</a:t>
            </a:r>
          </a:p>
          <a:p>
            <a:pPr>
              <a:spcBef>
                <a:spcPts val="0"/>
              </a:spcBef>
              <a:spcAft>
                <a:spcPts val="0"/>
              </a:spcAft>
            </a:pPr>
            <a:r>
              <a:rPr lang="en-US" sz="2300" noProof="1"/>
              <a:t>  render() {</a:t>
            </a:r>
          </a:p>
          <a:p>
            <a:pPr>
              <a:spcBef>
                <a:spcPts val="0"/>
              </a:spcBef>
              <a:spcAft>
                <a:spcPts val="0"/>
              </a:spcAft>
            </a:pPr>
            <a:r>
              <a:rPr lang="en-US" sz="2300" noProof="1"/>
              <a:t>    return (</a:t>
            </a:r>
            <a:r>
              <a:rPr lang="en-US" sz="2300" noProof="1">
                <a:solidFill>
                  <a:schemeClr val="bg1"/>
                </a:solidFill>
              </a:rPr>
              <a:t>&lt;div&gt;</a:t>
            </a:r>
            <a:r>
              <a:rPr lang="en-US" sz="2300" noProof="1">
                <a:solidFill>
                  <a:schemeClr val="bg1"/>
                </a:solidFill>
                <a:latin typeface="+mn-lt"/>
              </a:rPr>
              <a:t>Hello,</a:t>
            </a:r>
            <a:r>
              <a:rPr lang="en-US" sz="2300" noProof="1">
                <a:solidFill>
                  <a:schemeClr val="bg1"/>
                </a:solidFill>
              </a:rPr>
              <a:t> </a:t>
            </a:r>
            <a:r>
              <a:rPr lang="en-US" sz="2300" noProof="1">
                <a:solidFill>
                  <a:schemeClr val="accent2">
                    <a:lumMod val="50000"/>
                  </a:schemeClr>
                </a:solidFill>
              </a:rPr>
              <a:t>{this.props.name}</a:t>
            </a:r>
            <a:r>
              <a:rPr lang="en-US" sz="2300" noProof="1">
                <a:solidFill>
                  <a:schemeClr val="bg1"/>
                </a:solidFill>
              </a:rPr>
              <a:t>!&lt;/div&gt;</a:t>
            </a:r>
            <a:r>
              <a:rPr lang="en-US" sz="2300" noProof="1"/>
              <a:t>);</a:t>
            </a:r>
          </a:p>
          <a:p>
            <a:pPr>
              <a:spcBef>
                <a:spcPts val="0"/>
              </a:spcBef>
              <a:spcAft>
                <a:spcPts val="0"/>
              </a:spcAft>
            </a:pPr>
            <a:r>
              <a:rPr lang="en-US" sz="2300" noProof="1"/>
              <a:t>  }</a:t>
            </a:r>
          </a:p>
          <a:p>
            <a:pPr>
              <a:spcBef>
                <a:spcPts val="0"/>
              </a:spcBef>
              <a:spcAft>
                <a:spcPts val="0"/>
              </a:spcAft>
            </a:pPr>
            <a:r>
              <a:rPr lang="en-US" sz="2300" noProof="1"/>
              <a:t>}</a:t>
            </a:r>
          </a:p>
          <a:p>
            <a:pPr>
              <a:spcBef>
                <a:spcPts val="1200"/>
              </a:spcBef>
              <a:spcAft>
                <a:spcPts val="0"/>
              </a:spcAft>
            </a:pPr>
            <a:r>
              <a:rPr lang="en-US" sz="2300" noProof="1"/>
              <a:t>ReactDOM.render(</a:t>
            </a:r>
            <a:r>
              <a:rPr lang="en-US" sz="2300" noProof="1">
                <a:solidFill>
                  <a:schemeClr val="bg1"/>
                </a:solidFill>
              </a:rPr>
              <a:t>&lt;HelloMessage name="SoftUni" /&gt;</a:t>
            </a:r>
            <a:r>
              <a:rPr lang="en-US" sz="2300" noProof="1"/>
              <a:t>,</a:t>
            </a:r>
          </a:p>
          <a:p>
            <a:pPr>
              <a:spcBef>
                <a:spcPts val="0"/>
              </a:spcBef>
              <a:spcAft>
                <a:spcPts val="0"/>
              </a:spcAft>
            </a:pPr>
            <a:r>
              <a:rPr lang="en-US" sz="2300" noProof="1"/>
              <a:t>  document.getElementById('root'));</a:t>
            </a:r>
          </a:p>
        </p:txBody>
      </p:sp>
      <p:pic>
        <p:nvPicPr>
          <p:cNvPr id="7" name="Picture 6">
            <a:extLst>
              <a:ext uri="{FF2B5EF4-FFF2-40B4-BE49-F238E27FC236}">
                <a16:creationId xmlns:a16="http://schemas.microsoft.com/office/drawing/2014/main" id="{AC88F34E-A9C6-46EE-AF75-129D2A8D4D52}"/>
              </a:ext>
            </a:extLst>
          </p:cNvPr>
          <p:cNvPicPr>
            <a:picLocks noChangeAspect="1"/>
          </p:cNvPicPr>
          <p:nvPr/>
        </p:nvPicPr>
        <p:blipFill>
          <a:blip r:embed="rId3"/>
          <a:stretch>
            <a:fillRect/>
          </a:stretch>
        </p:blipFill>
        <p:spPr>
          <a:xfrm>
            <a:off x="8841001" y="3306975"/>
            <a:ext cx="2514334" cy="1338428"/>
          </a:xfrm>
          <a:prstGeom prst="rect">
            <a:avLst/>
          </a:prstGeom>
          <a:ln>
            <a:solidFill>
              <a:schemeClr val="bg2">
                <a:lumMod val="65000"/>
              </a:schemeClr>
            </a:solidFill>
          </a:ln>
        </p:spPr>
      </p:pic>
    </p:spTree>
    <p:extLst>
      <p:ext uri="{BB962C8B-B14F-4D97-AF65-F5344CB8AC3E}">
        <p14:creationId xmlns:p14="http://schemas.microsoft.com/office/powerpoint/2010/main" val="21183263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C86B96-E659-487C-9EE4-6183C89D9BC9}"/>
              </a:ext>
            </a:extLst>
          </p:cNvPr>
          <p:cNvSpPr>
            <a:spLocks noGrp="1"/>
          </p:cNvSpPr>
          <p:nvPr>
            <p:ph type="sldNum" sz="quarter" idx="5"/>
          </p:nvPr>
        </p:nvSpPr>
        <p:spPr/>
        <p:txBody>
          <a:bodyPr/>
          <a:lstStyle/>
          <a:p>
            <a:fld id="{2BF067CD-8E6B-4360-9AA8-C5DF2A48A6D1}" type="slidenum">
              <a:rPr lang="en-US" noProof="0" smtClean="0"/>
              <a:pPr/>
              <a:t>93</a:t>
            </a:fld>
            <a:endParaRPr lang="en-US" noProof="0" dirty="0"/>
          </a:p>
        </p:txBody>
      </p:sp>
      <p:sp>
        <p:nvSpPr>
          <p:cNvPr id="4" name="Title 3">
            <a:extLst>
              <a:ext uri="{FF2B5EF4-FFF2-40B4-BE49-F238E27FC236}">
                <a16:creationId xmlns:a16="http://schemas.microsoft.com/office/drawing/2014/main" id="{5AEE82A4-F387-497C-AFEA-8A41801487A7}"/>
              </a:ext>
            </a:extLst>
          </p:cNvPr>
          <p:cNvSpPr>
            <a:spLocks noGrp="1"/>
          </p:cNvSpPr>
          <p:nvPr>
            <p:ph type="title"/>
          </p:nvPr>
        </p:nvSpPr>
        <p:spPr/>
        <p:txBody>
          <a:bodyPr/>
          <a:lstStyle/>
          <a:p>
            <a:r>
              <a:rPr lang="en-US" dirty="0"/>
              <a:t>Simple React App – Example</a:t>
            </a:r>
          </a:p>
        </p:txBody>
      </p:sp>
      <p:sp>
        <p:nvSpPr>
          <p:cNvPr id="7" name="Text Placeholder 5">
            <a:extLst>
              <a:ext uri="{FF2B5EF4-FFF2-40B4-BE49-F238E27FC236}">
                <a16:creationId xmlns:a16="http://schemas.microsoft.com/office/drawing/2014/main" id="{2570DD2E-502B-4EA6-B9C3-61CF0EF67F98}"/>
              </a:ext>
            </a:extLst>
          </p:cNvPr>
          <p:cNvSpPr txBox="1">
            <a:spLocks/>
          </p:cNvSpPr>
          <p:nvPr/>
        </p:nvSpPr>
        <p:spPr>
          <a:xfrm>
            <a:off x="376638" y="1378664"/>
            <a:ext cx="11434362" cy="521947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100" spc="-100" noProof="1"/>
              <a:t>import </a:t>
            </a:r>
            <a:r>
              <a:rPr lang="en-US" sz="2100" spc="-100" noProof="1">
                <a:solidFill>
                  <a:schemeClr val="bg1"/>
                </a:solidFill>
              </a:rPr>
              <a:t>React</a:t>
            </a:r>
            <a:r>
              <a:rPr lang="en-US" sz="2100" spc="-100" noProof="1"/>
              <a:t>, { </a:t>
            </a:r>
            <a:r>
              <a:rPr lang="en-US" sz="2100" spc="-100" noProof="1">
                <a:solidFill>
                  <a:schemeClr val="bg1"/>
                </a:solidFill>
              </a:rPr>
              <a:t>useState</a:t>
            </a:r>
            <a:r>
              <a:rPr lang="en-US" sz="2100" spc="-100" noProof="1"/>
              <a:t> } from 'react';</a:t>
            </a:r>
          </a:p>
          <a:p>
            <a:pPr>
              <a:spcAft>
                <a:spcPts val="0"/>
              </a:spcAft>
            </a:pPr>
            <a:r>
              <a:rPr lang="en-US" sz="2100" spc="-100" noProof="1"/>
              <a:t>function Summator() {</a:t>
            </a:r>
          </a:p>
          <a:p>
            <a:pPr>
              <a:spcBef>
                <a:spcPts val="0"/>
              </a:spcBef>
              <a:spcAft>
                <a:spcPts val="0"/>
              </a:spcAft>
            </a:pPr>
            <a:r>
              <a:rPr lang="en-US" sz="2100" spc="-100" noProof="1"/>
              <a:t>  const [num1, setNum1] = useState();</a:t>
            </a:r>
          </a:p>
          <a:p>
            <a:pPr>
              <a:spcBef>
                <a:spcPts val="0"/>
              </a:spcBef>
              <a:spcAft>
                <a:spcPts val="0"/>
              </a:spcAft>
            </a:pPr>
            <a:r>
              <a:rPr lang="en-US" sz="2100" spc="-100" noProof="1"/>
              <a:t>  const [num2, setNum2] = useState();</a:t>
            </a:r>
          </a:p>
          <a:p>
            <a:pPr>
              <a:spcBef>
                <a:spcPts val="0"/>
              </a:spcBef>
              <a:spcAft>
                <a:spcPts val="0"/>
              </a:spcAft>
            </a:pPr>
            <a:r>
              <a:rPr lang="en-US" sz="2100" spc="-100" noProof="1"/>
              <a:t>  const [sum, setSum] = useState();</a:t>
            </a:r>
          </a:p>
          <a:p>
            <a:pPr>
              <a:spcAft>
                <a:spcPts val="0"/>
              </a:spcAft>
            </a:pPr>
            <a:r>
              <a:rPr lang="en-US" sz="2100" spc="-100" noProof="1"/>
              <a:t>  return (</a:t>
            </a:r>
          </a:p>
          <a:p>
            <a:pPr>
              <a:spcBef>
                <a:spcPts val="0"/>
              </a:spcBef>
              <a:spcAft>
                <a:spcPts val="0"/>
              </a:spcAft>
            </a:pPr>
            <a:r>
              <a:rPr lang="en-US" sz="2100" spc="-100" noProof="1"/>
              <a:t>    &lt;div className="Summator"&gt;</a:t>
            </a:r>
          </a:p>
          <a:p>
            <a:pPr>
              <a:spcBef>
                <a:spcPts val="0"/>
              </a:spcBef>
              <a:spcAft>
                <a:spcPts val="0"/>
              </a:spcAft>
            </a:pPr>
            <a:r>
              <a:rPr lang="en-US" sz="2100" spc="-100" noProof="1"/>
              <a:t>      &lt;input type='text' value={num1} onChange={</a:t>
            </a:r>
            <a:r>
              <a:rPr lang="en-US" sz="2100" spc="-100" noProof="1">
                <a:solidFill>
                  <a:schemeClr val="bg1"/>
                </a:solidFill>
              </a:rPr>
              <a:t>e =&gt; setNum1(e.target.value)</a:t>
            </a:r>
            <a:r>
              <a:rPr lang="en-US" sz="2100" spc="-100" noProof="1"/>
              <a:t>} /&gt; +</a:t>
            </a:r>
          </a:p>
          <a:p>
            <a:pPr>
              <a:spcBef>
                <a:spcPts val="0"/>
              </a:spcBef>
              <a:spcAft>
                <a:spcPts val="0"/>
              </a:spcAft>
            </a:pPr>
            <a:r>
              <a:rPr lang="en-US" sz="2100" spc="-100" noProof="1"/>
              <a:t>      &lt;input type='text' value={num2} onChange={</a:t>
            </a:r>
            <a:r>
              <a:rPr lang="en-US" sz="2100" spc="-100" noProof="1">
                <a:solidFill>
                  <a:schemeClr val="bg1"/>
                </a:solidFill>
              </a:rPr>
              <a:t>e =&gt; setNum2(e.target.value)</a:t>
            </a:r>
            <a:r>
              <a:rPr lang="en-US" sz="2100" spc="-100" noProof="1"/>
              <a:t>} /&gt; =</a:t>
            </a:r>
          </a:p>
          <a:p>
            <a:pPr>
              <a:spcBef>
                <a:spcPts val="0"/>
              </a:spcBef>
              <a:spcAft>
                <a:spcPts val="0"/>
              </a:spcAft>
            </a:pPr>
            <a:r>
              <a:rPr lang="en-US" sz="2100" spc="-100" noProof="1"/>
              <a:t>      &lt;input type='text' value={sum} readOnly='true' /&gt;      </a:t>
            </a:r>
          </a:p>
          <a:p>
            <a:pPr>
              <a:spcBef>
                <a:spcPts val="0"/>
              </a:spcBef>
              <a:spcAft>
                <a:spcPts val="0"/>
              </a:spcAft>
            </a:pPr>
            <a:r>
              <a:rPr lang="en-US" sz="2100" spc="-100" noProof="1"/>
              <a:t>      &lt;button onClick={</a:t>
            </a:r>
            <a:r>
              <a:rPr lang="en-US" sz="2100" spc="-100" noProof="1">
                <a:solidFill>
                  <a:schemeClr val="bg1"/>
                </a:solidFill>
              </a:rPr>
              <a:t>() =&gt; setSum(</a:t>
            </a:r>
            <a:br>
              <a:rPr lang="bg-BG" sz="2100" spc="-100" noProof="1">
                <a:solidFill>
                  <a:schemeClr val="bg1"/>
                </a:solidFill>
              </a:rPr>
            </a:br>
            <a:r>
              <a:rPr lang="bg-BG" sz="2100" spc="-100" noProof="1">
                <a:solidFill>
                  <a:schemeClr val="bg1"/>
                </a:solidFill>
              </a:rPr>
              <a:t>        </a:t>
            </a:r>
            <a:r>
              <a:rPr lang="en-US" sz="2100" spc="-100" noProof="1">
                <a:solidFill>
                  <a:schemeClr val="bg1"/>
                </a:solidFill>
              </a:rPr>
              <a:t>Number(num1) + Number(num2))</a:t>
            </a:r>
            <a:r>
              <a:rPr lang="en-US" sz="2100" spc="-100" noProof="1"/>
              <a:t>}&gt;Calc Sum&lt;/button&gt;</a:t>
            </a:r>
          </a:p>
          <a:p>
            <a:pPr>
              <a:spcBef>
                <a:spcPts val="0"/>
              </a:spcBef>
              <a:spcAft>
                <a:spcPts val="0"/>
              </a:spcAft>
            </a:pPr>
            <a:r>
              <a:rPr lang="en-US" sz="2100" spc="-100" noProof="1"/>
              <a:t>    &lt;/div&gt;</a:t>
            </a:r>
          </a:p>
          <a:p>
            <a:pPr>
              <a:spcBef>
                <a:spcPts val="0"/>
              </a:spcBef>
              <a:spcAft>
                <a:spcPts val="0"/>
              </a:spcAft>
            </a:pPr>
            <a:r>
              <a:rPr lang="en-US" sz="2100" spc="-100" noProof="1"/>
              <a:t>  );</a:t>
            </a:r>
          </a:p>
          <a:p>
            <a:pPr>
              <a:spcBef>
                <a:spcPts val="0"/>
              </a:spcBef>
              <a:spcAft>
                <a:spcPts val="0"/>
              </a:spcAft>
            </a:pPr>
            <a:r>
              <a:rPr lang="en-US" sz="2100" spc="-100" noProof="1"/>
              <a:t>}</a:t>
            </a:r>
          </a:p>
        </p:txBody>
      </p:sp>
      <p:pic>
        <p:nvPicPr>
          <p:cNvPr id="8" name="Picture 7">
            <a:extLst>
              <a:ext uri="{FF2B5EF4-FFF2-40B4-BE49-F238E27FC236}">
                <a16:creationId xmlns:a16="http://schemas.microsoft.com/office/drawing/2014/main" id="{D33962EE-7A9E-4D51-8C2B-1BE2008D942C}"/>
              </a:ext>
            </a:extLst>
          </p:cNvPr>
          <p:cNvPicPr>
            <a:picLocks noChangeAspect="1"/>
          </p:cNvPicPr>
          <p:nvPr/>
        </p:nvPicPr>
        <p:blipFill>
          <a:blip r:embed="rId2"/>
          <a:stretch>
            <a:fillRect/>
          </a:stretch>
        </p:blipFill>
        <p:spPr>
          <a:xfrm>
            <a:off x="7378857" y="243832"/>
            <a:ext cx="4594634" cy="3285000"/>
          </a:xfrm>
          <a:prstGeom prst="rect">
            <a:avLst/>
          </a:prstGeom>
          <a:ln>
            <a:solidFill>
              <a:schemeClr val="bg2">
                <a:lumMod val="65000"/>
              </a:schemeClr>
            </a:solidFill>
          </a:ln>
        </p:spPr>
      </p:pic>
    </p:spTree>
    <p:extLst>
      <p:ext uri="{BB962C8B-B14F-4D97-AF65-F5344CB8AC3E}">
        <p14:creationId xmlns:p14="http://schemas.microsoft.com/office/powerpoint/2010/main" val="860236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1628759"/>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599431"/>
            <a:ext cx="6065837" cy="1089212"/>
          </a:xfrm>
        </p:spPr>
        <p:txBody>
          <a:bodyPr/>
          <a:lstStyle/>
          <a:p>
            <a:r>
              <a:rPr lang="en-US" dirty="0"/>
              <a:t>React</a:t>
            </a:r>
          </a:p>
        </p:txBody>
      </p:sp>
      <p:pic>
        <p:nvPicPr>
          <p:cNvPr id="1026" name="Picture 2" descr="Js, logo, react, react js icon">
            <a:extLst>
              <a:ext uri="{FF2B5EF4-FFF2-40B4-BE49-F238E27FC236}">
                <a16:creationId xmlns:a16="http://schemas.microsoft.com/office/drawing/2014/main" id="{A9BD5B74-5E1B-4DB6-9D61-53FA03D30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908" y="1651479"/>
            <a:ext cx="2447430" cy="2447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A7FFC1-2C59-4D93-9729-67AFAA10153F}"/>
              </a:ext>
            </a:extLst>
          </p:cNvPr>
          <p:cNvSpPr/>
          <p:nvPr/>
        </p:nvSpPr>
        <p:spPr>
          <a:xfrm>
            <a:off x="5246818" y="2500780"/>
            <a:ext cx="6052875" cy="523220"/>
          </a:xfrm>
          <a:prstGeom prst="rect">
            <a:avLst/>
          </a:prstGeom>
        </p:spPr>
        <p:txBody>
          <a:bodyPr wrap="none">
            <a:spAutoFit/>
          </a:bodyPr>
          <a:lstStyle/>
          <a:p>
            <a:pPr algn="ctr"/>
            <a:r>
              <a:rPr lang="en-US" sz="2800" dirty="0">
                <a:hlinkClick r:id="rId4"/>
              </a:rPr>
              <a:t>https://repl.it/@nakov/react-js-example</a:t>
            </a:r>
            <a:endParaRPr lang="en-US" sz="2800" dirty="0"/>
          </a:p>
        </p:txBody>
      </p:sp>
      <p:pic>
        <p:nvPicPr>
          <p:cNvPr id="5" name="Picture 4">
            <a:extLst>
              <a:ext uri="{FF2B5EF4-FFF2-40B4-BE49-F238E27FC236}">
                <a16:creationId xmlns:a16="http://schemas.microsoft.com/office/drawing/2014/main" id="{769A7786-BB0A-4191-ADF1-584D28F68FC1}"/>
              </a:ext>
            </a:extLst>
          </p:cNvPr>
          <p:cNvPicPr>
            <a:picLocks noChangeAspect="1"/>
          </p:cNvPicPr>
          <p:nvPr/>
        </p:nvPicPr>
        <p:blipFill>
          <a:blip r:embed="rId5"/>
          <a:stretch>
            <a:fillRect/>
          </a:stretch>
        </p:blipFill>
        <p:spPr>
          <a:xfrm>
            <a:off x="5743461" y="3275657"/>
            <a:ext cx="5059586" cy="3123343"/>
          </a:xfrm>
          <a:prstGeom prst="rect">
            <a:avLst/>
          </a:prstGeom>
          <a:ln>
            <a:solidFill>
              <a:schemeClr val="bg2">
                <a:lumMod val="75000"/>
              </a:schemeClr>
            </a:solidFill>
          </a:ln>
        </p:spPr>
      </p:pic>
    </p:spTree>
    <p:extLst>
      <p:ext uri="{BB962C8B-B14F-4D97-AF65-F5344CB8AC3E}">
        <p14:creationId xmlns:p14="http://schemas.microsoft.com/office/powerpoint/2010/main" val="14932593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B20CA0-0082-46FE-B9BD-10C863128651}"/>
              </a:ext>
            </a:extLst>
          </p:cNvPr>
          <p:cNvSpPr>
            <a:spLocks noGrp="1"/>
          </p:cNvSpPr>
          <p:nvPr>
            <p:ph type="body" sz="quarter" idx="10"/>
          </p:nvPr>
        </p:nvSpPr>
        <p:spPr/>
        <p:txBody>
          <a:bodyPr/>
          <a:lstStyle/>
          <a:p>
            <a:r>
              <a:rPr lang="en-US" dirty="0"/>
              <a:t>Two major mobile app platforms: </a:t>
            </a:r>
            <a:r>
              <a:rPr lang="en-US" b="1" dirty="0"/>
              <a:t>Android </a:t>
            </a:r>
            <a:r>
              <a:rPr lang="en-US" dirty="0"/>
              <a:t>and </a:t>
            </a:r>
            <a:r>
              <a:rPr lang="en-US" b="1" dirty="0"/>
              <a:t>iOS</a:t>
            </a:r>
          </a:p>
          <a:p>
            <a:r>
              <a:rPr lang="en-US" b="1" dirty="0"/>
              <a:t>Mobile app </a:t>
            </a:r>
            <a:r>
              <a:rPr lang="en-US" dirty="0"/>
              <a:t>development technologies</a:t>
            </a:r>
          </a:p>
          <a:p>
            <a:pPr lvl="1"/>
            <a:r>
              <a:rPr lang="en-US" b="1" dirty="0"/>
              <a:t>Android</a:t>
            </a:r>
            <a:r>
              <a:rPr lang="en-US" dirty="0"/>
              <a:t>: Java / Kotlin + Android SDK + Android Studio</a:t>
            </a:r>
          </a:p>
          <a:p>
            <a:pPr lvl="1"/>
            <a:r>
              <a:rPr lang="en-US" b="1" dirty="0"/>
              <a:t>iOS</a:t>
            </a:r>
            <a:r>
              <a:rPr lang="en-US" dirty="0"/>
              <a:t>: Swift (or Objective-C) + iOS SDK + </a:t>
            </a:r>
            <a:r>
              <a:rPr lang="en-US" noProof="1"/>
              <a:t>Xcode</a:t>
            </a:r>
            <a:r>
              <a:rPr lang="en-US" dirty="0"/>
              <a:t> + Mac</a:t>
            </a:r>
          </a:p>
          <a:p>
            <a:pPr lvl="1"/>
            <a:r>
              <a:rPr lang="en-US" b="1" dirty="0"/>
              <a:t>Hybrid mobile apps</a:t>
            </a:r>
            <a:r>
              <a:rPr lang="en-US" dirty="0"/>
              <a:t>: JS + HTML5 + WebView (e.g. Cordova)</a:t>
            </a:r>
          </a:p>
          <a:p>
            <a:pPr lvl="1"/>
            <a:r>
              <a:rPr lang="en-US" b="1" dirty="0"/>
              <a:t>Native JS mobile apps</a:t>
            </a:r>
            <a:r>
              <a:rPr lang="en-US" dirty="0"/>
              <a:t>: JavaScript + native UI</a:t>
            </a:r>
          </a:p>
          <a:p>
            <a:pPr lvl="2"/>
            <a:r>
              <a:rPr lang="en-US" dirty="0"/>
              <a:t>Examples: React Native, </a:t>
            </a:r>
            <a:r>
              <a:rPr lang="en-US" noProof="1"/>
              <a:t>NativeScript</a:t>
            </a:r>
            <a:endParaRPr lang="en-US" dirty="0"/>
          </a:p>
          <a:p>
            <a:pPr lvl="1"/>
            <a:r>
              <a:rPr lang="en-US" b="1" dirty="0"/>
              <a:t>Others</a:t>
            </a:r>
            <a:r>
              <a:rPr lang="en-US" dirty="0"/>
              <a:t>: Xamarin (C#), Flutter (Dart)</a:t>
            </a:r>
          </a:p>
        </p:txBody>
      </p:sp>
      <p:sp>
        <p:nvSpPr>
          <p:cNvPr id="4" name="Title 3">
            <a:extLst>
              <a:ext uri="{FF2B5EF4-FFF2-40B4-BE49-F238E27FC236}">
                <a16:creationId xmlns:a16="http://schemas.microsoft.com/office/drawing/2014/main" id="{08752763-A871-40EE-A081-3970D210BCF4}"/>
              </a:ext>
            </a:extLst>
          </p:cNvPr>
          <p:cNvSpPr>
            <a:spLocks noGrp="1"/>
          </p:cNvSpPr>
          <p:nvPr>
            <p:ph type="title"/>
          </p:nvPr>
        </p:nvSpPr>
        <p:spPr/>
        <p:txBody>
          <a:bodyPr/>
          <a:lstStyle/>
          <a:p>
            <a:r>
              <a:rPr lang="en-US" dirty="0"/>
              <a:t>Mobile Apps – Technologies</a:t>
            </a:r>
          </a:p>
        </p:txBody>
      </p:sp>
      <p:sp>
        <p:nvSpPr>
          <p:cNvPr id="6" name="Slide Number">
            <a:extLst>
              <a:ext uri="{FF2B5EF4-FFF2-40B4-BE49-F238E27FC236}">
                <a16:creationId xmlns:a16="http://schemas.microsoft.com/office/drawing/2014/main" id="{43ED5FD8-06B4-47C0-99D7-E5A3A9B776ED}"/>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95</a:t>
            </a:fld>
            <a:endParaRPr lang="en-US" dirty="0"/>
          </a:p>
        </p:txBody>
      </p:sp>
      <p:pic>
        <p:nvPicPr>
          <p:cNvPr id="2" name="Picture 1">
            <a:extLst>
              <a:ext uri="{FF2B5EF4-FFF2-40B4-BE49-F238E27FC236}">
                <a16:creationId xmlns:a16="http://schemas.microsoft.com/office/drawing/2014/main" id="{D0685F56-3608-454D-861A-1220752ACBAB}"/>
              </a:ext>
            </a:extLst>
          </p:cNvPr>
          <p:cNvPicPr>
            <a:picLocks noChangeAspect="1"/>
          </p:cNvPicPr>
          <p:nvPr/>
        </p:nvPicPr>
        <p:blipFill>
          <a:blip r:embed="rId3"/>
          <a:stretch>
            <a:fillRect/>
          </a:stretch>
        </p:blipFill>
        <p:spPr>
          <a:xfrm>
            <a:off x="10236000" y="1533147"/>
            <a:ext cx="1498230" cy="1490625"/>
          </a:xfrm>
          <a:prstGeom prst="rect">
            <a:avLst/>
          </a:prstGeom>
        </p:spPr>
      </p:pic>
    </p:spTree>
    <p:extLst>
      <p:ext uri="{BB962C8B-B14F-4D97-AF65-F5344CB8AC3E}">
        <p14:creationId xmlns:p14="http://schemas.microsoft.com/office/powerpoint/2010/main" val="8753992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A644C-E361-47FC-82A8-786F11CF8896}"/>
              </a:ext>
            </a:extLst>
          </p:cNvPr>
          <p:cNvSpPr>
            <a:spLocks noGrp="1"/>
          </p:cNvSpPr>
          <p:nvPr>
            <p:ph type="sldNum" sz="quarter" idx="5"/>
          </p:nvPr>
        </p:nvSpPr>
        <p:spPr/>
        <p:txBody>
          <a:bodyPr/>
          <a:lstStyle/>
          <a:p>
            <a:fld id="{2BF067CD-8E6B-4360-9AA8-C5DF2A48A6D1}" type="slidenum">
              <a:rPr lang="en-US" noProof="0" smtClean="0"/>
              <a:pPr/>
              <a:t>96</a:t>
            </a:fld>
            <a:endParaRPr lang="en-US" noProof="0" dirty="0"/>
          </a:p>
        </p:txBody>
      </p:sp>
      <p:sp>
        <p:nvSpPr>
          <p:cNvPr id="4" name="Title 3">
            <a:extLst>
              <a:ext uri="{FF2B5EF4-FFF2-40B4-BE49-F238E27FC236}">
                <a16:creationId xmlns:a16="http://schemas.microsoft.com/office/drawing/2014/main" id="{B3C81D40-720E-466C-8C6E-56B50ADA5938}"/>
              </a:ext>
            </a:extLst>
          </p:cNvPr>
          <p:cNvSpPr>
            <a:spLocks noGrp="1"/>
          </p:cNvSpPr>
          <p:nvPr>
            <p:ph type="title"/>
          </p:nvPr>
        </p:nvSpPr>
        <p:spPr/>
        <p:txBody>
          <a:bodyPr/>
          <a:lstStyle/>
          <a:p>
            <a:r>
              <a:rPr lang="en-US" dirty="0"/>
              <a:t>React </a:t>
            </a:r>
            <a:r>
              <a:rPr lang="en-US"/>
              <a:t>Native Mobile App – Example</a:t>
            </a:r>
          </a:p>
        </p:txBody>
      </p:sp>
      <p:sp>
        <p:nvSpPr>
          <p:cNvPr id="5" name="Text Placeholder 5">
            <a:extLst>
              <a:ext uri="{FF2B5EF4-FFF2-40B4-BE49-F238E27FC236}">
                <a16:creationId xmlns:a16="http://schemas.microsoft.com/office/drawing/2014/main" id="{FB5137FA-2B5E-44B9-94FB-14E249B12304}"/>
              </a:ext>
            </a:extLst>
          </p:cNvPr>
          <p:cNvSpPr txBox="1">
            <a:spLocks/>
          </p:cNvSpPr>
          <p:nvPr/>
        </p:nvSpPr>
        <p:spPr>
          <a:xfrm>
            <a:off x="420970" y="1329504"/>
            <a:ext cx="11350060" cy="529642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000" noProof="1"/>
              <a:t>import React, { useState } from '</a:t>
            </a:r>
            <a:r>
              <a:rPr lang="en-US" sz="2000" noProof="1">
                <a:solidFill>
                  <a:schemeClr val="bg1"/>
                </a:solidFill>
              </a:rPr>
              <a:t>react</a:t>
            </a:r>
            <a:r>
              <a:rPr lang="en-US" sz="2000" noProof="1"/>
              <a:t>';</a:t>
            </a:r>
          </a:p>
          <a:p>
            <a:pPr>
              <a:spcBef>
                <a:spcPts val="0"/>
              </a:spcBef>
              <a:spcAft>
                <a:spcPts val="0"/>
              </a:spcAft>
            </a:pPr>
            <a:r>
              <a:rPr lang="en-US" sz="2000" noProof="1"/>
              <a:t>import {View, TextInput, Text, Button } from '</a:t>
            </a:r>
            <a:r>
              <a:rPr lang="en-US" sz="2000" noProof="1">
                <a:solidFill>
                  <a:schemeClr val="bg1"/>
                </a:solidFill>
              </a:rPr>
              <a:t>react-native</a:t>
            </a:r>
            <a:r>
              <a:rPr lang="en-US" sz="2000" noProof="1"/>
              <a:t>';</a:t>
            </a:r>
          </a:p>
          <a:p>
            <a:pPr>
              <a:spcAft>
                <a:spcPts val="0"/>
              </a:spcAft>
            </a:pPr>
            <a:r>
              <a:rPr lang="en-US" sz="2000" noProof="1"/>
              <a:t>export default function Summator() {</a:t>
            </a:r>
          </a:p>
          <a:p>
            <a:pPr>
              <a:spcBef>
                <a:spcPts val="0"/>
              </a:spcBef>
              <a:spcAft>
                <a:spcPts val="0"/>
              </a:spcAft>
            </a:pPr>
            <a:r>
              <a:rPr lang="en-US" sz="2000" noProof="1"/>
              <a:t>  const [num1, setNum1] = useState();</a:t>
            </a:r>
          </a:p>
          <a:p>
            <a:pPr>
              <a:spcBef>
                <a:spcPts val="0"/>
              </a:spcBef>
              <a:spcAft>
                <a:spcPts val="0"/>
              </a:spcAft>
            </a:pPr>
            <a:r>
              <a:rPr lang="en-US" sz="2000" noProof="1"/>
              <a:t>  const [num2, setNum2] = useState();</a:t>
            </a:r>
          </a:p>
          <a:p>
            <a:pPr>
              <a:spcBef>
                <a:spcPts val="0"/>
              </a:spcBef>
              <a:spcAft>
                <a:spcPts val="0"/>
              </a:spcAft>
            </a:pPr>
            <a:r>
              <a:rPr lang="en-US" sz="2000" noProof="1"/>
              <a:t>  const [sum, setSum] = useState();</a:t>
            </a:r>
          </a:p>
          <a:p>
            <a:pPr>
              <a:spcAft>
                <a:spcPts val="0"/>
              </a:spcAft>
            </a:pPr>
            <a:r>
              <a:rPr lang="en-US" sz="2000" noProof="1"/>
              <a:t>  return (</a:t>
            </a:r>
            <a:r>
              <a:rPr lang="en-US" sz="2000" noProof="1">
                <a:solidFill>
                  <a:schemeClr val="bg1"/>
                </a:solidFill>
              </a:rPr>
              <a:t>&lt;View </a:t>
            </a:r>
            <a:r>
              <a:rPr lang="en-US" sz="2000" noProof="1"/>
              <a:t>style={{…}}</a:t>
            </a:r>
            <a:r>
              <a:rPr lang="en-US" sz="2000" noProof="1">
                <a:solidFill>
                  <a:schemeClr val="bg1"/>
                </a:solidFill>
              </a:rPr>
              <a:t>&gt;</a:t>
            </a:r>
          </a:p>
          <a:p>
            <a:pPr>
              <a:spcBef>
                <a:spcPts val="0"/>
              </a:spcBef>
              <a:spcAft>
                <a:spcPts val="0"/>
              </a:spcAft>
            </a:pPr>
            <a:r>
              <a:rPr lang="en-US" sz="2000" noProof="1"/>
              <a:t>    </a:t>
            </a:r>
            <a:r>
              <a:rPr lang="en-US" sz="2000" noProof="1">
                <a:solidFill>
                  <a:schemeClr val="bg1"/>
                </a:solidFill>
              </a:rPr>
              <a:t>&lt;TextInput</a:t>
            </a:r>
            <a:r>
              <a:rPr lang="en-US" sz="2000" noProof="1"/>
              <a:t> style={{…}} value={num1}</a:t>
            </a:r>
          </a:p>
          <a:p>
            <a:pPr>
              <a:spcBef>
                <a:spcPts val="0"/>
              </a:spcBef>
              <a:spcAft>
                <a:spcPts val="0"/>
              </a:spcAft>
            </a:pPr>
            <a:r>
              <a:rPr lang="en-US" sz="2000" noProof="1"/>
              <a:t>      onChangeText={text =&gt; setNum1(text)} </a:t>
            </a:r>
            <a:r>
              <a:rPr lang="en-US" sz="2000" noProof="1">
                <a:solidFill>
                  <a:schemeClr val="bg1"/>
                </a:solidFill>
              </a:rPr>
              <a:t>/&gt;</a:t>
            </a:r>
            <a:r>
              <a:rPr lang="en-US" sz="2000" noProof="1"/>
              <a:t>&lt;Text&gt;+&lt;/Text&gt;</a:t>
            </a:r>
          </a:p>
          <a:p>
            <a:pPr>
              <a:spcBef>
                <a:spcPts val="0"/>
              </a:spcBef>
              <a:spcAft>
                <a:spcPts val="0"/>
              </a:spcAft>
            </a:pPr>
            <a:r>
              <a:rPr lang="en-US" sz="2000" noProof="1"/>
              <a:t>    </a:t>
            </a:r>
            <a:r>
              <a:rPr lang="en-US" sz="2000" noProof="1">
                <a:solidFill>
                  <a:schemeClr val="bg1"/>
                </a:solidFill>
              </a:rPr>
              <a:t>&lt;TextInput </a:t>
            </a:r>
            <a:r>
              <a:rPr lang="en-US" sz="2000" noProof="1"/>
              <a:t>style={{…}} value={num2}</a:t>
            </a:r>
          </a:p>
          <a:p>
            <a:pPr>
              <a:spcBef>
                <a:spcPts val="0"/>
              </a:spcBef>
              <a:spcAft>
                <a:spcPts val="0"/>
              </a:spcAft>
            </a:pPr>
            <a:r>
              <a:rPr lang="en-US" sz="2000" noProof="1"/>
              <a:t>      onChangeText={text =&gt; setNum2(text)} </a:t>
            </a:r>
            <a:r>
              <a:rPr lang="en-US" sz="2000" noProof="1">
                <a:solidFill>
                  <a:schemeClr val="bg1"/>
                </a:solidFill>
              </a:rPr>
              <a:t>/&gt;</a:t>
            </a:r>
            <a:r>
              <a:rPr lang="en-US" sz="2000" noProof="1"/>
              <a:t>&lt;Text&gt;=&lt;/Text&gt;</a:t>
            </a:r>
          </a:p>
          <a:p>
            <a:pPr>
              <a:spcBef>
                <a:spcPts val="0"/>
              </a:spcBef>
              <a:spcAft>
                <a:spcPts val="0"/>
              </a:spcAft>
            </a:pPr>
            <a:r>
              <a:rPr lang="en-US" sz="2000" noProof="1"/>
              <a:t>    </a:t>
            </a:r>
            <a:r>
              <a:rPr lang="en-US" sz="2000" noProof="1">
                <a:solidFill>
                  <a:schemeClr val="bg1"/>
                </a:solidFill>
              </a:rPr>
              <a:t>&lt;TextInput </a:t>
            </a:r>
            <a:r>
              <a:rPr lang="en-US" sz="2000" noProof="1"/>
              <a:t>style={{…}} value={sum} editable={false} </a:t>
            </a:r>
            <a:r>
              <a:rPr lang="en-US" sz="2000" noProof="1">
                <a:solidFill>
                  <a:schemeClr val="bg1"/>
                </a:solidFill>
              </a:rPr>
              <a:t>/&gt;</a:t>
            </a:r>
          </a:p>
          <a:p>
            <a:pPr>
              <a:spcBef>
                <a:spcPts val="0"/>
              </a:spcBef>
              <a:spcAft>
                <a:spcPts val="0"/>
              </a:spcAft>
            </a:pPr>
            <a:r>
              <a:rPr lang="en-US" sz="2000" noProof="1"/>
              <a:t>    </a:t>
            </a:r>
            <a:r>
              <a:rPr lang="en-US" sz="2000" noProof="1">
                <a:solidFill>
                  <a:schemeClr val="bg1"/>
                </a:solidFill>
              </a:rPr>
              <a:t>&lt;Button </a:t>
            </a:r>
            <a:r>
              <a:rPr lang="en-US" sz="2000" noProof="1"/>
              <a:t>title="Calc Sum" onPress={() =&gt; </a:t>
            </a:r>
            <a:br>
              <a:rPr lang="en-US" sz="2000" noProof="1"/>
            </a:br>
            <a:r>
              <a:rPr lang="en-US" sz="2000" noProof="1"/>
              <a:t>      setSum("" + (Number(num1) + Number(num2)))} </a:t>
            </a:r>
            <a:r>
              <a:rPr lang="en-US" sz="2000" noProof="1">
                <a:solidFill>
                  <a:schemeClr val="bg1"/>
                </a:solidFill>
              </a:rPr>
              <a:t>/&gt;</a:t>
            </a:r>
          </a:p>
          <a:p>
            <a:pPr>
              <a:spcBef>
                <a:spcPts val="0"/>
              </a:spcBef>
              <a:spcAft>
                <a:spcPts val="0"/>
              </a:spcAft>
            </a:pPr>
            <a:r>
              <a:rPr lang="en-US" sz="2000" noProof="1"/>
              <a:t>  </a:t>
            </a:r>
            <a:r>
              <a:rPr lang="en-US" sz="2000" noProof="1">
                <a:solidFill>
                  <a:schemeClr val="bg1"/>
                </a:solidFill>
              </a:rPr>
              <a:t>&lt;/View&gt;</a:t>
            </a:r>
            <a:r>
              <a:rPr lang="en-US" sz="2000" noProof="1"/>
              <a:t>);</a:t>
            </a:r>
          </a:p>
          <a:p>
            <a:pPr>
              <a:spcBef>
                <a:spcPts val="0"/>
              </a:spcBef>
              <a:spcAft>
                <a:spcPts val="0"/>
              </a:spcAft>
            </a:pPr>
            <a:r>
              <a:rPr lang="en-US" sz="2000" noProof="1"/>
              <a:t>}</a:t>
            </a:r>
          </a:p>
        </p:txBody>
      </p:sp>
      <p:pic>
        <p:nvPicPr>
          <p:cNvPr id="6" name="Picture 5">
            <a:extLst>
              <a:ext uri="{FF2B5EF4-FFF2-40B4-BE49-F238E27FC236}">
                <a16:creationId xmlns:a16="http://schemas.microsoft.com/office/drawing/2014/main" id="{9E566EA4-C8CD-466D-A731-173AB5869D50}"/>
              </a:ext>
            </a:extLst>
          </p:cNvPr>
          <p:cNvPicPr>
            <a:picLocks noChangeAspect="1"/>
          </p:cNvPicPr>
          <p:nvPr/>
        </p:nvPicPr>
        <p:blipFill>
          <a:blip r:embed="rId2"/>
          <a:stretch>
            <a:fillRect/>
          </a:stretch>
        </p:blipFill>
        <p:spPr>
          <a:xfrm>
            <a:off x="9700161" y="1207135"/>
            <a:ext cx="2214133" cy="4364853"/>
          </a:xfrm>
          <a:prstGeom prst="rect">
            <a:avLst/>
          </a:prstGeom>
        </p:spPr>
      </p:pic>
    </p:spTree>
    <p:extLst>
      <p:ext uri="{BB962C8B-B14F-4D97-AF65-F5344CB8AC3E}">
        <p14:creationId xmlns:p14="http://schemas.microsoft.com/office/powerpoint/2010/main" val="17509343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4937046" y="2784229"/>
            <a:ext cx="6672421"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674000"/>
            <a:ext cx="6672421" cy="1089212"/>
          </a:xfrm>
        </p:spPr>
        <p:txBody>
          <a:bodyPr/>
          <a:lstStyle/>
          <a:p>
            <a:r>
              <a:rPr lang="en-US" dirty="0"/>
              <a:t>React Native App</a:t>
            </a:r>
          </a:p>
        </p:txBody>
      </p:sp>
      <p:pic>
        <p:nvPicPr>
          <p:cNvPr id="5" name="Picture 4">
            <a:extLst>
              <a:ext uri="{FF2B5EF4-FFF2-40B4-BE49-F238E27FC236}">
                <a16:creationId xmlns:a16="http://schemas.microsoft.com/office/drawing/2014/main" id="{73CC0F57-6DF1-4EF6-97F4-7405C2DBE702}"/>
              </a:ext>
            </a:extLst>
          </p:cNvPr>
          <p:cNvPicPr>
            <a:picLocks noChangeAspect="1"/>
          </p:cNvPicPr>
          <p:nvPr/>
        </p:nvPicPr>
        <p:blipFill>
          <a:blip r:embed="rId3"/>
          <a:stretch>
            <a:fillRect/>
          </a:stretch>
        </p:blipFill>
        <p:spPr>
          <a:xfrm>
            <a:off x="1461000" y="703223"/>
            <a:ext cx="2214133" cy="4364853"/>
          </a:xfrm>
          <a:prstGeom prst="rect">
            <a:avLst/>
          </a:prstGeom>
        </p:spPr>
      </p:pic>
      <p:sp>
        <p:nvSpPr>
          <p:cNvPr id="2" name="Rectangle 1">
            <a:extLst>
              <a:ext uri="{FF2B5EF4-FFF2-40B4-BE49-F238E27FC236}">
                <a16:creationId xmlns:a16="http://schemas.microsoft.com/office/drawing/2014/main" id="{7930138D-75E3-4656-83BE-56FADD1F6765}"/>
              </a:ext>
            </a:extLst>
          </p:cNvPr>
          <p:cNvSpPr/>
          <p:nvPr/>
        </p:nvSpPr>
        <p:spPr>
          <a:xfrm>
            <a:off x="4794451" y="3654000"/>
            <a:ext cx="6957610" cy="461665"/>
          </a:xfrm>
          <a:prstGeom prst="rect">
            <a:avLst/>
          </a:prstGeom>
        </p:spPr>
        <p:txBody>
          <a:bodyPr wrap="none">
            <a:spAutoFit/>
          </a:bodyPr>
          <a:lstStyle/>
          <a:p>
            <a:pPr algn="ctr"/>
            <a:r>
              <a:rPr lang="en-US" sz="2400" dirty="0">
                <a:hlinkClick r:id="rId4"/>
              </a:rPr>
              <a:t>https://snack.expo.io/@nakov/summator-react-native</a:t>
            </a:r>
            <a:endParaRPr lang="en-US" sz="2400" dirty="0"/>
          </a:p>
        </p:txBody>
      </p:sp>
    </p:spTree>
    <p:extLst>
      <p:ext uri="{BB962C8B-B14F-4D97-AF65-F5344CB8AC3E}">
        <p14:creationId xmlns:p14="http://schemas.microsoft.com/office/powerpoint/2010/main" val="41226348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Back-End</a:t>
            </a:r>
          </a:p>
        </p:txBody>
      </p:sp>
      <p:pic>
        <p:nvPicPr>
          <p:cNvPr id="6" name="Picture 5">
            <a:extLst>
              <a:ext uri="{FF2B5EF4-FFF2-40B4-BE49-F238E27FC236}">
                <a16:creationId xmlns:a16="http://schemas.microsoft.com/office/drawing/2014/main" id="{51E621A5-58CA-4FC1-BE2E-00A5E24663C6}"/>
              </a:ext>
            </a:extLst>
          </p:cNvPr>
          <p:cNvPicPr>
            <a:picLocks noChangeAspect="1"/>
          </p:cNvPicPr>
          <p:nvPr/>
        </p:nvPicPr>
        <p:blipFill>
          <a:blip r:embed="rId3"/>
          <a:stretch>
            <a:fillRect/>
          </a:stretch>
        </p:blipFill>
        <p:spPr>
          <a:xfrm>
            <a:off x="4976477" y="1513050"/>
            <a:ext cx="2199523" cy="2212164"/>
          </a:xfrm>
          <a:prstGeom prst="rect">
            <a:avLst/>
          </a:prstGeom>
        </p:spPr>
      </p:pic>
    </p:spTree>
    <p:extLst>
      <p:ext uri="{BB962C8B-B14F-4D97-AF65-F5344CB8AC3E}">
        <p14:creationId xmlns:p14="http://schemas.microsoft.com/office/powerpoint/2010/main" val="695685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9AF3DF-082C-47B7-B837-931F739A62A0}"/>
              </a:ext>
            </a:extLst>
          </p:cNvPr>
          <p:cNvSpPr>
            <a:spLocks noGrp="1"/>
          </p:cNvSpPr>
          <p:nvPr>
            <p:ph type="body" sz="quarter" idx="10"/>
          </p:nvPr>
        </p:nvSpPr>
        <p:spPr/>
        <p:txBody>
          <a:bodyPr/>
          <a:lstStyle/>
          <a:p>
            <a:r>
              <a:rPr lang="en-US" b="1" dirty="0"/>
              <a:t>Back-end technologies </a:t>
            </a:r>
            <a:r>
              <a:rPr lang="en-US" dirty="0"/>
              <a:t>are about server-side programming</a:t>
            </a:r>
          </a:p>
          <a:p>
            <a:pPr lvl="1"/>
            <a:r>
              <a:rPr lang="en-US" b="1" dirty="0"/>
              <a:t>Data management </a:t>
            </a:r>
            <a:r>
              <a:rPr lang="en-US" dirty="0"/>
              <a:t>technologies and </a:t>
            </a:r>
            <a:r>
              <a:rPr lang="en-US" b="1" dirty="0"/>
              <a:t>ORM frameworks</a:t>
            </a:r>
          </a:p>
          <a:p>
            <a:pPr lvl="1"/>
            <a:r>
              <a:rPr lang="en-US" dirty="0"/>
              <a:t>Backend </a:t>
            </a:r>
            <a:r>
              <a:rPr lang="en-US" b="1" dirty="0"/>
              <a:t>Web frameworks </a:t>
            </a:r>
            <a:r>
              <a:rPr lang="en-US" dirty="0"/>
              <a:t>and </a:t>
            </a:r>
            <a:r>
              <a:rPr lang="en-US" b="1" dirty="0"/>
              <a:t>MVC</a:t>
            </a:r>
            <a:r>
              <a:rPr lang="en-US" dirty="0"/>
              <a:t> frameworks</a:t>
            </a:r>
          </a:p>
          <a:p>
            <a:pPr lvl="1"/>
            <a:r>
              <a:rPr lang="en-US" b="1" dirty="0"/>
              <a:t>REST API </a:t>
            </a:r>
            <a:r>
              <a:rPr lang="en-US" dirty="0"/>
              <a:t>frameworks, </a:t>
            </a:r>
            <a:r>
              <a:rPr lang="en-US" b="1" dirty="0"/>
              <a:t>reactive</a:t>
            </a:r>
            <a:r>
              <a:rPr lang="en-US" dirty="0"/>
              <a:t> APIs, other services and APIs</a:t>
            </a:r>
          </a:p>
          <a:p>
            <a:pPr lvl="1"/>
            <a:r>
              <a:rPr lang="en-US" b="1" dirty="0"/>
              <a:t>Microservices</a:t>
            </a:r>
            <a:r>
              <a:rPr lang="bg-BG" dirty="0"/>
              <a:t>, </a:t>
            </a:r>
            <a:r>
              <a:rPr lang="en-US" b="1" dirty="0"/>
              <a:t>containers</a:t>
            </a:r>
            <a:r>
              <a:rPr lang="en-US" dirty="0"/>
              <a:t> and </a:t>
            </a:r>
            <a:r>
              <a:rPr lang="en-US" b="1" dirty="0"/>
              <a:t>cloud</a:t>
            </a:r>
          </a:p>
          <a:p>
            <a:pPr>
              <a:spcBef>
                <a:spcPts val="1200"/>
              </a:spcBef>
            </a:pPr>
            <a:r>
              <a:rPr lang="en-US" b="1" dirty="0"/>
              <a:t>Back-end developers</a:t>
            </a:r>
            <a:r>
              <a:rPr lang="en-US" dirty="0"/>
              <a:t> work on the server-side</a:t>
            </a:r>
          </a:p>
          <a:p>
            <a:pPr lvl="1"/>
            <a:r>
              <a:rPr lang="en-US" dirty="0"/>
              <a:t>They deal with the business logic,</a:t>
            </a:r>
            <a:br>
              <a:rPr lang="en-US" dirty="0"/>
            </a:br>
            <a:r>
              <a:rPr lang="en-US" dirty="0"/>
              <a:t>data processing, data storage, APIs</a:t>
            </a:r>
          </a:p>
          <a:p>
            <a:endParaRPr lang="en-US" b="1" dirty="0"/>
          </a:p>
        </p:txBody>
      </p:sp>
      <p:sp>
        <p:nvSpPr>
          <p:cNvPr id="4" name="Title 3">
            <a:extLst>
              <a:ext uri="{FF2B5EF4-FFF2-40B4-BE49-F238E27FC236}">
                <a16:creationId xmlns:a16="http://schemas.microsoft.com/office/drawing/2014/main" id="{09692430-3613-4AA6-A6D5-F728026F228F}"/>
              </a:ext>
            </a:extLst>
          </p:cNvPr>
          <p:cNvSpPr>
            <a:spLocks noGrp="1"/>
          </p:cNvSpPr>
          <p:nvPr>
            <p:ph type="title"/>
          </p:nvPr>
        </p:nvSpPr>
        <p:spPr/>
        <p:txBody>
          <a:bodyPr/>
          <a:lstStyle/>
          <a:p>
            <a:r>
              <a:rPr lang="en-US" dirty="0"/>
              <a:t>Back-End Technologies</a:t>
            </a:r>
          </a:p>
        </p:txBody>
      </p:sp>
      <p:sp>
        <p:nvSpPr>
          <p:cNvPr id="5" name="Slide Number">
            <a:extLst>
              <a:ext uri="{FF2B5EF4-FFF2-40B4-BE49-F238E27FC236}">
                <a16:creationId xmlns:a16="http://schemas.microsoft.com/office/drawing/2014/main" id="{8362F6F9-1290-4F05-BC31-92091C0AE2C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99</a:t>
            </a:fld>
            <a:endParaRPr lang="en-US" noProof="0" dirty="0"/>
          </a:p>
        </p:txBody>
      </p:sp>
      <p:pic>
        <p:nvPicPr>
          <p:cNvPr id="2" name="Picture 1">
            <a:extLst>
              <a:ext uri="{FF2B5EF4-FFF2-40B4-BE49-F238E27FC236}">
                <a16:creationId xmlns:a16="http://schemas.microsoft.com/office/drawing/2014/main" id="{7AEB0124-80A9-40D2-927C-CCD6B88AB295}"/>
              </a:ext>
            </a:extLst>
          </p:cNvPr>
          <p:cNvPicPr>
            <a:picLocks noChangeAspect="1"/>
          </p:cNvPicPr>
          <p:nvPr/>
        </p:nvPicPr>
        <p:blipFill>
          <a:blip r:embed="rId3"/>
          <a:stretch>
            <a:fillRect/>
          </a:stretch>
        </p:blipFill>
        <p:spPr>
          <a:xfrm>
            <a:off x="10501120" y="1771077"/>
            <a:ext cx="1309091" cy="1309091"/>
          </a:xfrm>
          <a:prstGeom prst="rect">
            <a:avLst/>
          </a:prstGeom>
        </p:spPr>
      </p:pic>
    </p:spTree>
    <p:extLst>
      <p:ext uri="{BB962C8B-B14F-4D97-AF65-F5344CB8AC3E}">
        <p14:creationId xmlns:p14="http://schemas.microsoft.com/office/powerpoint/2010/main" val="35028939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49010</TotalTime>
  <Words>46322</Words>
  <Application>Microsoft Office PowerPoint</Application>
  <PresentationFormat>Widescreen</PresentationFormat>
  <Paragraphs>4215</Paragraphs>
  <Slides>142</Slides>
  <Notes>117</Notes>
  <HiddenSlides>25</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142</vt:i4>
      </vt:variant>
    </vt:vector>
  </HeadingPairs>
  <TitlesOfParts>
    <vt:vector size="162" baseType="lpstr">
      <vt:lpstr>AmazonEmberBold</vt:lpstr>
      <vt:lpstr>-apple-system</vt:lpstr>
      <vt:lpstr>Arial</vt:lpstr>
      <vt:lpstr>Arial</vt:lpstr>
      <vt:lpstr>artifakt-element</vt:lpstr>
      <vt:lpstr>Calibri</vt:lpstr>
      <vt:lpstr>Cambria</vt:lpstr>
      <vt:lpstr>Charlie Text</vt:lpstr>
      <vt:lpstr>Consolas</vt:lpstr>
      <vt:lpstr>Geomanist Book</vt:lpstr>
      <vt:lpstr>Noto Sans KR</vt:lpstr>
      <vt:lpstr>Open Sans</vt:lpstr>
      <vt:lpstr>Proxima Nova</vt:lpstr>
      <vt:lpstr>Roboto</vt:lpstr>
      <vt:lpstr>Segoe UI</vt:lpstr>
      <vt:lpstr>SF-Pro-Display</vt:lpstr>
      <vt:lpstr>Signika</vt:lpstr>
      <vt:lpstr>Wingdings</vt:lpstr>
      <vt:lpstr>Wingdings 2</vt:lpstr>
      <vt:lpstr>SoftUni</vt:lpstr>
      <vt:lpstr>Software Development Concepts</vt:lpstr>
      <vt:lpstr>Table of Contents</vt:lpstr>
      <vt:lpstr>Table of Contents (2)</vt:lpstr>
      <vt:lpstr>Table of Contents (3)</vt:lpstr>
      <vt:lpstr>Table of Contents (4)</vt:lpstr>
      <vt:lpstr>Have a Question?</vt:lpstr>
      <vt:lpstr>The 4 Skills of Software Engineers</vt:lpstr>
      <vt:lpstr>Skills of the Software Engineers</vt:lpstr>
      <vt:lpstr>Skill #1: Coding (20%)</vt:lpstr>
      <vt:lpstr>Skill #2: Algorithmic Thinking (30%)</vt:lpstr>
      <vt:lpstr>Skill #3: Fundamental Concepts (25%)</vt:lpstr>
      <vt:lpstr>Skill #4: Languages &amp; Technologies (25%)</vt:lpstr>
      <vt:lpstr>Fundamental Software Engineering Concepts</vt:lpstr>
      <vt:lpstr>Math Concepts in Software Development</vt:lpstr>
      <vt:lpstr>Coordinate System and SVG – Example</vt:lpstr>
      <vt:lpstr>SVG and the Coordinate System</vt:lpstr>
      <vt:lpstr>Object-Oriented Programming (OOP)</vt:lpstr>
      <vt:lpstr>Object-Oriented Programming (OOP)</vt:lpstr>
      <vt:lpstr>Inheritance and Interfaces</vt:lpstr>
      <vt:lpstr>Inheritance and Interfaces – Example </vt:lpstr>
      <vt:lpstr>Inheritance in OOP</vt:lpstr>
      <vt:lpstr>Functional Programming</vt:lpstr>
      <vt:lpstr>Functional Programming Languages</vt:lpstr>
      <vt:lpstr>Functional Programming – Examples</vt:lpstr>
      <vt:lpstr>Functional Programming (FP)</vt:lpstr>
      <vt:lpstr>Lambda and First-Class Functions</vt:lpstr>
      <vt:lpstr>First-Class Functions</vt:lpstr>
      <vt:lpstr>Higher Order Functions – Examples</vt:lpstr>
      <vt:lpstr>Higher-Order Functions</vt:lpstr>
      <vt:lpstr>Data Structures</vt:lpstr>
      <vt:lpstr>List of Numbers – Example</vt:lpstr>
      <vt:lpstr>List of Numbers</vt:lpstr>
      <vt:lpstr>Data Structures and Algorithms</vt:lpstr>
      <vt:lpstr>Recursive Traversal of the File System</vt:lpstr>
      <vt:lpstr>Component-Based Software Development</vt:lpstr>
      <vt:lpstr>Example of Software Component</vt:lpstr>
      <vt:lpstr>jQuery UI Date Picker – Example</vt:lpstr>
      <vt:lpstr>jQuery UI Date Picker</vt:lpstr>
      <vt:lpstr>Event-Driven Programming</vt:lpstr>
      <vt:lpstr>Inversion of Control (IoC)</vt:lpstr>
      <vt:lpstr>Example of IoC and Event-Driven Programming</vt:lpstr>
      <vt:lpstr>Event-Driven Programming – Example</vt:lpstr>
      <vt:lpstr>Event-Driven Programming – Example (2)</vt:lpstr>
      <vt:lpstr>Event-Driven Programming</vt:lpstr>
      <vt:lpstr>Networking and Internet Protocols</vt:lpstr>
      <vt:lpstr>HTTP and Socket Communication</vt:lpstr>
      <vt:lpstr>Real-World Example of Socket Communication</vt:lpstr>
      <vt:lpstr>Example of Web Socket Communication</vt:lpstr>
      <vt:lpstr>The WebSocket API in HTML5: Server </vt:lpstr>
      <vt:lpstr>The WebSocket API in HTML5: Client </vt:lpstr>
      <vt:lpstr>WebSocket</vt:lpstr>
      <vt:lpstr>Asynchronous Programming</vt:lpstr>
      <vt:lpstr>Web Worker – Example</vt:lpstr>
      <vt:lpstr>Concurrent Execution using Web Workers</vt:lpstr>
      <vt:lpstr>Promises</vt:lpstr>
      <vt:lpstr>Fetching Resources Asynchronously</vt:lpstr>
      <vt:lpstr>Software Architectures</vt:lpstr>
      <vt:lpstr>Software Architectures</vt:lpstr>
      <vt:lpstr>Monolith Apps</vt:lpstr>
      <vt:lpstr>The "Client-Server" Model</vt:lpstr>
      <vt:lpstr>3-Tier Architecture / Multi Tier Architecture</vt:lpstr>
      <vt:lpstr>Software Architecture – Example</vt:lpstr>
      <vt:lpstr>Front-End and Back-End</vt:lpstr>
      <vt:lpstr>Front-End Technologies</vt:lpstr>
      <vt:lpstr>Back-End Technologies</vt:lpstr>
      <vt:lpstr>Full Stack Development</vt:lpstr>
      <vt:lpstr>Front-End</vt:lpstr>
      <vt:lpstr>Web Front-End and DOM</vt:lpstr>
      <vt:lpstr>Using the DOM API – Example</vt:lpstr>
      <vt:lpstr>DOM Interaction</vt:lpstr>
      <vt:lpstr>AJAX and RESTful APIs</vt:lpstr>
      <vt:lpstr>RESTful API Server – Example</vt:lpstr>
      <vt:lpstr>RESTful API Client  – Example</vt:lpstr>
      <vt:lpstr>RESTful API Client – Example (2)</vt:lpstr>
      <vt:lpstr>RESTful API Client – Example (3)</vt:lpstr>
      <vt:lpstr>AJAX and REST</vt:lpstr>
      <vt:lpstr>Templating Engines</vt:lpstr>
      <vt:lpstr>Templating Engines Example – Template</vt:lpstr>
      <vt:lpstr>Templating Engines Example – JSON Data</vt:lpstr>
      <vt:lpstr>Templating Engines Example – Rendering</vt:lpstr>
      <vt:lpstr>Rendering UI with a Templating Engine</vt:lpstr>
      <vt:lpstr>Routing and Routing Libraries</vt:lpstr>
      <vt:lpstr>Routing with Sammy.js – Example</vt:lpstr>
      <vt:lpstr>Routing with Sammy.js – Example</vt:lpstr>
      <vt:lpstr>Routing with Sammy.js – Example (2)</vt:lpstr>
      <vt:lpstr>Navigation with Routing Library</vt:lpstr>
      <vt:lpstr>User Interface and Front-End Frameworks</vt:lpstr>
      <vt:lpstr>Libraries vs. Frameworks</vt:lpstr>
      <vt:lpstr>Windows Forms – Example </vt:lpstr>
      <vt:lpstr>Windows Forms – Example (2) </vt:lpstr>
      <vt:lpstr>Windows Forms</vt:lpstr>
      <vt:lpstr>React</vt:lpstr>
      <vt:lpstr>Simple React App – Example</vt:lpstr>
      <vt:lpstr>React</vt:lpstr>
      <vt:lpstr>Mobile Apps – Technologies</vt:lpstr>
      <vt:lpstr>React Native Mobile App – Example</vt:lpstr>
      <vt:lpstr>React Native App</vt:lpstr>
      <vt:lpstr>Back-End</vt:lpstr>
      <vt:lpstr>Back-End Technologies</vt:lpstr>
      <vt:lpstr>Databases</vt:lpstr>
      <vt:lpstr>Web SQL – Example</vt:lpstr>
      <vt:lpstr>Web SQL</vt:lpstr>
      <vt:lpstr>ORM Frameworks</vt:lpstr>
      <vt:lpstr>ORM Example – JayData ORM for Web SQL</vt:lpstr>
      <vt:lpstr>ORM Example – JayData ORM for Web SQL (2)</vt:lpstr>
      <vt:lpstr>JayData ORM for Web SQL</vt:lpstr>
      <vt:lpstr>The Model-View-Controller (MVC) Pattern</vt:lpstr>
      <vt:lpstr>Web MVC Frameworks</vt:lpstr>
      <vt:lpstr>MVC Web App – Example</vt:lpstr>
      <vt:lpstr>MVC Web App – Example: Controllers</vt:lpstr>
      <vt:lpstr>MVC Web App – Example: Models</vt:lpstr>
      <vt:lpstr>MVC Web App – Example: Views</vt:lpstr>
      <vt:lpstr>MVC Frameworks</vt:lpstr>
      <vt:lpstr>Virtualization and Cloud</vt:lpstr>
      <vt:lpstr>Containers and Docker</vt:lpstr>
      <vt:lpstr>Docker – Example</vt:lpstr>
      <vt:lpstr>Play with Docker</vt:lpstr>
      <vt:lpstr>Operating Systems</vt:lpstr>
      <vt:lpstr>Linux Shell Commands</vt:lpstr>
      <vt:lpstr>Internet of Things (IoT)</vt:lpstr>
      <vt:lpstr>Embedded Systems and IoT</vt:lpstr>
      <vt:lpstr>IoT Microcontrollers</vt:lpstr>
      <vt:lpstr>Microcontroller Arduino – Example</vt:lpstr>
      <vt:lpstr>Arduino @ Tinkercad</vt:lpstr>
      <vt:lpstr>Software Engineering</vt:lpstr>
      <vt:lpstr>Software Development Lifecycle (SLDC)</vt:lpstr>
      <vt:lpstr>Software Quality Assurance (QA)</vt:lpstr>
      <vt:lpstr>Issue Tracker</vt:lpstr>
      <vt:lpstr>Unit Testing</vt:lpstr>
      <vt:lpstr>Unit Testing Framework</vt:lpstr>
      <vt:lpstr>Unit Testing with Mocha</vt:lpstr>
      <vt:lpstr>Source Control Systems</vt:lpstr>
      <vt:lpstr>GitHub – Example</vt:lpstr>
      <vt:lpstr>Git and GitHub</vt:lpstr>
      <vt:lpstr>Project Trackers and Kanban Boards</vt:lpstr>
      <vt:lpstr>Trello Project Board</vt:lpstr>
      <vt:lpstr>Summary</vt:lpstr>
      <vt:lpstr>Questions?</vt:lpstr>
      <vt:lpstr>SoftUni Diamond Partners</vt:lpstr>
      <vt:lpstr>SoftUni Organizational Partners</vt:lpstr>
      <vt:lpstr>Trainings @ Software University (SoftUni)</vt:lpstr>
      <vt:lpstr>License</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Software Development Concepts</dc:title>
  <dc:subject>Software Development</dc:subject>
  <dc:creator>Software University</dc:creator>
  <cp:keywords>programming; education; software development; coding</cp:keywords>
  <dc:description>© SoftUni – https://softuni.org_x000d_
© Software University – https://softuni.bg_x000d_
_x000d_
Copyrighted document. Unauthorized copy, reproduction or use is not permitted.</dc:description>
  <cp:lastModifiedBy>Svetlin Nakov</cp:lastModifiedBy>
  <cp:revision>1547</cp:revision>
  <dcterms:created xsi:type="dcterms:W3CDTF">2018-05-23T13:08:44Z</dcterms:created>
  <dcterms:modified xsi:type="dcterms:W3CDTF">2020-07-15T12:44:24Z</dcterms:modified>
  <cp:category>programming;education;software development</cp:category>
</cp:coreProperties>
</file>